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 id="279" r:id="rId3"/>
    <p:sldId id="257" r:id="rId4"/>
    <p:sldId id="258" r:id="rId5"/>
    <p:sldId id="259" r:id="rId6"/>
    <p:sldId id="260" r:id="rId7"/>
    <p:sldId id="261" r:id="rId8"/>
    <p:sldId id="262" r:id="rId9"/>
    <p:sldId id="263" r:id="rId10"/>
    <p:sldId id="264" r:id="rId11"/>
    <p:sldId id="273" r:id="rId12"/>
    <p:sldId id="272" r:id="rId13"/>
    <p:sldId id="271" r:id="rId14"/>
    <p:sldId id="270" r:id="rId15"/>
    <p:sldId id="269" r:id="rId16"/>
    <p:sldId id="268" r:id="rId17"/>
    <p:sldId id="267" r:id="rId18"/>
    <p:sldId id="266" r:id="rId19"/>
    <p:sldId id="265" r:id="rId20"/>
    <p:sldId id="278" r:id="rId21"/>
    <p:sldId id="277" r:id="rId22"/>
    <p:sldId id="276" r:id="rId23"/>
    <p:sldId id="275" r:id="rId24"/>
    <p:sldId id="274" r:id="rId25"/>
    <p:sldId id="282" r:id="rId26"/>
    <p:sldId id="281" r:id="rId27"/>
    <p:sldId id="280" r:id="rId28"/>
    <p:sldId id="286" r:id="rId29"/>
    <p:sldId id="285" r:id="rId30"/>
    <p:sldId id="284" r:id="rId31"/>
    <p:sldId id="283" r:id="rId32"/>
    <p:sldId id="287" r:id="rId33"/>
  </p:sldIdLst>
  <p:sldSz cx="9144000" cy="6858000" type="screen4x3"/>
  <p:notesSz cx="6807200" cy="9939338"/>
  <p:defaultTextStyle>
    <a:defPPr>
      <a:defRPr lang="en-AU"/>
    </a:defPPr>
    <a:lvl1pPr algn="l" rtl="0" eaLnBrk="0" fontAlgn="base" hangingPunct="0">
      <a:spcBef>
        <a:spcPct val="0"/>
      </a:spcBef>
      <a:spcAft>
        <a:spcPct val="0"/>
      </a:spcAft>
      <a:defRPr sz="2400" kern="1200">
        <a:solidFill>
          <a:schemeClr val="tx1"/>
        </a:solidFill>
        <a:latin typeface="Arial" charset="0"/>
        <a:ea typeface="ヒラギノ角ゴ Pro W3" pitchFamily="92"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92"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92"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92"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92" charset="-128"/>
        <a:cs typeface="+mn-cs"/>
      </a:defRPr>
    </a:lvl5pPr>
    <a:lvl6pPr marL="2286000" algn="l" defTabSz="914400" rtl="0" eaLnBrk="1" latinLnBrk="0" hangingPunct="1">
      <a:defRPr sz="2400" kern="1200">
        <a:solidFill>
          <a:schemeClr val="tx1"/>
        </a:solidFill>
        <a:latin typeface="Arial" charset="0"/>
        <a:ea typeface="ヒラギノ角ゴ Pro W3" pitchFamily="92" charset="-128"/>
        <a:cs typeface="+mn-cs"/>
      </a:defRPr>
    </a:lvl6pPr>
    <a:lvl7pPr marL="2743200" algn="l" defTabSz="914400" rtl="0" eaLnBrk="1" latinLnBrk="0" hangingPunct="1">
      <a:defRPr sz="2400" kern="1200">
        <a:solidFill>
          <a:schemeClr val="tx1"/>
        </a:solidFill>
        <a:latin typeface="Arial" charset="0"/>
        <a:ea typeface="ヒラギノ角ゴ Pro W3" pitchFamily="92" charset="-128"/>
        <a:cs typeface="+mn-cs"/>
      </a:defRPr>
    </a:lvl7pPr>
    <a:lvl8pPr marL="3200400" algn="l" defTabSz="914400" rtl="0" eaLnBrk="1" latinLnBrk="0" hangingPunct="1">
      <a:defRPr sz="2400" kern="1200">
        <a:solidFill>
          <a:schemeClr val="tx1"/>
        </a:solidFill>
        <a:latin typeface="Arial" charset="0"/>
        <a:ea typeface="ヒラギノ角ゴ Pro W3" pitchFamily="92" charset="-128"/>
        <a:cs typeface="+mn-cs"/>
      </a:defRPr>
    </a:lvl8pPr>
    <a:lvl9pPr marL="3657600" algn="l" defTabSz="914400" rtl="0" eaLnBrk="1" latinLnBrk="0" hangingPunct="1">
      <a:defRPr sz="2400" kern="1200">
        <a:solidFill>
          <a:schemeClr val="tx1"/>
        </a:solidFill>
        <a:latin typeface="Arial" charset="0"/>
        <a:ea typeface="ヒラギノ角ゴ Pro W3" pitchFamily="9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3151"/>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02" autoAdjust="0"/>
    <p:restoredTop sz="90929"/>
  </p:normalViewPr>
  <p:slideViewPr>
    <p:cSldViewPr>
      <p:cViewPr>
        <p:scale>
          <a:sx n="100" d="100"/>
          <a:sy n="100" d="100"/>
        </p:scale>
        <p:origin x="-72"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tchin\Local%20Settings\Temporary%20Internet%20Files\Content.Outlook\0EXRS8LD\For%20Tina%20-%20Container%20history%20incl%20%20empty%20-%206%20Oct%2010%20(2).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455560"/>
                </a:solidFill>
                <a:latin typeface="Calibri" pitchFamily="34" charset="0"/>
                <a:cs typeface="Calibri" pitchFamily="34" charset="0"/>
              </a:defRPr>
            </a:pPr>
            <a:r>
              <a:rPr lang="en-AU" baseline="0" dirty="0">
                <a:solidFill>
                  <a:srgbClr val="455560"/>
                </a:solidFill>
                <a:latin typeface="Calibri" pitchFamily="34" charset="0"/>
                <a:cs typeface="Calibri" pitchFamily="34" charset="0"/>
              </a:rPr>
              <a:t>Total Container Trade</a:t>
            </a:r>
          </a:p>
        </c:rich>
      </c:tx>
      <c:layout/>
      <c:overlay val="0"/>
    </c:title>
    <c:autoTitleDeleted val="0"/>
    <c:plotArea>
      <c:layout>
        <c:manualLayout>
          <c:layoutTarget val="inner"/>
          <c:xMode val="edge"/>
          <c:yMode val="edge"/>
          <c:x val="9.3280396578598726E-2"/>
          <c:y val="9.2049523246991699E-2"/>
          <c:w val="0.88488233235810887"/>
          <c:h val="0.72996274180090615"/>
        </c:manualLayout>
      </c:layout>
      <c:barChart>
        <c:barDir val="col"/>
        <c:grouping val="clustered"/>
        <c:varyColors val="0"/>
        <c:ser>
          <c:idx val="1"/>
          <c:order val="1"/>
          <c:tx>
            <c:v>actual</c:v>
          </c:tx>
          <c:spPr>
            <a:solidFill>
              <a:srgbClr val="FBB040"/>
            </a:solidFill>
          </c:spPr>
          <c:invertIfNegative val="0"/>
          <c:cat>
            <c:strRef>
              <c:f>scenarios!$A$77:$A$121</c:f>
              <c:strCache>
                <c:ptCount val="45"/>
                <c:pt idx="0">
                  <c:v>FY 95/96</c:v>
                </c:pt>
                <c:pt idx="1">
                  <c:v>FY 96/97</c:v>
                </c:pt>
                <c:pt idx="2">
                  <c:v>FY 97/98</c:v>
                </c:pt>
                <c:pt idx="3">
                  <c:v>FY 98/99</c:v>
                </c:pt>
                <c:pt idx="4">
                  <c:v>FY 99/00</c:v>
                </c:pt>
                <c:pt idx="5">
                  <c:v>FY 00/01</c:v>
                </c:pt>
                <c:pt idx="6">
                  <c:v>FY 01/02</c:v>
                </c:pt>
                <c:pt idx="7">
                  <c:v>FY 02/03</c:v>
                </c:pt>
                <c:pt idx="8">
                  <c:v>FY 03/04</c:v>
                </c:pt>
                <c:pt idx="9">
                  <c:v>FY 04/05</c:v>
                </c:pt>
                <c:pt idx="10">
                  <c:v>FY 05/06</c:v>
                </c:pt>
                <c:pt idx="11">
                  <c:v>FY 06/07</c:v>
                </c:pt>
                <c:pt idx="12">
                  <c:v>FY 07/08</c:v>
                </c:pt>
                <c:pt idx="13">
                  <c:v>FY 08/09</c:v>
                </c:pt>
                <c:pt idx="14">
                  <c:v>FY 09/10</c:v>
                </c:pt>
                <c:pt idx="15">
                  <c:v>FY 10/11</c:v>
                </c:pt>
                <c:pt idx="16">
                  <c:v>FY 11/12</c:v>
                </c:pt>
                <c:pt idx="17">
                  <c:v>FY 12/13</c:v>
                </c:pt>
                <c:pt idx="18">
                  <c:v>FY 13/14</c:v>
                </c:pt>
                <c:pt idx="19">
                  <c:v>FY 14/15</c:v>
                </c:pt>
                <c:pt idx="20">
                  <c:v>FY 15/16</c:v>
                </c:pt>
                <c:pt idx="21">
                  <c:v>FY 16/17</c:v>
                </c:pt>
                <c:pt idx="22">
                  <c:v>FY 17/18</c:v>
                </c:pt>
                <c:pt idx="23">
                  <c:v>FY 18/19</c:v>
                </c:pt>
                <c:pt idx="24">
                  <c:v>FY 19/20</c:v>
                </c:pt>
                <c:pt idx="25">
                  <c:v>FY 20/21</c:v>
                </c:pt>
                <c:pt idx="26">
                  <c:v>FY 21/22</c:v>
                </c:pt>
                <c:pt idx="27">
                  <c:v>FY 22/23</c:v>
                </c:pt>
                <c:pt idx="28">
                  <c:v>FY 23/24</c:v>
                </c:pt>
                <c:pt idx="29">
                  <c:v>FY 24/25</c:v>
                </c:pt>
                <c:pt idx="30">
                  <c:v>FY 25/26</c:v>
                </c:pt>
                <c:pt idx="31">
                  <c:v>FY 26/27</c:v>
                </c:pt>
                <c:pt idx="32">
                  <c:v>FY 27/28</c:v>
                </c:pt>
                <c:pt idx="33">
                  <c:v>FY 28/29</c:v>
                </c:pt>
                <c:pt idx="34">
                  <c:v>FY 29/30</c:v>
                </c:pt>
                <c:pt idx="35">
                  <c:v>FY 30/31</c:v>
                </c:pt>
                <c:pt idx="36">
                  <c:v>FY 31/32</c:v>
                </c:pt>
                <c:pt idx="37">
                  <c:v>FY 32/33</c:v>
                </c:pt>
                <c:pt idx="38">
                  <c:v>FY 33/34</c:v>
                </c:pt>
                <c:pt idx="39">
                  <c:v>FY 34/35</c:v>
                </c:pt>
                <c:pt idx="40">
                  <c:v>FY 35/36</c:v>
                </c:pt>
                <c:pt idx="41">
                  <c:v>FY 36/37</c:v>
                </c:pt>
                <c:pt idx="42">
                  <c:v>FY 37/38</c:v>
                </c:pt>
                <c:pt idx="43">
                  <c:v>FY 38/39</c:v>
                </c:pt>
                <c:pt idx="44">
                  <c:v>FY 39/40</c:v>
                </c:pt>
              </c:strCache>
            </c:strRef>
          </c:cat>
          <c:val>
            <c:numRef>
              <c:f>scenarios!$C$29:$C$43</c:f>
              <c:numCache>
                <c:formatCode>_-* #,##0_-;\-* #,##0_-;_-* "-"??_-;_-@_-</c:formatCode>
                <c:ptCount val="15"/>
                <c:pt idx="0">
                  <c:v>689745</c:v>
                </c:pt>
                <c:pt idx="1">
                  <c:v>724909</c:v>
                </c:pt>
                <c:pt idx="2">
                  <c:v>801888</c:v>
                </c:pt>
                <c:pt idx="3">
                  <c:v>880175</c:v>
                </c:pt>
                <c:pt idx="4">
                  <c:v>1016442</c:v>
                </c:pt>
                <c:pt idx="5">
                  <c:v>990485</c:v>
                </c:pt>
                <c:pt idx="6">
                  <c:v>1009296</c:v>
                </c:pt>
                <c:pt idx="7">
                  <c:v>1161316</c:v>
                </c:pt>
                <c:pt idx="8">
                  <c:v>1270153</c:v>
                </c:pt>
                <c:pt idx="9">
                  <c:v>1376239</c:v>
                </c:pt>
                <c:pt idx="10">
                  <c:v>1445318</c:v>
                </c:pt>
                <c:pt idx="11">
                  <c:v>1620121</c:v>
                </c:pt>
                <c:pt idx="12">
                  <c:v>1778442</c:v>
                </c:pt>
                <c:pt idx="13">
                  <c:v>1784017</c:v>
                </c:pt>
                <c:pt idx="14">
                  <c:v>1927506</c:v>
                </c:pt>
              </c:numCache>
            </c:numRef>
          </c:val>
        </c:ser>
        <c:dLbls>
          <c:showLegendKey val="0"/>
          <c:showVal val="0"/>
          <c:showCatName val="0"/>
          <c:showSerName val="0"/>
          <c:showPercent val="0"/>
          <c:showBubbleSize val="0"/>
        </c:dLbls>
        <c:gapWidth val="150"/>
        <c:axId val="120982912"/>
        <c:axId val="120992896"/>
      </c:barChart>
      <c:lineChart>
        <c:grouping val="standard"/>
        <c:varyColors val="0"/>
        <c:ser>
          <c:idx val="0"/>
          <c:order val="0"/>
          <c:cat>
            <c:strRef>
              <c:f>scenarios!$A$77:$A$121</c:f>
              <c:strCache>
                <c:ptCount val="45"/>
                <c:pt idx="0">
                  <c:v>FY 95/96</c:v>
                </c:pt>
                <c:pt idx="1">
                  <c:v>FY 96/97</c:v>
                </c:pt>
                <c:pt idx="2">
                  <c:v>FY 97/98</c:v>
                </c:pt>
                <c:pt idx="3">
                  <c:v>FY 98/99</c:v>
                </c:pt>
                <c:pt idx="4">
                  <c:v>FY 99/00</c:v>
                </c:pt>
                <c:pt idx="5">
                  <c:v>FY 00/01</c:v>
                </c:pt>
                <c:pt idx="6">
                  <c:v>FY 01/02</c:v>
                </c:pt>
                <c:pt idx="7">
                  <c:v>FY 02/03</c:v>
                </c:pt>
                <c:pt idx="8">
                  <c:v>FY 03/04</c:v>
                </c:pt>
                <c:pt idx="9">
                  <c:v>FY 04/05</c:v>
                </c:pt>
                <c:pt idx="10">
                  <c:v>FY 05/06</c:v>
                </c:pt>
                <c:pt idx="11">
                  <c:v>FY 06/07</c:v>
                </c:pt>
                <c:pt idx="12">
                  <c:v>FY 07/08</c:v>
                </c:pt>
                <c:pt idx="13">
                  <c:v>FY 08/09</c:v>
                </c:pt>
                <c:pt idx="14">
                  <c:v>FY 09/10</c:v>
                </c:pt>
                <c:pt idx="15">
                  <c:v>FY 10/11</c:v>
                </c:pt>
                <c:pt idx="16">
                  <c:v>FY 11/12</c:v>
                </c:pt>
                <c:pt idx="17">
                  <c:v>FY 12/13</c:v>
                </c:pt>
                <c:pt idx="18">
                  <c:v>FY 13/14</c:v>
                </c:pt>
                <c:pt idx="19">
                  <c:v>FY 14/15</c:v>
                </c:pt>
                <c:pt idx="20">
                  <c:v>FY 15/16</c:v>
                </c:pt>
                <c:pt idx="21">
                  <c:v>FY 16/17</c:v>
                </c:pt>
                <c:pt idx="22">
                  <c:v>FY 17/18</c:v>
                </c:pt>
                <c:pt idx="23">
                  <c:v>FY 18/19</c:v>
                </c:pt>
                <c:pt idx="24">
                  <c:v>FY 19/20</c:v>
                </c:pt>
                <c:pt idx="25">
                  <c:v>FY 20/21</c:v>
                </c:pt>
                <c:pt idx="26">
                  <c:v>FY 21/22</c:v>
                </c:pt>
                <c:pt idx="27">
                  <c:v>FY 22/23</c:v>
                </c:pt>
                <c:pt idx="28">
                  <c:v>FY 23/24</c:v>
                </c:pt>
                <c:pt idx="29">
                  <c:v>FY 24/25</c:v>
                </c:pt>
                <c:pt idx="30">
                  <c:v>FY 25/26</c:v>
                </c:pt>
                <c:pt idx="31">
                  <c:v>FY 26/27</c:v>
                </c:pt>
                <c:pt idx="32">
                  <c:v>FY 27/28</c:v>
                </c:pt>
                <c:pt idx="33">
                  <c:v>FY 28/29</c:v>
                </c:pt>
                <c:pt idx="34">
                  <c:v>FY 29/30</c:v>
                </c:pt>
                <c:pt idx="35">
                  <c:v>FY 30/31</c:v>
                </c:pt>
                <c:pt idx="36">
                  <c:v>FY 31/32</c:v>
                </c:pt>
                <c:pt idx="37">
                  <c:v>FY 32/33</c:v>
                </c:pt>
                <c:pt idx="38">
                  <c:v>FY 33/34</c:v>
                </c:pt>
                <c:pt idx="39">
                  <c:v>FY 34/35</c:v>
                </c:pt>
                <c:pt idx="40">
                  <c:v>FY 35/36</c:v>
                </c:pt>
                <c:pt idx="41">
                  <c:v>FY 36/37</c:v>
                </c:pt>
                <c:pt idx="42">
                  <c:v>FY 37/38</c:v>
                </c:pt>
                <c:pt idx="43">
                  <c:v>FY 38/39</c:v>
                </c:pt>
                <c:pt idx="44">
                  <c:v>FY 39/40</c:v>
                </c:pt>
              </c:strCache>
            </c:strRef>
          </c:cat>
          <c:val>
            <c:numRef>
              <c:f>scenarios!$B$77:$B$90</c:f>
            </c:numRef>
          </c:val>
          <c:smooth val="0"/>
        </c:ser>
        <c:ser>
          <c:idx val="2"/>
          <c:order val="2"/>
          <c:tx>
            <c:v>Low Growth</c:v>
          </c:tx>
          <c:spPr>
            <a:ln>
              <a:solidFill>
                <a:srgbClr val="7BC143"/>
              </a:solidFill>
            </a:ln>
          </c:spPr>
          <c:marker>
            <c:symbol val="triangle"/>
            <c:size val="4"/>
          </c:marker>
          <c:dLbls>
            <c:dLbl>
              <c:idx val="44"/>
              <c:layout>
                <c:manualLayout>
                  <c:x val="-2.3202100504750522E-2"/>
                  <c:y val="-2.506024159783049E-2"/>
                </c:manualLayout>
              </c:layout>
              <c:showLegendKey val="0"/>
              <c:showVal val="1"/>
              <c:showCatName val="0"/>
              <c:showSerName val="0"/>
              <c:showPercent val="0"/>
              <c:showBubbleSize val="0"/>
            </c:dLbl>
            <c:txPr>
              <a:bodyPr/>
              <a:lstStyle/>
              <a:p>
                <a:pPr>
                  <a:defRPr sz="1100" b="1">
                    <a:latin typeface="Calibri" pitchFamily="34" charset="0"/>
                    <a:cs typeface="Calibri" pitchFamily="34" charset="0"/>
                  </a:defRPr>
                </a:pPr>
                <a:endParaRPr lang="en-US"/>
              </a:p>
            </c:txPr>
            <c:showLegendKey val="0"/>
            <c:showVal val="0"/>
            <c:showCatName val="0"/>
            <c:showSerName val="0"/>
            <c:showPercent val="0"/>
            <c:showBubbleSize val="0"/>
          </c:dLbls>
          <c:cat>
            <c:strRef>
              <c:f>scenarios!$A$77:$A$121</c:f>
              <c:strCache>
                <c:ptCount val="45"/>
                <c:pt idx="0">
                  <c:v>FY 95/96</c:v>
                </c:pt>
                <c:pt idx="1">
                  <c:v>FY 96/97</c:v>
                </c:pt>
                <c:pt idx="2">
                  <c:v>FY 97/98</c:v>
                </c:pt>
                <c:pt idx="3">
                  <c:v>FY 98/99</c:v>
                </c:pt>
                <c:pt idx="4">
                  <c:v>FY 99/00</c:v>
                </c:pt>
                <c:pt idx="5">
                  <c:v>FY 00/01</c:v>
                </c:pt>
                <c:pt idx="6">
                  <c:v>FY 01/02</c:v>
                </c:pt>
                <c:pt idx="7">
                  <c:v>FY 02/03</c:v>
                </c:pt>
                <c:pt idx="8">
                  <c:v>FY 03/04</c:v>
                </c:pt>
                <c:pt idx="9">
                  <c:v>FY 04/05</c:v>
                </c:pt>
                <c:pt idx="10">
                  <c:v>FY 05/06</c:v>
                </c:pt>
                <c:pt idx="11">
                  <c:v>FY 06/07</c:v>
                </c:pt>
                <c:pt idx="12">
                  <c:v>FY 07/08</c:v>
                </c:pt>
                <c:pt idx="13">
                  <c:v>FY 08/09</c:v>
                </c:pt>
                <c:pt idx="14">
                  <c:v>FY 09/10</c:v>
                </c:pt>
                <c:pt idx="15">
                  <c:v>FY 10/11</c:v>
                </c:pt>
                <c:pt idx="16">
                  <c:v>FY 11/12</c:v>
                </c:pt>
                <c:pt idx="17">
                  <c:v>FY 12/13</c:v>
                </c:pt>
                <c:pt idx="18">
                  <c:v>FY 13/14</c:v>
                </c:pt>
                <c:pt idx="19">
                  <c:v>FY 14/15</c:v>
                </c:pt>
                <c:pt idx="20">
                  <c:v>FY 15/16</c:v>
                </c:pt>
                <c:pt idx="21">
                  <c:v>FY 16/17</c:v>
                </c:pt>
                <c:pt idx="22">
                  <c:v>FY 17/18</c:v>
                </c:pt>
                <c:pt idx="23">
                  <c:v>FY 18/19</c:v>
                </c:pt>
                <c:pt idx="24">
                  <c:v>FY 19/20</c:v>
                </c:pt>
                <c:pt idx="25">
                  <c:v>FY 20/21</c:v>
                </c:pt>
                <c:pt idx="26">
                  <c:v>FY 21/22</c:v>
                </c:pt>
                <c:pt idx="27">
                  <c:v>FY 22/23</c:v>
                </c:pt>
                <c:pt idx="28">
                  <c:v>FY 23/24</c:v>
                </c:pt>
                <c:pt idx="29">
                  <c:v>FY 24/25</c:v>
                </c:pt>
                <c:pt idx="30">
                  <c:v>FY 25/26</c:v>
                </c:pt>
                <c:pt idx="31">
                  <c:v>FY 26/27</c:v>
                </c:pt>
                <c:pt idx="32">
                  <c:v>FY 27/28</c:v>
                </c:pt>
                <c:pt idx="33">
                  <c:v>FY 28/29</c:v>
                </c:pt>
                <c:pt idx="34">
                  <c:v>FY 29/30</c:v>
                </c:pt>
                <c:pt idx="35">
                  <c:v>FY 30/31</c:v>
                </c:pt>
                <c:pt idx="36">
                  <c:v>FY 31/32</c:v>
                </c:pt>
                <c:pt idx="37">
                  <c:v>FY 32/33</c:v>
                </c:pt>
                <c:pt idx="38">
                  <c:v>FY 33/34</c:v>
                </c:pt>
                <c:pt idx="39">
                  <c:v>FY 34/35</c:v>
                </c:pt>
                <c:pt idx="40">
                  <c:v>FY 35/36</c:v>
                </c:pt>
                <c:pt idx="41">
                  <c:v>FY 36/37</c:v>
                </c:pt>
                <c:pt idx="42">
                  <c:v>FY 37/38</c:v>
                </c:pt>
                <c:pt idx="43">
                  <c:v>FY 38/39</c:v>
                </c:pt>
                <c:pt idx="44">
                  <c:v>FY 39/40</c:v>
                </c:pt>
              </c:strCache>
            </c:strRef>
          </c:cat>
          <c:val>
            <c:numRef>
              <c:f>scenarios!$G$29:$G$73</c:f>
              <c:numCache>
                <c:formatCode>General</c:formatCode>
                <c:ptCount val="45"/>
                <c:pt idx="14" formatCode="#,##0_ ;\-#,##0\ ">
                  <c:v>1927506</c:v>
                </c:pt>
                <c:pt idx="15" formatCode="#,##0_ ;\-#,##0\ ">
                  <c:v>2008167.6006</c:v>
                </c:pt>
                <c:pt idx="16" formatCode="#,##0_ ;\-#,##0\ ">
                  <c:v>2103165.4474039208</c:v>
                </c:pt>
                <c:pt idx="17" formatCode="#,##0_ ;\-#,##0\ ">
                  <c:v>2202807.8407075675</c:v>
                </c:pt>
                <c:pt idx="18" formatCode="#,##0_ ;\-#,##0\ ">
                  <c:v>2307325.3140127957</c:v>
                </c:pt>
                <c:pt idx="19" formatCode="#,##0_ ;\-#,##0\ ">
                  <c:v>2416959.9013159364</c:v>
                </c:pt>
                <c:pt idx="20" formatCode="#,##0_ ;\-#,##0\ ">
                  <c:v>2531965.7117560185</c:v>
                </c:pt>
                <c:pt idx="21" formatCode="#,##0_ ;\-#,##0\ ">
                  <c:v>2652609.5329908207</c:v>
                </c:pt>
                <c:pt idx="22" formatCode="#,##0_ ;\-#,##0\ ">
                  <c:v>2779171.4647370316</c:v>
                </c:pt>
                <c:pt idx="23" formatCode="#,##0_ ;\-#,##0\ ">
                  <c:v>2911945.5839827145</c:v>
                </c:pt>
                <c:pt idx="24" formatCode="#,##0_ ;\-#,##0\ ">
                  <c:v>3051240.643455686</c:v>
                </c:pt>
                <c:pt idx="25" formatCode="#,##0_ ;\-#,##0\ ">
                  <c:v>3197380.8050105898</c:v>
                </c:pt>
                <c:pt idx="26" formatCode="#,##0_ ;\-#,##0\ ">
                  <c:v>3350706.4096803959</c:v>
                </c:pt>
                <c:pt idx="27" formatCode="#,##0_ ;\-#,##0\ ">
                  <c:v>3511574.7862258432</c:v>
                </c:pt>
                <c:pt idx="28" formatCode="#,##0_ ;\-#,##0\ ">
                  <c:v>3680361.100107349</c:v>
                </c:pt>
                <c:pt idx="29" formatCode="#,##0_ ;\-#,##0\ ">
                  <c:v>3857459.2449007612</c:v>
                </c:pt>
                <c:pt idx="30" formatCode="#,##0_ ;\-#,##0\ ">
                  <c:v>4043282.7782788272</c:v>
                </c:pt>
                <c:pt idx="31" formatCode="#,##0_ ;\-#,##0\ ">
                  <c:v>4238265.9047869584</c:v>
                </c:pt>
                <c:pt idx="32" formatCode="#,##0_ ;\-#,##0\ ">
                  <c:v>4442864.5077528581</c:v>
                </c:pt>
                <c:pt idx="33" formatCode="#,##0_ ;\-#,##0\ ">
                  <c:v>4657557.2327863127</c:v>
                </c:pt>
                <c:pt idx="34" formatCode="#,##0_ ;\-#,##0\ ">
                  <c:v>4882846.6254494395</c:v>
                </c:pt>
                <c:pt idx="35" formatCode="#,##0_ ;\-#,##0\ ">
                  <c:v>5119260.3258050699</c:v>
                </c:pt>
                <c:pt idx="36" formatCode="#,##0_ ;\-#,##0\ ">
                  <c:v>5367352.3226876669</c:v>
                </c:pt>
                <c:pt idx="37" formatCode="#,##0_ ;\-#,##0\ ">
                  <c:v>5627704.2706826115</c:v>
                </c:pt>
                <c:pt idx="38" formatCode="#,##0_ ;\-#,##0\ ">
                  <c:v>5900926.8729494214</c:v>
                </c:pt>
                <c:pt idx="39" formatCode="#,##0_ ;\-#,##0\ ">
                  <c:v>6187661.3331810115</c:v>
                </c:pt>
                <c:pt idx="40" formatCode="#,##0_ ;\-#,##0\ ">
                  <c:v>6488580.8801559005</c:v>
                </c:pt>
                <c:pt idx="41" formatCode="#,##0_ ;\-#,##0\ ">
                  <c:v>6804392.3685126025</c:v>
                </c:pt>
                <c:pt idx="42" formatCode="#,##0_ ;\-#,##0\ ">
                  <c:v>7135837.9595579775</c:v>
                </c:pt>
                <c:pt idx="43" formatCode="#,##0_ ;\-#,##0\ ">
                  <c:v>7483696.8861104185</c:v>
                </c:pt>
                <c:pt idx="44" formatCode="#,##0_ ;\-#,##0\ ">
                  <c:v>7848787.3055803999</c:v>
                </c:pt>
              </c:numCache>
            </c:numRef>
          </c:val>
          <c:smooth val="0"/>
        </c:ser>
        <c:ser>
          <c:idx val="3"/>
          <c:order val="3"/>
          <c:tx>
            <c:v>Likely Growth</c:v>
          </c:tx>
          <c:spPr>
            <a:ln>
              <a:solidFill>
                <a:srgbClr val="492F92"/>
              </a:solidFill>
            </a:ln>
          </c:spPr>
          <c:marker>
            <c:symbol val="x"/>
            <c:size val="4"/>
          </c:marker>
          <c:dLbls>
            <c:dLbl>
              <c:idx val="44"/>
              <c:layout>
                <c:manualLayout>
                  <c:x val="-2.0472441621838647E-2"/>
                  <c:y val="-1.6706827731887107E-2"/>
                </c:manualLayout>
              </c:layout>
              <c:showLegendKey val="0"/>
              <c:showVal val="1"/>
              <c:showCatName val="0"/>
              <c:showSerName val="0"/>
              <c:showPercent val="0"/>
              <c:showBubbleSize val="0"/>
            </c:dLbl>
            <c:txPr>
              <a:bodyPr/>
              <a:lstStyle/>
              <a:p>
                <a:pPr>
                  <a:defRPr sz="1100" b="1">
                    <a:latin typeface="Calibri" pitchFamily="34" charset="0"/>
                    <a:cs typeface="Calibri" pitchFamily="34" charset="0"/>
                  </a:defRPr>
                </a:pPr>
                <a:endParaRPr lang="en-US"/>
              </a:p>
            </c:txPr>
            <c:showLegendKey val="0"/>
            <c:showVal val="0"/>
            <c:showCatName val="0"/>
            <c:showSerName val="0"/>
            <c:showPercent val="0"/>
            <c:showBubbleSize val="0"/>
          </c:dLbls>
          <c:val>
            <c:numRef>
              <c:f>scenarios!$I$29:$I$73</c:f>
              <c:numCache>
                <c:formatCode>General</c:formatCode>
                <c:ptCount val="45"/>
                <c:pt idx="14" formatCode="#,##0_ ;\-#,##0\ ">
                  <c:v>1927506</c:v>
                </c:pt>
                <c:pt idx="15" formatCode="#,##0_ ;\-#,##0\ ">
                  <c:v>2042597.6098000011</c:v>
                </c:pt>
                <c:pt idx="16" formatCode="#,##0_ ;\-#,##0\ ">
                  <c:v>2176183.661727929</c:v>
                </c:pt>
                <c:pt idx="17" formatCode="#,##0_ ;\-#,##0\ ">
                  <c:v>2318951.5994287478</c:v>
                </c:pt>
                <c:pt idx="18" formatCode="#,##0_ ;\-#,##0\ ">
                  <c:v>2471542.0598914488</c:v>
                </c:pt>
                <c:pt idx="19" formatCode="#,##0_ ;\-#,##0\ ">
                  <c:v>2634640.5293677603</c:v>
                </c:pt>
                <c:pt idx="20" formatCode="#,##0_ ;\-#,##0\ ">
                  <c:v>2808980.4849363626</c:v>
                </c:pt>
                <c:pt idx="21" formatCode="#,##0_ ;\-#,##0\ ">
                  <c:v>2995346.7561146948</c:v>
                </c:pt>
                <c:pt idx="22" formatCode="#,##0_ ;\-#,##0\ ">
                  <c:v>3194579.1219292367</c:v>
                </c:pt>
                <c:pt idx="23" formatCode="#,##0_ ;\-#,##0\ ">
                  <c:v>3407576.1599341761</c:v>
                </c:pt>
                <c:pt idx="24" formatCode="#,##0_ ;\-#,##0\ ">
                  <c:v>3635299.3648230974</c:v>
                </c:pt>
                <c:pt idx="25" formatCode="#,##0_ ;\-#,##0\ ">
                  <c:v>3878777.5555139049</c:v>
                </c:pt>
                <c:pt idx="26" formatCode="#,##0_ ;\-#,##0\ ">
                  <c:v>4139111.5909091854</c:v>
                </c:pt>
                <c:pt idx="27" formatCode="#,##0_ ;\-#,##0\ ">
                  <c:v>4417479.4159489013</c:v>
                </c:pt>
                <c:pt idx="28" formatCode="#,##0_ ;\-#,##0\ ">
                  <c:v>4715141.4610858746</c:v>
                </c:pt>
                <c:pt idx="29" formatCode="#,##0_ ;\-#,##0\ ">
                  <c:v>5033446.4199344795</c:v>
                </c:pt>
                <c:pt idx="30" formatCode="#,##0_ ;\-#,##0\ ">
                  <c:v>5373837.4315753952</c:v>
                </c:pt>
                <c:pt idx="31" formatCode="#,##0_ ;\-#,##0\ ">
                  <c:v>5737858.6958543127</c:v>
                </c:pt>
                <c:pt idx="32" formatCode="#,##0_ ;\-#,##0\ ">
                  <c:v>6127162.5519967414</c:v>
                </c:pt>
                <c:pt idx="33" formatCode="#,##0_ ;\-#,##0\ ">
                  <c:v>6543517.0529829198</c:v>
                </c:pt>
                <c:pt idx="34" formatCode="#,##0_ ;\-#,##0\ ">
                  <c:v>6988814.0704011414</c:v>
                </c:pt>
                <c:pt idx="35" formatCode="#,##0_ ;\-#,##0\ ">
                  <c:v>7465077.9669257244</c:v>
                </c:pt>
                <c:pt idx="36" formatCode="#,##0_ ;\-#,##0\ ">
                  <c:v>7974474.8761694562</c:v>
                </c:pt>
                <c:pt idx="37" formatCode="#,##0_ ;\-#,##0\ ">
                  <c:v>8519322.632441951</c:v>
                </c:pt>
                <c:pt idx="38" formatCode="#,##0_ ;\-#,##0\ ">
                  <c:v>9102101.3959238864</c:v>
                </c:pt>
                <c:pt idx="39" formatCode="#,##0_ ;\-#,##0\ ">
                  <c:v>9725465.0219537821</c:v>
                </c:pt>
                <c:pt idx="40" formatCode="#,##0_ ;\-#,##0\ ">
                  <c:v>10392253.226533296</c:v>
                </c:pt>
                <c:pt idx="41" formatCode="#,##0_ ;\-#,##0\ ">
                  <c:v>11105504.603806196</c:v>
                </c:pt>
                <c:pt idx="42" formatCode="#,##0_ ;\-#,##0\ ">
                  <c:v>11868470.555167641</c:v>
                </c:pt>
                <c:pt idx="43" formatCode="#,##0_ ;\-#,##0\ ">
                  <c:v>12684630.193841482</c:v>
                </c:pt>
                <c:pt idx="44" formatCode="#,##0_ ;\-#,##0\ ">
                  <c:v>13557706.293228379</c:v>
                </c:pt>
              </c:numCache>
            </c:numRef>
          </c:val>
          <c:smooth val="0"/>
        </c:ser>
        <c:ser>
          <c:idx val="10"/>
          <c:order val="4"/>
          <c:tx>
            <c:v>Strong Growth</c:v>
          </c:tx>
          <c:spPr>
            <a:ln>
              <a:solidFill>
                <a:srgbClr val="00A5D9"/>
              </a:solidFill>
            </a:ln>
          </c:spPr>
          <c:marker>
            <c:symbol val="square"/>
            <c:size val="3"/>
            <c:spPr>
              <a:solidFill>
                <a:schemeClr val="accent1">
                  <a:lumMod val="60000"/>
                  <a:lumOff val="40000"/>
                </a:schemeClr>
              </a:solidFill>
              <a:ln>
                <a:solidFill>
                  <a:srgbClr val="00A5D9">
                    <a:lumMod val="60000"/>
                    <a:lumOff val="40000"/>
                  </a:srgbClr>
                </a:solidFill>
              </a:ln>
            </c:spPr>
          </c:marker>
          <c:dLbls>
            <c:dLbl>
              <c:idx val="44"/>
              <c:layout>
                <c:manualLayout>
                  <c:x val="-4.0944883243677295E-2"/>
                  <c:y val="-4.1767069329717533E-3"/>
                </c:manualLayout>
              </c:layout>
              <c:showLegendKey val="0"/>
              <c:showVal val="1"/>
              <c:showCatName val="0"/>
              <c:showSerName val="0"/>
              <c:showPercent val="0"/>
              <c:showBubbleSize val="0"/>
            </c:dLbl>
            <c:txPr>
              <a:bodyPr/>
              <a:lstStyle/>
              <a:p>
                <a:pPr>
                  <a:defRPr sz="1100" b="1">
                    <a:latin typeface="Calibri" pitchFamily="34" charset="0"/>
                    <a:cs typeface="Calibri" pitchFamily="34" charset="0"/>
                  </a:defRPr>
                </a:pPr>
                <a:endParaRPr lang="en-US"/>
              </a:p>
            </c:txPr>
            <c:showLegendKey val="0"/>
            <c:showVal val="0"/>
            <c:showCatName val="0"/>
            <c:showSerName val="0"/>
            <c:showPercent val="0"/>
            <c:showBubbleSize val="0"/>
          </c:dLbls>
          <c:val>
            <c:numRef>
              <c:f>scenarios!$W$29:$W$73</c:f>
              <c:numCache>
                <c:formatCode>General</c:formatCode>
                <c:ptCount val="45"/>
                <c:pt idx="14" formatCode="_-* #,##0_-;\-* #,##0_-;_-* &quot;-&quot;??_-;_-@_-">
                  <c:v>1927506</c:v>
                </c:pt>
                <c:pt idx="15" formatCode="#,##0_ ;\-#,##0\ ">
                  <c:v>2051234.6619000011</c:v>
                </c:pt>
                <c:pt idx="16" formatCode="#,##0_ ;\-#,##0\ ">
                  <c:v>2194714.8664504113</c:v>
                </c:pt>
                <c:pt idx="17" formatCode="#,##0_ ;\-#,##0\ ">
                  <c:v>2348771.1932871272</c:v>
                </c:pt>
                <c:pt idx="18" formatCode="#,##0_ ;\-#,##0\ ">
                  <c:v>2514194.7084275377</c:v>
                </c:pt>
                <c:pt idx="19" formatCode="#,##0_ ;\-#,##0\ ">
                  <c:v>2691835.8280134867</c:v>
                </c:pt>
                <c:pt idx="20" formatCode="#,##0_ ;\-#,##0\ ">
                  <c:v>2882608.7730545015</c:v>
                </c:pt>
                <c:pt idx="21" formatCode="#,##0_ ;\-#,##0\ ">
                  <c:v>3087496.358509175</c:v>
                </c:pt>
                <c:pt idx="22" formatCode="#,##0_ ;\-#,##0\ ">
                  <c:v>3307555.1417937912</c:v>
                </c:pt>
                <c:pt idx="23" formatCode="#,##0_ ;\-#,##0\ ">
                  <c:v>3543920.9576890157</c:v>
                </c:pt>
                <c:pt idx="24" formatCode="#,##0_ ;\-#,##0\ ">
                  <c:v>3797814.8686400857</c:v>
                </c:pt>
                <c:pt idx="25" formatCode="#,##0_ ;\-#,##0\ ">
                  <c:v>4070549.5616203733</c:v>
                </c:pt>
                <c:pt idx="26" formatCode="#,##0_ ;\-#,##0\ ">
                  <c:v>4363536.2250677384</c:v>
                </c:pt>
                <c:pt idx="27" formatCode="#,##0_ ;\-#,##0\ ">
                  <c:v>4678291.9419165812</c:v>
                </c:pt>
                <c:pt idx="28" formatCode="#,##0_ ;\-#,##0\ ">
                  <c:v>5016447.6374515723</c:v>
                </c:pt>
                <c:pt idx="29" formatCode="#,##0_ ;\-#,##0\ ">
                  <c:v>5379756.6236143392</c:v>
                </c:pt>
                <c:pt idx="30" formatCode="#,##0_ ;\-#,##0\ ">
                  <c:v>5770103.7845181199</c:v>
                </c:pt>
                <c:pt idx="31" formatCode="#,##0_ ;\-#,##0\ ">
                  <c:v>6189515.4512823895</c:v>
                </c:pt>
                <c:pt idx="32" formatCode="#,##0_ ;\-#,##0\ ">
                  <c:v>6640170.0179105205</c:v>
                </c:pt>
                <c:pt idx="33" formatCode="#,##0_ ;\-#,##0\ ">
                  <c:v>7124409.3538124152</c:v>
                </c:pt>
                <c:pt idx="34" formatCode="#,##0_ ;\-#,##0\ ">
                  <c:v>7644751.0727470256</c:v>
                </c:pt>
                <c:pt idx="35" formatCode="#,##0_ ;\-#,##0\ ">
                  <c:v>8203901.7224424919</c:v>
                </c:pt>
                <c:pt idx="36" formatCode="#,##0_ ;\-#,##0\ ">
                  <c:v>8804770.9639751408</c:v>
                </c:pt>
                <c:pt idx="37" formatCode="#,##0_ ;\-#,##0\ ">
                  <c:v>9450486.8151680566</c:v>
                </c:pt>
                <c:pt idx="38" formatCode="#,##0_ ;\-#,##0\ ">
                  <c:v>10144412.037843823</c:v>
                </c:pt>
                <c:pt idx="39" formatCode="#,##0_ ;\-#,##0\ ">
                  <c:v>10890161.754753973</c:v>
                </c:pt>
                <c:pt idx="40" formatCode="#,##0_ ;\-#,##0\ ">
                  <c:v>11691622.388446551</c:v>
                </c:pt>
                <c:pt idx="41" formatCode="#,##0_ ;\-#,##0\ ">
                  <c:v>12552972.021255637</c:v>
                </c:pt>
                <c:pt idx="42" formatCode="#,##0_ ;\-#,##0\ ">
                  <c:v>13478702.283035479</c:v>
                </c:pt>
                <c:pt idx="43" formatCode="#,##0_ ;\-#,##0\ ">
                  <c:v>14473641.881263506</c:v>
                </c:pt>
                <c:pt idx="44" formatCode="#,##0_ ;\-#,##0\ ">
                  <c:v>15542981.896733386</c:v>
                </c:pt>
              </c:numCache>
            </c:numRef>
          </c:val>
          <c:smooth val="0"/>
        </c:ser>
        <c:dLbls>
          <c:showLegendKey val="0"/>
          <c:showVal val="0"/>
          <c:showCatName val="0"/>
          <c:showSerName val="0"/>
          <c:showPercent val="0"/>
          <c:showBubbleSize val="0"/>
        </c:dLbls>
        <c:marker val="1"/>
        <c:smooth val="0"/>
        <c:axId val="120982912"/>
        <c:axId val="120992896"/>
      </c:lineChart>
      <c:catAx>
        <c:axId val="120982912"/>
        <c:scaling>
          <c:orientation val="minMax"/>
        </c:scaling>
        <c:delete val="0"/>
        <c:axPos val="b"/>
        <c:majorTickMark val="none"/>
        <c:minorTickMark val="none"/>
        <c:tickLblPos val="nextTo"/>
        <c:txPr>
          <a:bodyPr/>
          <a:lstStyle/>
          <a:p>
            <a:pPr>
              <a:defRPr sz="800" b="1">
                <a:latin typeface="Calibri" pitchFamily="34" charset="0"/>
                <a:cs typeface="Calibri" pitchFamily="34" charset="0"/>
              </a:defRPr>
            </a:pPr>
            <a:endParaRPr lang="en-US"/>
          </a:p>
        </c:txPr>
        <c:crossAx val="120992896"/>
        <c:crosses val="autoZero"/>
        <c:auto val="1"/>
        <c:lblAlgn val="ctr"/>
        <c:lblOffset val="100"/>
        <c:noMultiLvlLbl val="0"/>
      </c:catAx>
      <c:valAx>
        <c:axId val="120992896"/>
        <c:scaling>
          <c:orientation val="minMax"/>
        </c:scaling>
        <c:delete val="0"/>
        <c:axPos val="l"/>
        <c:majorGridlines/>
        <c:numFmt formatCode="_-* #,##0_-;\-* #,##0_-;_-* &quot;-&quot;??_-;_-@_-" sourceLinked="1"/>
        <c:majorTickMark val="none"/>
        <c:minorTickMark val="none"/>
        <c:tickLblPos val="nextTo"/>
        <c:spPr>
          <a:ln w="9525">
            <a:noFill/>
          </a:ln>
        </c:spPr>
        <c:txPr>
          <a:bodyPr/>
          <a:lstStyle/>
          <a:p>
            <a:pPr>
              <a:defRPr b="1">
                <a:latin typeface="Calibri" pitchFamily="34" charset="0"/>
                <a:cs typeface="Calibri" pitchFamily="34" charset="0"/>
              </a:defRPr>
            </a:pPr>
            <a:endParaRPr lang="en-US"/>
          </a:p>
        </c:txPr>
        <c:crossAx val="120982912"/>
        <c:crosses val="autoZero"/>
        <c:crossBetween val="between"/>
      </c:valAx>
      <c:spPr>
        <a:noFill/>
        <a:ln w="25400">
          <a:noFill/>
        </a:ln>
      </c:spPr>
    </c:plotArea>
    <c:legend>
      <c:legendPos val="b"/>
      <c:layout>
        <c:manualLayout>
          <c:xMode val="edge"/>
          <c:yMode val="edge"/>
          <c:x val="8.3317571523510714E-2"/>
          <c:y val="0.91298702622741745"/>
          <c:w val="0.90501840262941713"/>
          <c:h val="5.7776025241780618E-2"/>
        </c:manualLayout>
      </c:layout>
      <c:overlay val="0"/>
      <c:txPr>
        <a:bodyPr/>
        <a:lstStyle/>
        <a:p>
          <a:pPr>
            <a:defRPr b="1"/>
          </a:pPr>
          <a:endParaRPr lang="en-US"/>
        </a:p>
      </c:txPr>
    </c:legend>
    <c:plotVisOnly val="1"/>
    <c:dispBlanksAs val="gap"/>
    <c:showDLblsOverMax val="0"/>
  </c:chart>
  <c:spPr>
    <a:noFill/>
  </c:sp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endParaRPr lang="en-AU" dirty="0"/>
          </a:p>
        </p:txBody>
      </p:sp>
      <p:sp>
        <p:nvSpPr>
          <p:cNvPr id="5" name="Footer Placeholder 4"/>
          <p:cNvSpPr>
            <a:spLocks noGrp="1"/>
          </p:cNvSpPr>
          <p:nvPr>
            <p:ph type="ftr" sz="quarter" idx="11"/>
          </p:nvPr>
        </p:nvSpPr>
        <p:spPr/>
        <p:txBody>
          <a:bodyPr/>
          <a:lstStyle>
            <a:lvl1pPr>
              <a:defRPr/>
            </a:lvl1pPr>
          </a:lstStyle>
          <a:p>
            <a:endParaRPr lang="en-AU" dirty="0"/>
          </a:p>
        </p:txBody>
      </p:sp>
      <p:sp>
        <p:nvSpPr>
          <p:cNvPr id="6" name="Slide Number Placeholder 5"/>
          <p:cNvSpPr>
            <a:spLocks noGrp="1"/>
          </p:cNvSpPr>
          <p:nvPr>
            <p:ph type="sldNum" sz="quarter" idx="12"/>
          </p:nvPr>
        </p:nvSpPr>
        <p:spPr/>
        <p:txBody>
          <a:bodyPr/>
          <a:lstStyle>
            <a:lvl1pPr>
              <a:defRPr/>
            </a:lvl1pPr>
          </a:lstStyle>
          <a:p>
            <a:fld id="{A89C279C-F1DC-4E07-A6D4-71F88EC66B30}" type="slidenum">
              <a:rPr lang="en-AU"/>
              <a:pPr/>
              <a:t>‹#›</a:t>
            </a:fld>
            <a:endParaRPr lang="en-AU" dirty="0"/>
          </a:p>
        </p:txBody>
      </p:sp>
    </p:spTree>
    <p:extLst>
      <p:ext uri="{BB962C8B-B14F-4D97-AF65-F5344CB8AC3E}">
        <p14:creationId xmlns:p14="http://schemas.microsoft.com/office/powerpoint/2010/main" val="181180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dirty="0"/>
          </a:p>
        </p:txBody>
      </p:sp>
      <p:sp>
        <p:nvSpPr>
          <p:cNvPr id="5" name="Footer Placeholder 4"/>
          <p:cNvSpPr>
            <a:spLocks noGrp="1"/>
          </p:cNvSpPr>
          <p:nvPr>
            <p:ph type="ftr" sz="quarter" idx="11"/>
          </p:nvPr>
        </p:nvSpPr>
        <p:spPr/>
        <p:txBody>
          <a:bodyPr/>
          <a:lstStyle>
            <a:lvl1pPr>
              <a:defRPr/>
            </a:lvl1pPr>
          </a:lstStyle>
          <a:p>
            <a:endParaRPr lang="en-AU" dirty="0"/>
          </a:p>
        </p:txBody>
      </p:sp>
      <p:sp>
        <p:nvSpPr>
          <p:cNvPr id="6" name="Slide Number Placeholder 5"/>
          <p:cNvSpPr>
            <a:spLocks noGrp="1"/>
          </p:cNvSpPr>
          <p:nvPr>
            <p:ph type="sldNum" sz="quarter" idx="12"/>
          </p:nvPr>
        </p:nvSpPr>
        <p:spPr/>
        <p:txBody>
          <a:bodyPr/>
          <a:lstStyle>
            <a:lvl1pPr>
              <a:defRPr/>
            </a:lvl1pPr>
          </a:lstStyle>
          <a:p>
            <a:fld id="{F51E63E0-AC26-4848-8B18-724FC8FB6384}" type="slidenum">
              <a:rPr lang="en-AU"/>
              <a:pPr/>
              <a:t>‹#›</a:t>
            </a:fld>
            <a:endParaRPr lang="en-AU" dirty="0"/>
          </a:p>
        </p:txBody>
      </p:sp>
    </p:spTree>
    <p:extLst>
      <p:ext uri="{BB962C8B-B14F-4D97-AF65-F5344CB8AC3E}">
        <p14:creationId xmlns:p14="http://schemas.microsoft.com/office/powerpoint/2010/main" val="1774989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dirty="0"/>
          </a:p>
        </p:txBody>
      </p:sp>
      <p:sp>
        <p:nvSpPr>
          <p:cNvPr id="5" name="Footer Placeholder 4"/>
          <p:cNvSpPr>
            <a:spLocks noGrp="1"/>
          </p:cNvSpPr>
          <p:nvPr>
            <p:ph type="ftr" sz="quarter" idx="11"/>
          </p:nvPr>
        </p:nvSpPr>
        <p:spPr/>
        <p:txBody>
          <a:bodyPr/>
          <a:lstStyle>
            <a:lvl1pPr>
              <a:defRPr/>
            </a:lvl1pPr>
          </a:lstStyle>
          <a:p>
            <a:endParaRPr lang="en-AU" dirty="0"/>
          </a:p>
        </p:txBody>
      </p:sp>
      <p:sp>
        <p:nvSpPr>
          <p:cNvPr id="6" name="Slide Number Placeholder 5"/>
          <p:cNvSpPr>
            <a:spLocks noGrp="1"/>
          </p:cNvSpPr>
          <p:nvPr>
            <p:ph type="sldNum" sz="quarter" idx="12"/>
          </p:nvPr>
        </p:nvSpPr>
        <p:spPr/>
        <p:txBody>
          <a:bodyPr/>
          <a:lstStyle>
            <a:lvl1pPr>
              <a:defRPr/>
            </a:lvl1pPr>
          </a:lstStyle>
          <a:p>
            <a:fld id="{62674197-1146-4EAE-B30F-5FF9954599B4}" type="slidenum">
              <a:rPr lang="en-AU"/>
              <a:pPr/>
              <a:t>‹#›</a:t>
            </a:fld>
            <a:endParaRPr lang="en-AU" dirty="0"/>
          </a:p>
        </p:txBody>
      </p:sp>
    </p:spTree>
    <p:extLst>
      <p:ext uri="{BB962C8B-B14F-4D97-AF65-F5344CB8AC3E}">
        <p14:creationId xmlns:p14="http://schemas.microsoft.com/office/powerpoint/2010/main" val="189765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dirty="0"/>
          </a:p>
        </p:txBody>
      </p:sp>
      <p:sp>
        <p:nvSpPr>
          <p:cNvPr id="5" name="Footer Placeholder 4"/>
          <p:cNvSpPr>
            <a:spLocks noGrp="1"/>
          </p:cNvSpPr>
          <p:nvPr>
            <p:ph type="ftr" sz="quarter" idx="11"/>
          </p:nvPr>
        </p:nvSpPr>
        <p:spPr/>
        <p:txBody>
          <a:bodyPr/>
          <a:lstStyle>
            <a:lvl1pPr>
              <a:defRPr/>
            </a:lvl1pPr>
          </a:lstStyle>
          <a:p>
            <a:endParaRPr lang="en-AU" dirty="0"/>
          </a:p>
        </p:txBody>
      </p:sp>
      <p:sp>
        <p:nvSpPr>
          <p:cNvPr id="6" name="Slide Number Placeholder 5"/>
          <p:cNvSpPr>
            <a:spLocks noGrp="1"/>
          </p:cNvSpPr>
          <p:nvPr>
            <p:ph type="sldNum" sz="quarter" idx="12"/>
          </p:nvPr>
        </p:nvSpPr>
        <p:spPr/>
        <p:txBody>
          <a:bodyPr/>
          <a:lstStyle>
            <a:lvl1pPr>
              <a:defRPr/>
            </a:lvl1pPr>
          </a:lstStyle>
          <a:p>
            <a:fld id="{FD823B2B-0879-44A5-A2A9-3DF5F7A24682}" type="slidenum">
              <a:rPr lang="en-AU"/>
              <a:pPr/>
              <a:t>‹#›</a:t>
            </a:fld>
            <a:endParaRPr lang="en-AU" dirty="0"/>
          </a:p>
        </p:txBody>
      </p:sp>
    </p:spTree>
    <p:extLst>
      <p:ext uri="{BB962C8B-B14F-4D97-AF65-F5344CB8AC3E}">
        <p14:creationId xmlns:p14="http://schemas.microsoft.com/office/powerpoint/2010/main" val="410031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dirty="0"/>
          </a:p>
        </p:txBody>
      </p:sp>
      <p:sp>
        <p:nvSpPr>
          <p:cNvPr id="5" name="Footer Placeholder 4"/>
          <p:cNvSpPr>
            <a:spLocks noGrp="1"/>
          </p:cNvSpPr>
          <p:nvPr>
            <p:ph type="ftr" sz="quarter" idx="11"/>
          </p:nvPr>
        </p:nvSpPr>
        <p:spPr/>
        <p:txBody>
          <a:bodyPr/>
          <a:lstStyle>
            <a:lvl1pPr>
              <a:defRPr/>
            </a:lvl1pPr>
          </a:lstStyle>
          <a:p>
            <a:endParaRPr lang="en-AU" dirty="0"/>
          </a:p>
        </p:txBody>
      </p:sp>
      <p:sp>
        <p:nvSpPr>
          <p:cNvPr id="6" name="Slide Number Placeholder 5"/>
          <p:cNvSpPr>
            <a:spLocks noGrp="1"/>
          </p:cNvSpPr>
          <p:nvPr>
            <p:ph type="sldNum" sz="quarter" idx="12"/>
          </p:nvPr>
        </p:nvSpPr>
        <p:spPr/>
        <p:txBody>
          <a:bodyPr/>
          <a:lstStyle>
            <a:lvl1pPr>
              <a:defRPr/>
            </a:lvl1pPr>
          </a:lstStyle>
          <a:p>
            <a:fld id="{C533A3A2-5C36-4F96-8234-DC18C0041C9F}" type="slidenum">
              <a:rPr lang="en-AU"/>
              <a:pPr/>
              <a:t>‹#›</a:t>
            </a:fld>
            <a:endParaRPr lang="en-AU" dirty="0"/>
          </a:p>
        </p:txBody>
      </p:sp>
    </p:spTree>
    <p:extLst>
      <p:ext uri="{BB962C8B-B14F-4D97-AF65-F5344CB8AC3E}">
        <p14:creationId xmlns:p14="http://schemas.microsoft.com/office/powerpoint/2010/main" val="518830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dirty="0"/>
          </a:p>
        </p:txBody>
      </p:sp>
      <p:sp>
        <p:nvSpPr>
          <p:cNvPr id="6" name="Footer Placeholder 5"/>
          <p:cNvSpPr>
            <a:spLocks noGrp="1"/>
          </p:cNvSpPr>
          <p:nvPr>
            <p:ph type="ftr" sz="quarter" idx="11"/>
          </p:nvPr>
        </p:nvSpPr>
        <p:spPr/>
        <p:txBody>
          <a:bodyPr/>
          <a:lstStyle>
            <a:lvl1pPr>
              <a:defRPr/>
            </a:lvl1pPr>
          </a:lstStyle>
          <a:p>
            <a:endParaRPr lang="en-AU" dirty="0"/>
          </a:p>
        </p:txBody>
      </p:sp>
      <p:sp>
        <p:nvSpPr>
          <p:cNvPr id="7" name="Slide Number Placeholder 6"/>
          <p:cNvSpPr>
            <a:spLocks noGrp="1"/>
          </p:cNvSpPr>
          <p:nvPr>
            <p:ph type="sldNum" sz="quarter" idx="12"/>
          </p:nvPr>
        </p:nvSpPr>
        <p:spPr/>
        <p:txBody>
          <a:bodyPr/>
          <a:lstStyle>
            <a:lvl1pPr>
              <a:defRPr/>
            </a:lvl1pPr>
          </a:lstStyle>
          <a:p>
            <a:fld id="{C0BE4487-9E9E-4013-BBBC-3DA80869EBD5}" type="slidenum">
              <a:rPr lang="en-AU"/>
              <a:pPr/>
              <a:t>‹#›</a:t>
            </a:fld>
            <a:endParaRPr lang="en-AU" dirty="0"/>
          </a:p>
        </p:txBody>
      </p:sp>
    </p:spTree>
    <p:extLst>
      <p:ext uri="{BB962C8B-B14F-4D97-AF65-F5344CB8AC3E}">
        <p14:creationId xmlns:p14="http://schemas.microsoft.com/office/powerpoint/2010/main" val="4059611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dirty="0"/>
          </a:p>
        </p:txBody>
      </p:sp>
      <p:sp>
        <p:nvSpPr>
          <p:cNvPr id="8" name="Footer Placeholder 7"/>
          <p:cNvSpPr>
            <a:spLocks noGrp="1"/>
          </p:cNvSpPr>
          <p:nvPr>
            <p:ph type="ftr" sz="quarter" idx="11"/>
          </p:nvPr>
        </p:nvSpPr>
        <p:spPr/>
        <p:txBody>
          <a:bodyPr/>
          <a:lstStyle>
            <a:lvl1pPr>
              <a:defRPr/>
            </a:lvl1pPr>
          </a:lstStyle>
          <a:p>
            <a:endParaRPr lang="en-AU" dirty="0"/>
          </a:p>
        </p:txBody>
      </p:sp>
      <p:sp>
        <p:nvSpPr>
          <p:cNvPr id="9" name="Slide Number Placeholder 8"/>
          <p:cNvSpPr>
            <a:spLocks noGrp="1"/>
          </p:cNvSpPr>
          <p:nvPr>
            <p:ph type="sldNum" sz="quarter" idx="12"/>
          </p:nvPr>
        </p:nvSpPr>
        <p:spPr/>
        <p:txBody>
          <a:bodyPr/>
          <a:lstStyle>
            <a:lvl1pPr>
              <a:defRPr/>
            </a:lvl1pPr>
          </a:lstStyle>
          <a:p>
            <a:fld id="{ABF46128-1CA4-4C17-9F3E-C86E59EB91C4}" type="slidenum">
              <a:rPr lang="en-AU"/>
              <a:pPr/>
              <a:t>‹#›</a:t>
            </a:fld>
            <a:endParaRPr lang="en-AU" dirty="0"/>
          </a:p>
        </p:txBody>
      </p:sp>
    </p:spTree>
    <p:extLst>
      <p:ext uri="{BB962C8B-B14F-4D97-AF65-F5344CB8AC3E}">
        <p14:creationId xmlns:p14="http://schemas.microsoft.com/office/powerpoint/2010/main" val="98120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dirty="0"/>
          </a:p>
        </p:txBody>
      </p:sp>
      <p:sp>
        <p:nvSpPr>
          <p:cNvPr id="4" name="Footer Placeholder 3"/>
          <p:cNvSpPr>
            <a:spLocks noGrp="1"/>
          </p:cNvSpPr>
          <p:nvPr>
            <p:ph type="ftr" sz="quarter" idx="11"/>
          </p:nvPr>
        </p:nvSpPr>
        <p:spPr/>
        <p:txBody>
          <a:bodyPr/>
          <a:lstStyle>
            <a:lvl1pPr>
              <a:defRPr/>
            </a:lvl1pPr>
          </a:lstStyle>
          <a:p>
            <a:endParaRPr lang="en-AU" dirty="0"/>
          </a:p>
        </p:txBody>
      </p:sp>
      <p:sp>
        <p:nvSpPr>
          <p:cNvPr id="5" name="Slide Number Placeholder 4"/>
          <p:cNvSpPr>
            <a:spLocks noGrp="1"/>
          </p:cNvSpPr>
          <p:nvPr>
            <p:ph type="sldNum" sz="quarter" idx="12"/>
          </p:nvPr>
        </p:nvSpPr>
        <p:spPr/>
        <p:txBody>
          <a:bodyPr/>
          <a:lstStyle>
            <a:lvl1pPr>
              <a:defRPr/>
            </a:lvl1pPr>
          </a:lstStyle>
          <a:p>
            <a:fld id="{9AA4B0AE-1F17-4112-92C3-6D1DA16DF906}" type="slidenum">
              <a:rPr lang="en-AU"/>
              <a:pPr/>
              <a:t>‹#›</a:t>
            </a:fld>
            <a:endParaRPr lang="en-AU" dirty="0"/>
          </a:p>
        </p:txBody>
      </p:sp>
    </p:spTree>
    <p:extLst>
      <p:ext uri="{BB962C8B-B14F-4D97-AF65-F5344CB8AC3E}">
        <p14:creationId xmlns:p14="http://schemas.microsoft.com/office/powerpoint/2010/main" val="986577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dirty="0"/>
          </a:p>
        </p:txBody>
      </p:sp>
      <p:sp>
        <p:nvSpPr>
          <p:cNvPr id="3" name="Footer Placeholder 2"/>
          <p:cNvSpPr>
            <a:spLocks noGrp="1"/>
          </p:cNvSpPr>
          <p:nvPr>
            <p:ph type="ftr" sz="quarter" idx="11"/>
          </p:nvPr>
        </p:nvSpPr>
        <p:spPr/>
        <p:txBody>
          <a:bodyPr/>
          <a:lstStyle>
            <a:lvl1pPr>
              <a:defRPr/>
            </a:lvl1pPr>
          </a:lstStyle>
          <a:p>
            <a:endParaRPr lang="en-AU" dirty="0"/>
          </a:p>
        </p:txBody>
      </p:sp>
      <p:sp>
        <p:nvSpPr>
          <p:cNvPr id="4" name="Slide Number Placeholder 3"/>
          <p:cNvSpPr>
            <a:spLocks noGrp="1"/>
          </p:cNvSpPr>
          <p:nvPr>
            <p:ph type="sldNum" sz="quarter" idx="12"/>
          </p:nvPr>
        </p:nvSpPr>
        <p:spPr/>
        <p:txBody>
          <a:bodyPr/>
          <a:lstStyle>
            <a:lvl1pPr>
              <a:defRPr/>
            </a:lvl1pPr>
          </a:lstStyle>
          <a:p>
            <a:fld id="{096A3675-FECF-4956-BFBF-0A11E0175820}" type="slidenum">
              <a:rPr lang="en-AU"/>
              <a:pPr/>
              <a:t>‹#›</a:t>
            </a:fld>
            <a:endParaRPr lang="en-AU" dirty="0"/>
          </a:p>
        </p:txBody>
      </p:sp>
    </p:spTree>
    <p:extLst>
      <p:ext uri="{BB962C8B-B14F-4D97-AF65-F5344CB8AC3E}">
        <p14:creationId xmlns:p14="http://schemas.microsoft.com/office/powerpoint/2010/main" val="489553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dirty="0"/>
          </a:p>
        </p:txBody>
      </p:sp>
      <p:sp>
        <p:nvSpPr>
          <p:cNvPr id="6" name="Footer Placeholder 5"/>
          <p:cNvSpPr>
            <a:spLocks noGrp="1"/>
          </p:cNvSpPr>
          <p:nvPr>
            <p:ph type="ftr" sz="quarter" idx="11"/>
          </p:nvPr>
        </p:nvSpPr>
        <p:spPr/>
        <p:txBody>
          <a:bodyPr/>
          <a:lstStyle>
            <a:lvl1pPr>
              <a:defRPr/>
            </a:lvl1pPr>
          </a:lstStyle>
          <a:p>
            <a:endParaRPr lang="en-AU" dirty="0"/>
          </a:p>
        </p:txBody>
      </p:sp>
      <p:sp>
        <p:nvSpPr>
          <p:cNvPr id="7" name="Slide Number Placeholder 6"/>
          <p:cNvSpPr>
            <a:spLocks noGrp="1"/>
          </p:cNvSpPr>
          <p:nvPr>
            <p:ph type="sldNum" sz="quarter" idx="12"/>
          </p:nvPr>
        </p:nvSpPr>
        <p:spPr/>
        <p:txBody>
          <a:bodyPr/>
          <a:lstStyle>
            <a:lvl1pPr>
              <a:defRPr/>
            </a:lvl1pPr>
          </a:lstStyle>
          <a:p>
            <a:fld id="{2C344549-FE6B-4F66-AA69-25E8BC572685}" type="slidenum">
              <a:rPr lang="en-AU"/>
              <a:pPr/>
              <a:t>‹#›</a:t>
            </a:fld>
            <a:endParaRPr lang="en-AU" dirty="0"/>
          </a:p>
        </p:txBody>
      </p:sp>
    </p:spTree>
    <p:extLst>
      <p:ext uri="{BB962C8B-B14F-4D97-AF65-F5344CB8AC3E}">
        <p14:creationId xmlns:p14="http://schemas.microsoft.com/office/powerpoint/2010/main" val="1911044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dirty="0"/>
          </a:p>
        </p:txBody>
      </p:sp>
      <p:sp>
        <p:nvSpPr>
          <p:cNvPr id="6" name="Footer Placeholder 5"/>
          <p:cNvSpPr>
            <a:spLocks noGrp="1"/>
          </p:cNvSpPr>
          <p:nvPr>
            <p:ph type="ftr" sz="quarter" idx="11"/>
          </p:nvPr>
        </p:nvSpPr>
        <p:spPr/>
        <p:txBody>
          <a:bodyPr/>
          <a:lstStyle>
            <a:lvl1pPr>
              <a:defRPr/>
            </a:lvl1pPr>
          </a:lstStyle>
          <a:p>
            <a:endParaRPr lang="en-AU" dirty="0"/>
          </a:p>
        </p:txBody>
      </p:sp>
      <p:sp>
        <p:nvSpPr>
          <p:cNvPr id="7" name="Slide Number Placeholder 6"/>
          <p:cNvSpPr>
            <a:spLocks noGrp="1"/>
          </p:cNvSpPr>
          <p:nvPr>
            <p:ph type="sldNum" sz="quarter" idx="12"/>
          </p:nvPr>
        </p:nvSpPr>
        <p:spPr/>
        <p:txBody>
          <a:bodyPr/>
          <a:lstStyle>
            <a:lvl1pPr>
              <a:defRPr/>
            </a:lvl1pPr>
          </a:lstStyle>
          <a:p>
            <a:fld id="{4728E41D-BC2F-489C-8873-6D8218C28E5D}" type="slidenum">
              <a:rPr lang="en-AU"/>
              <a:pPr/>
              <a:t>‹#›</a:t>
            </a:fld>
            <a:endParaRPr lang="en-AU" dirty="0"/>
          </a:p>
        </p:txBody>
      </p:sp>
    </p:spTree>
    <p:extLst>
      <p:ext uri="{BB962C8B-B14F-4D97-AF65-F5344CB8AC3E}">
        <p14:creationId xmlns:p14="http://schemas.microsoft.com/office/powerpoint/2010/main" val="39418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endParaRPr lang="en-AU"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endParaRPr lang="en-AU"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6BC867B3-F096-4560-A1B8-36B39A7D3FA3}" type="slidenum">
              <a:rPr lang="en-AU"/>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ヒラギノ角ゴ Pro W3" pitchFamily="92" charset="-128"/>
        </a:defRPr>
      </a:lvl2pPr>
      <a:lvl3pPr algn="ctr" rtl="0" fontAlgn="base">
        <a:spcBef>
          <a:spcPct val="0"/>
        </a:spcBef>
        <a:spcAft>
          <a:spcPct val="0"/>
        </a:spcAft>
        <a:defRPr sz="4400">
          <a:solidFill>
            <a:schemeClr val="tx2"/>
          </a:solidFill>
          <a:latin typeface="Arial" charset="0"/>
          <a:ea typeface="ヒラギノ角ゴ Pro W3" pitchFamily="92" charset="-128"/>
        </a:defRPr>
      </a:lvl3pPr>
      <a:lvl4pPr algn="ctr" rtl="0" fontAlgn="base">
        <a:spcBef>
          <a:spcPct val="0"/>
        </a:spcBef>
        <a:spcAft>
          <a:spcPct val="0"/>
        </a:spcAft>
        <a:defRPr sz="4400">
          <a:solidFill>
            <a:schemeClr val="tx2"/>
          </a:solidFill>
          <a:latin typeface="Arial" charset="0"/>
          <a:ea typeface="ヒラギノ角ゴ Pro W3" pitchFamily="92" charset="-128"/>
        </a:defRPr>
      </a:lvl4pPr>
      <a:lvl5pPr algn="ctr" rtl="0" fontAlgn="base">
        <a:spcBef>
          <a:spcPct val="0"/>
        </a:spcBef>
        <a:spcAft>
          <a:spcPct val="0"/>
        </a:spcAft>
        <a:defRPr sz="4400">
          <a:solidFill>
            <a:schemeClr val="tx2"/>
          </a:solidFill>
          <a:latin typeface="Arial" charset="0"/>
          <a:ea typeface="ヒラギノ角ゴ Pro W3" pitchFamily="92" charset="-128"/>
        </a:defRPr>
      </a:lvl5pPr>
      <a:lvl6pPr marL="457200" algn="ctr" rtl="0" fontAlgn="base">
        <a:spcBef>
          <a:spcPct val="0"/>
        </a:spcBef>
        <a:spcAft>
          <a:spcPct val="0"/>
        </a:spcAft>
        <a:defRPr sz="4400">
          <a:solidFill>
            <a:schemeClr val="tx2"/>
          </a:solidFill>
          <a:latin typeface="Arial" charset="0"/>
          <a:ea typeface="ヒラギノ角ゴ Pro W3" pitchFamily="92" charset="-128"/>
        </a:defRPr>
      </a:lvl6pPr>
      <a:lvl7pPr marL="914400" algn="ctr" rtl="0" fontAlgn="base">
        <a:spcBef>
          <a:spcPct val="0"/>
        </a:spcBef>
        <a:spcAft>
          <a:spcPct val="0"/>
        </a:spcAft>
        <a:defRPr sz="4400">
          <a:solidFill>
            <a:schemeClr val="tx2"/>
          </a:solidFill>
          <a:latin typeface="Arial" charset="0"/>
          <a:ea typeface="ヒラギノ角ゴ Pro W3" pitchFamily="92" charset="-128"/>
        </a:defRPr>
      </a:lvl7pPr>
      <a:lvl8pPr marL="1371600" algn="ctr" rtl="0" fontAlgn="base">
        <a:spcBef>
          <a:spcPct val="0"/>
        </a:spcBef>
        <a:spcAft>
          <a:spcPct val="0"/>
        </a:spcAft>
        <a:defRPr sz="4400">
          <a:solidFill>
            <a:schemeClr val="tx2"/>
          </a:solidFill>
          <a:latin typeface="Arial" charset="0"/>
          <a:ea typeface="ヒラギノ角ゴ Pro W3" pitchFamily="92" charset="-128"/>
        </a:defRPr>
      </a:lvl8pPr>
      <a:lvl9pPr marL="1828800" algn="ctr" rtl="0" fontAlgn="base">
        <a:spcBef>
          <a:spcPct val="0"/>
        </a:spcBef>
        <a:spcAft>
          <a:spcPct val="0"/>
        </a:spcAft>
        <a:defRPr sz="4400">
          <a:solidFill>
            <a:schemeClr val="tx2"/>
          </a:solidFill>
          <a:latin typeface="Arial" charset="0"/>
          <a:ea typeface="ヒラギノ角ゴ Pro W3" pitchFamily="92"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mailto:danderson@portsaustralia.com.au"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79000"/>
          </a:schemeClr>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5220072" y="4423901"/>
            <a:ext cx="2880320" cy="1152128"/>
          </a:xfrm>
        </p:spPr>
        <p:txBody>
          <a:bodyPr/>
          <a:lstStyle/>
          <a:p>
            <a:pPr>
              <a:spcBef>
                <a:spcPts val="400"/>
              </a:spcBef>
            </a:pPr>
            <a:r>
              <a:rPr lang="en-US" sz="2000" dirty="0" smtClean="0">
                <a:solidFill>
                  <a:srgbClr val="163151"/>
                </a:solidFill>
                <a:latin typeface="Calibri" pitchFamily="34" charset="0"/>
                <a:cs typeface="Calibri" pitchFamily="34" charset="0"/>
              </a:rPr>
              <a:t>David Anderson</a:t>
            </a:r>
          </a:p>
          <a:p>
            <a:pPr>
              <a:spcBef>
                <a:spcPts val="400"/>
              </a:spcBef>
            </a:pPr>
            <a:r>
              <a:rPr lang="en-US" sz="2000" dirty="0" smtClean="0">
                <a:solidFill>
                  <a:srgbClr val="163151"/>
                </a:solidFill>
                <a:latin typeface="Calibri" pitchFamily="34" charset="0"/>
                <a:cs typeface="Calibri" pitchFamily="34" charset="0"/>
              </a:rPr>
              <a:t>CEO</a:t>
            </a:r>
          </a:p>
          <a:p>
            <a:pPr>
              <a:spcBef>
                <a:spcPts val="400"/>
              </a:spcBef>
            </a:pPr>
            <a:r>
              <a:rPr lang="en-US" sz="2000" b="1" dirty="0" smtClean="0">
                <a:solidFill>
                  <a:srgbClr val="163151"/>
                </a:solidFill>
                <a:latin typeface="Calibri" pitchFamily="34" charset="0"/>
                <a:cs typeface="Calibri" pitchFamily="34" charset="0"/>
              </a:rPr>
              <a:t>Ports Australia</a:t>
            </a:r>
            <a:endParaRPr lang="en-US" sz="2000" b="1" dirty="0">
              <a:solidFill>
                <a:srgbClr val="163151"/>
              </a:solidFill>
              <a:latin typeface="Calibri" pitchFamily="34" charset="0"/>
              <a:cs typeface="Calibri" pitchFamily="34" charset="0"/>
            </a:endParaRPr>
          </a:p>
        </p:txBody>
      </p:sp>
      <p:pic>
        <p:nvPicPr>
          <p:cNvPr id="2053" name="Picture 5"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1700808"/>
            <a:ext cx="3816424" cy="3884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1520" y="5080778"/>
            <a:ext cx="3888432" cy="261610"/>
          </a:xfrm>
          <a:prstGeom prst="rect">
            <a:avLst/>
          </a:prstGeom>
        </p:spPr>
        <p:txBody>
          <a:bodyPr wrap="square">
            <a:spAutoFit/>
          </a:bodyPr>
          <a:lstStyle/>
          <a:p>
            <a:r>
              <a:rPr lang="en-AU" sz="1100" b="1" dirty="0">
                <a:solidFill>
                  <a:schemeClr val="bg1"/>
                </a:solidFill>
                <a:latin typeface="Calibri" pitchFamily="34" charset="0"/>
                <a:cs typeface="Calibri" pitchFamily="34" charset="0"/>
              </a:rPr>
              <a:t>Building competitiveness in our export and maritime industries</a:t>
            </a:r>
          </a:p>
        </p:txBody>
      </p:sp>
      <p:sp>
        <p:nvSpPr>
          <p:cNvPr id="3" name="Rectangle 2"/>
          <p:cNvSpPr/>
          <p:nvPr/>
        </p:nvSpPr>
        <p:spPr>
          <a:xfrm>
            <a:off x="2339752" y="6465327"/>
            <a:ext cx="5294853" cy="276999"/>
          </a:xfrm>
          <a:prstGeom prst="rect">
            <a:avLst/>
          </a:prstGeom>
        </p:spPr>
        <p:txBody>
          <a:bodyPr wrap="square">
            <a:spAutoFit/>
          </a:bodyPr>
          <a:lstStyle/>
          <a:p>
            <a:r>
              <a:rPr lang="en-AU" sz="1200" dirty="0" smtClean="0">
                <a:latin typeface="Calibri" pitchFamily="34" charset="0"/>
                <a:cs typeface="Calibri" pitchFamily="34" charset="0"/>
              </a:rPr>
              <a:t>Friday </a:t>
            </a:r>
            <a:r>
              <a:rPr lang="en-AU" sz="1200" dirty="0">
                <a:latin typeface="Calibri" pitchFamily="34" charset="0"/>
                <a:cs typeface="Calibri" pitchFamily="34" charset="0"/>
              </a:rPr>
              <a:t>24th August 2012 – Four Points by </a:t>
            </a:r>
            <a:r>
              <a:rPr lang="en-AU" sz="1200" dirty="0" smtClean="0">
                <a:latin typeface="Calibri" pitchFamily="34" charset="0"/>
                <a:cs typeface="Calibri" pitchFamily="34" charset="0"/>
              </a:rPr>
              <a:t>Sheraton, Darling </a:t>
            </a:r>
            <a:r>
              <a:rPr lang="en-AU" sz="1200" dirty="0">
                <a:latin typeface="Calibri" pitchFamily="34" charset="0"/>
                <a:cs typeface="Calibri" pitchFamily="34" charset="0"/>
              </a:rPr>
              <a:t>Harbour, Sydney</a:t>
            </a:r>
          </a:p>
        </p:txBody>
      </p:sp>
      <p:sp>
        <p:nvSpPr>
          <p:cNvPr id="4" name="Rectangle 3"/>
          <p:cNvSpPr/>
          <p:nvPr/>
        </p:nvSpPr>
        <p:spPr>
          <a:xfrm>
            <a:off x="251520" y="4294837"/>
            <a:ext cx="2805608" cy="646331"/>
          </a:xfrm>
          <a:prstGeom prst="rect">
            <a:avLst/>
          </a:prstGeom>
        </p:spPr>
        <p:txBody>
          <a:bodyPr wrap="square">
            <a:spAutoFit/>
          </a:bodyPr>
          <a:lstStyle/>
          <a:p>
            <a:r>
              <a:rPr lang="en-AU" sz="1800" b="1" dirty="0">
                <a:solidFill>
                  <a:schemeClr val="bg1"/>
                </a:solidFill>
                <a:latin typeface="Calibri" pitchFamily="34" charset="0"/>
                <a:cs typeface="Calibri" pitchFamily="34" charset="0"/>
              </a:rPr>
              <a:t>Being Competitive</a:t>
            </a:r>
          </a:p>
          <a:p>
            <a:r>
              <a:rPr lang="en-AU" sz="1800" b="1" dirty="0">
                <a:solidFill>
                  <a:schemeClr val="bg1"/>
                </a:solidFill>
                <a:latin typeface="Calibri" pitchFamily="34" charset="0"/>
                <a:cs typeface="Calibri" pitchFamily="34" charset="0"/>
              </a:rPr>
              <a:t>is a MUST </a:t>
            </a:r>
            <a:r>
              <a:rPr lang="en-AU" sz="1800" b="1" dirty="0">
                <a:solidFill>
                  <a:srgbClr val="FFCC66"/>
                </a:solidFill>
                <a:latin typeface="Calibri" pitchFamily="34" charset="0"/>
                <a:cs typeface="Calibri" pitchFamily="34" charset="0"/>
              </a:rPr>
              <a:t>– Not an Option</a:t>
            </a:r>
            <a:endParaRPr lang="en-AU" sz="1800" dirty="0">
              <a:solidFill>
                <a:srgbClr val="FFCC66"/>
              </a:solidFill>
              <a:latin typeface="Calibri" pitchFamily="34" charset="0"/>
              <a:cs typeface="Calibri" pitchFamily="34" charset="0"/>
            </a:endParaRPr>
          </a:p>
        </p:txBody>
      </p:sp>
      <p:sp>
        <p:nvSpPr>
          <p:cNvPr id="2050" name="Rectangle 2"/>
          <p:cNvSpPr>
            <a:spLocks noGrp="1" noChangeArrowheads="1"/>
          </p:cNvSpPr>
          <p:nvPr>
            <p:ph type="ctrTitle"/>
          </p:nvPr>
        </p:nvSpPr>
        <p:spPr>
          <a:xfrm>
            <a:off x="4067944" y="2420888"/>
            <a:ext cx="4884315" cy="1872208"/>
          </a:xfrm>
        </p:spPr>
        <p:txBody>
          <a:bodyPr/>
          <a:lstStyle/>
          <a:p>
            <a:r>
              <a:rPr lang="en-US" sz="5400" b="1" cap="small" dirty="0" smtClean="0">
                <a:solidFill>
                  <a:srgbClr val="163151"/>
                </a:solidFill>
                <a:latin typeface="Calibri" pitchFamily="34" charset="0"/>
                <a:cs typeface="Calibri" pitchFamily="34" charset="0"/>
              </a:rPr>
              <a:t>Ports and Competitiveness</a:t>
            </a:r>
            <a:endParaRPr lang="en-US" sz="5400" b="1" cap="small" dirty="0">
              <a:solidFill>
                <a:srgbClr val="16315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8312" y="1535599"/>
            <a:ext cx="8280151" cy="4924425"/>
          </a:xfrm>
          <a:prstGeom prst="rect">
            <a:avLst/>
          </a:prstGeom>
          <a:noFill/>
        </p:spPr>
        <p:txBody>
          <a:bodyPr wrap="square" rtlCol="0">
            <a:spAutoFit/>
          </a:bodyPr>
          <a:lstStyle/>
          <a:p>
            <a:pPr marL="342900" indent="-342900">
              <a:buFont typeface="Arial" pitchFamily="34" charset="0"/>
              <a:buChar char="•"/>
            </a:pPr>
            <a:r>
              <a:rPr lang="en-AU" dirty="0" smtClean="0">
                <a:latin typeface="Calibri" pitchFamily="34" charset="0"/>
                <a:cs typeface="Calibri" pitchFamily="34" charset="0"/>
              </a:rPr>
              <a:t>Trade Growth (having capacity as well </a:t>
            </a:r>
            <a:r>
              <a:rPr lang="en-AU" smtClean="0">
                <a:latin typeface="Calibri" pitchFamily="34" charset="0"/>
                <a:cs typeface="Calibri" pitchFamily="34" charset="0"/>
              </a:rPr>
              <a:t>as </a:t>
            </a:r>
            <a:r>
              <a:rPr lang="en-AU" smtClean="0">
                <a:latin typeface="Calibri" pitchFamily="34" charset="0"/>
                <a:cs typeface="Calibri" pitchFamily="34" charset="0"/>
              </a:rPr>
              <a:t>competitiveness)</a:t>
            </a:r>
            <a:endParaRPr lang="en-AU" dirty="0" smtClean="0">
              <a:latin typeface="Calibri" pitchFamily="34" charset="0"/>
              <a:cs typeface="Calibri" pitchFamily="34" charset="0"/>
            </a:endParaRPr>
          </a:p>
          <a:p>
            <a:pPr marL="342900" indent="-342900">
              <a:spcBef>
                <a:spcPts val="600"/>
              </a:spcBef>
              <a:buFont typeface="Arial" pitchFamily="34" charset="0"/>
              <a:buChar char="•"/>
            </a:pPr>
            <a:r>
              <a:rPr lang="en-AU" dirty="0" smtClean="0">
                <a:latin typeface="Calibri" pitchFamily="34" charset="0"/>
                <a:cs typeface="Calibri" pitchFamily="34" charset="0"/>
              </a:rPr>
              <a:t>Planning Failures and Land Use Conflicts</a:t>
            </a:r>
          </a:p>
          <a:p>
            <a:pPr marL="800100" lvl="1" indent="-342900">
              <a:spcBef>
                <a:spcPts val="600"/>
              </a:spcBef>
              <a:buFont typeface="Arial" pitchFamily="34" charset="0"/>
              <a:buChar char="•"/>
            </a:pPr>
            <a:r>
              <a:rPr lang="en-AU" dirty="0" smtClean="0">
                <a:latin typeface="Calibri" pitchFamily="34" charset="0"/>
                <a:cs typeface="Calibri" pitchFamily="34" charset="0"/>
              </a:rPr>
              <a:t>urban encroachment</a:t>
            </a:r>
          </a:p>
          <a:p>
            <a:pPr marL="342900" indent="-342900">
              <a:spcBef>
                <a:spcPts val="600"/>
              </a:spcBef>
              <a:buFont typeface="Arial" pitchFamily="34" charset="0"/>
              <a:buChar char="•"/>
            </a:pPr>
            <a:r>
              <a:rPr lang="en-AU" dirty="0" smtClean="0">
                <a:latin typeface="Calibri" pitchFamily="34" charset="0"/>
                <a:cs typeface="Calibri" pitchFamily="34" charset="0"/>
              </a:rPr>
              <a:t>Maximising Benefits of Portside Investment</a:t>
            </a:r>
          </a:p>
          <a:p>
            <a:pPr marL="800100" lvl="1" indent="-342900">
              <a:spcBef>
                <a:spcPts val="600"/>
              </a:spcBef>
              <a:buFont typeface="Arial" pitchFamily="34" charset="0"/>
              <a:buChar char="•"/>
            </a:pPr>
            <a:r>
              <a:rPr lang="en-AU" dirty="0" smtClean="0">
                <a:latin typeface="Calibri" pitchFamily="34" charset="0"/>
                <a:cs typeface="Calibri" pitchFamily="34" charset="0"/>
              </a:rPr>
              <a:t>landside capacity</a:t>
            </a:r>
          </a:p>
          <a:p>
            <a:pPr marL="800100" lvl="1" indent="-342900">
              <a:spcBef>
                <a:spcPts val="600"/>
              </a:spcBef>
              <a:buFont typeface="Arial" pitchFamily="34" charset="0"/>
              <a:buChar char="•"/>
            </a:pPr>
            <a:r>
              <a:rPr lang="en-AU" dirty="0" smtClean="0">
                <a:latin typeface="Calibri" pitchFamily="34" charset="0"/>
                <a:cs typeface="Calibri" pitchFamily="34" charset="0"/>
              </a:rPr>
              <a:t>ports and supply chains</a:t>
            </a:r>
          </a:p>
          <a:p>
            <a:pPr marL="342900" indent="-342900">
              <a:spcBef>
                <a:spcPts val="600"/>
              </a:spcBef>
              <a:buFont typeface="Arial" pitchFamily="34" charset="0"/>
              <a:buChar char="•"/>
            </a:pPr>
            <a:r>
              <a:rPr lang="en-AU" dirty="0" smtClean="0">
                <a:latin typeface="Calibri" pitchFamily="34" charset="0"/>
                <a:cs typeface="Calibri" pitchFamily="34" charset="0"/>
              </a:rPr>
              <a:t>Facilitating </a:t>
            </a:r>
            <a:r>
              <a:rPr lang="en-AU" b="1" dirty="0" smtClean="0">
                <a:latin typeface="Calibri" pitchFamily="34" charset="0"/>
                <a:cs typeface="Calibri" pitchFamily="34" charset="0"/>
              </a:rPr>
              <a:t>timely</a:t>
            </a:r>
            <a:r>
              <a:rPr lang="en-AU" dirty="0" smtClean="0">
                <a:latin typeface="Calibri" pitchFamily="34" charset="0"/>
                <a:cs typeface="Calibri" pitchFamily="34" charset="0"/>
              </a:rPr>
              <a:t> and predictable expansion in capacity</a:t>
            </a:r>
          </a:p>
          <a:p>
            <a:pPr marL="800100" lvl="1" indent="-342900">
              <a:spcBef>
                <a:spcPts val="600"/>
              </a:spcBef>
              <a:buFont typeface="Arial" pitchFamily="34" charset="0"/>
              <a:buChar char="•"/>
            </a:pPr>
            <a:r>
              <a:rPr lang="en-AU" dirty="0" smtClean="0">
                <a:latin typeface="Calibri" pitchFamily="34" charset="0"/>
                <a:cs typeface="Calibri" pitchFamily="34" charset="0"/>
              </a:rPr>
              <a:t>appropriate regulatory and approvals regimes</a:t>
            </a:r>
          </a:p>
          <a:p>
            <a:pPr marL="342900" indent="-342900">
              <a:spcBef>
                <a:spcPts val="600"/>
              </a:spcBef>
              <a:buFont typeface="Arial" pitchFamily="34" charset="0"/>
              <a:buChar char="•"/>
            </a:pPr>
            <a:r>
              <a:rPr lang="en-AU" dirty="0" smtClean="0">
                <a:latin typeface="Calibri" pitchFamily="34" charset="0"/>
                <a:cs typeface="Calibri" pitchFamily="34" charset="0"/>
              </a:rPr>
              <a:t>Co-existence of Cities/Communities and Freight</a:t>
            </a:r>
          </a:p>
          <a:p>
            <a:pPr marL="800100" lvl="1" indent="-342900">
              <a:spcBef>
                <a:spcPts val="600"/>
              </a:spcBef>
              <a:buFont typeface="Arial" pitchFamily="34" charset="0"/>
              <a:buChar char="•"/>
            </a:pPr>
            <a:r>
              <a:rPr lang="en-AU" dirty="0" smtClean="0">
                <a:latin typeface="Calibri" pitchFamily="34" charset="0"/>
                <a:cs typeface="Calibri" pitchFamily="34" charset="0"/>
              </a:rPr>
              <a:t>functional ports and functional communities ("liveability")</a:t>
            </a:r>
          </a:p>
          <a:p>
            <a:pPr marL="342900" indent="-342900">
              <a:spcBef>
                <a:spcPts val="600"/>
              </a:spcBef>
              <a:buFont typeface="Arial" pitchFamily="34" charset="0"/>
              <a:buChar char="•"/>
            </a:pPr>
            <a:r>
              <a:rPr lang="en-AU" dirty="0" smtClean="0">
                <a:latin typeface="Calibri" pitchFamily="34" charset="0"/>
                <a:cs typeface="Calibri" pitchFamily="34" charset="0"/>
              </a:rPr>
              <a:t>Languishing National Productivity</a:t>
            </a:r>
            <a:endParaRPr lang="en-AU" dirty="0">
              <a:latin typeface="Calibri" pitchFamily="34" charset="0"/>
              <a:cs typeface="Calibri" pitchFamily="34" charset="0"/>
            </a:endParaRPr>
          </a:p>
        </p:txBody>
      </p:sp>
      <p:sp>
        <p:nvSpPr>
          <p:cNvPr id="3" name="TextBox 2"/>
          <p:cNvSpPr txBox="1"/>
          <p:nvPr/>
        </p:nvSpPr>
        <p:spPr>
          <a:xfrm>
            <a:off x="468313" y="980728"/>
            <a:ext cx="8280151" cy="523220"/>
          </a:xfrm>
          <a:prstGeom prst="rect">
            <a:avLst/>
          </a:prstGeom>
          <a:noFill/>
        </p:spPr>
        <p:txBody>
          <a:bodyPr wrap="square" rtlCol="0">
            <a:spAutoFit/>
          </a:bodyPr>
          <a:lstStyle/>
          <a:p>
            <a:r>
              <a:rPr lang="en-AU" sz="2800" b="1" smtClean="0">
                <a:latin typeface="Calibri" pitchFamily="34" charset="0"/>
                <a:cs typeface="Calibri" pitchFamily="34" charset="0"/>
              </a:rPr>
              <a:t>Enter the National Ports Strategy (NPS) - Drivers</a:t>
            </a:r>
            <a:endParaRPr lang="en-AU" sz="2800" b="1">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10243" name="Text Box 3"/>
          <p:cNvSpPr txBox="1">
            <a:spLocks noChangeArrowheads="1"/>
          </p:cNvSpPr>
          <p:nvPr/>
        </p:nvSpPr>
        <p:spPr bwMode="auto">
          <a:xfrm>
            <a:off x="468313" y="1027441"/>
            <a:ext cx="81359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smtClean="0">
                <a:latin typeface="Calibri" pitchFamily="34" charset="0"/>
                <a:cs typeface="Calibri" pitchFamily="34" charset="0"/>
              </a:rPr>
              <a:t>Forecast Trade Growth</a:t>
            </a:r>
            <a:endParaRPr lang="en-US" sz="2800" b="1" dirty="0">
              <a:latin typeface="Calibri" pitchFamily="34" charset="0"/>
              <a:cs typeface="Calibri" pitchFamily="34" charset="0"/>
            </a:endParaRPr>
          </a:p>
        </p:txBody>
      </p:sp>
      <p:sp>
        <p:nvSpPr>
          <p:cNvPr id="2" name="TextBox 1"/>
          <p:cNvSpPr txBox="1"/>
          <p:nvPr/>
        </p:nvSpPr>
        <p:spPr>
          <a:xfrm>
            <a:off x="539552" y="1628800"/>
            <a:ext cx="8064698" cy="4909036"/>
          </a:xfrm>
          <a:prstGeom prst="rect">
            <a:avLst/>
          </a:prstGeom>
          <a:noFill/>
        </p:spPr>
        <p:txBody>
          <a:bodyPr wrap="square" rtlCol="0">
            <a:spAutoFit/>
          </a:bodyPr>
          <a:lstStyle/>
          <a:p>
            <a:pPr>
              <a:spcBef>
                <a:spcPct val="50000"/>
              </a:spcBef>
            </a:pPr>
            <a:r>
              <a:rPr lang="en-AU" b="1" dirty="0">
                <a:latin typeface="Calibri" pitchFamily="34" charset="0"/>
                <a:cs typeface="Calibri" pitchFamily="34" charset="0"/>
              </a:rPr>
              <a:t>Container Trades</a:t>
            </a:r>
          </a:p>
          <a:p>
            <a:pPr marL="342900" indent="-342900">
              <a:spcBef>
                <a:spcPts val="600"/>
              </a:spcBef>
              <a:buFont typeface="Arial" pitchFamily="34" charset="0"/>
              <a:buChar char="•"/>
            </a:pPr>
            <a:r>
              <a:rPr lang="en-AU" dirty="0">
                <a:latin typeface="Calibri" pitchFamily="34" charset="0"/>
                <a:cs typeface="Calibri" pitchFamily="34" charset="0"/>
              </a:rPr>
              <a:t>5%-7.5% cag; port throughput to increase 3 to 6 times in 25 years</a:t>
            </a:r>
          </a:p>
          <a:p>
            <a:pPr marL="342900" indent="-342900">
              <a:spcBef>
                <a:spcPts val="600"/>
              </a:spcBef>
              <a:buFont typeface="Arial" pitchFamily="34" charset="0"/>
              <a:buChar char="•"/>
            </a:pPr>
            <a:r>
              <a:rPr lang="en-AU" dirty="0">
                <a:latin typeface="Calibri" pitchFamily="34" charset="0"/>
                <a:cs typeface="Calibri" pitchFamily="34" charset="0"/>
              </a:rPr>
              <a:t>7.5% cag; container task will double by 2030</a:t>
            </a:r>
          </a:p>
          <a:p>
            <a:pPr>
              <a:spcBef>
                <a:spcPct val="50000"/>
              </a:spcBef>
            </a:pPr>
            <a:r>
              <a:rPr lang="en-AU" b="1" dirty="0">
                <a:latin typeface="Calibri" pitchFamily="34" charset="0"/>
                <a:cs typeface="Calibri" pitchFamily="34" charset="0"/>
              </a:rPr>
              <a:t>Bulk Trades</a:t>
            </a:r>
          </a:p>
          <a:p>
            <a:pPr marL="342900" indent="-342900">
              <a:spcBef>
                <a:spcPts val="600"/>
              </a:spcBef>
              <a:buFont typeface="Arial" pitchFamily="34" charset="0"/>
              <a:buChar char="•"/>
            </a:pPr>
            <a:r>
              <a:rPr lang="en-AU" dirty="0">
                <a:latin typeface="Calibri" pitchFamily="34" charset="0"/>
                <a:cs typeface="Calibri" pitchFamily="34" charset="0"/>
              </a:rPr>
              <a:t>Iron ore, 5% cag; 350mt 2008/09 to 800mt 2030</a:t>
            </a:r>
            <a:br>
              <a:rPr lang="en-AU" dirty="0">
                <a:latin typeface="Calibri" pitchFamily="34" charset="0"/>
                <a:cs typeface="Calibri" pitchFamily="34" charset="0"/>
              </a:rPr>
            </a:br>
            <a:r>
              <a:rPr lang="en-AU" dirty="0">
                <a:latin typeface="Calibri" pitchFamily="34" charset="0"/>
                <a:cs typeface="Calibri" pitchFamily="34" charset="0"/>
              </a:rPr>
              <a:t>10% growth; 2100mt by 2030</a:t>
            </a:r>
          </a:p>
          <a:p>
            <a:pPr marL="342900" indent="-342900">
              <a:spcBef>
                <a:spcPts val="600"/>
              </a:spcBef>
              <a:buFont typeface="Arial" pitchFamily="34" charset="0"/>
              <a:buChar char="•"/>
            </a:pPr>
            <a:r>
              <a:rPr lang="en-AU" dirty="0">
                <a:latin typeface="Calibri" pitchFamily="34" charset="0"/>
                <a:cs typeface="Calibri" pitchFamily="34" charset="0"/>
              </a:rPr>
              <a:t>Coal, 5% cag; 260mt 2008/09 to 700mt 2030</a:t>
            </a:r>
            <a:br>
              <a:rPr lang="en-AU" dirty="0">
                <a:latin typeface="Calibri" pitchFamily="34" charset="0"/>
                <a:cs typeface="Calibri" pitchFamily="34" charset="0"/>
              </a:rPr>
            </a:br>
            <a:r>
              <a:rPr lang="en-AU" dirty="0">
                <a:latin typeface="Calibri" pitchFamily="34" charset="0"/>
                <a:cs typeface="Calibri" pitchFamily="34" charset="0"/>
              </a:rPr>
              <a:t>7.5% growth; 1200mt by 2030</a:t>
            </a:r>
          </a:p>
          <a:p>
            <a:pPr marL="342900" indent="-342900">
              <a:spcBef>
                <a:spcPts val="600"/>
              </a:spcBef>
              <a:buFont typeface="Arial" pitchFamily="34" charset="0"/>
              <a:buChar char="•"/>
            </a:pPr>
            <a:r>
              <a:rPr lang="en-AU" dirty="0">
                <a:latin typeface="Calibri" pitchFamily="34" charset="0"/>
                <a:cs typeface="Calibri" pitchFamily="34" charset="0"/>
              </a:rPr>
              <a:t>LNG to become leading export by value</a:t>
            </a:r>
          </a:p>
          <a:p>
            <a:pPr>
              <a:spcBef>
                <a:spcPct val="50000"/>
              </a:spcBef>
            </a:pPr>
            <a:r>
              <a:rPr lang="en-AU" dirty="0" smtClean="0">
                <a:latin typeface="Calibri" pitchFamily="34" charset="0"/>
                <a:cs typeface="Calibri" pitchFamily="34" charset="0"/>
              </a:rPr>
              <a:t>Reflecting </a:t>
            </a:r>
            <a:r>
              <a:rPr lang="en-AU" dirty="0">
                <a:latin typeface="Calibri" pitchFamily="34" charset="0"/>
                <a:cs typeface="Calibri" pitchFamily="34" charset="0"/>
              </a:rPr>
              <a:t>on forecasting and global risks</a:t>
            </a:r>
          </a:p>
        </p:txBody>
      </p:sp>
    </p:spTree>
    <p:extLst>
      <p:ext uri="{BB962C8B-B14F-4D97-AF65-F5344CB8AC3E}">
        <p14:creationId xmlns:p14="http://schemas.microsoft.com/office/powerpoint/2010/main" val="1069409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p:cNvGraphicFramePr>
            <a:graphicFrameLocks noGrp="1"/>
          </p:cNvGraphicFramePr>
          <p:nvPr>
            <p:extLst>
              <p:ext uri="{D42A27DB-BD31-4B8C-83A1-F6EECF244321}">
                <p14:modId xmlns:p14="http://schemas.microsoft.com/office/powerpoint/2010/main" val="2544413597"/>
              </p:ext>
            </p:extLst>
          </p:nvPr>
        </p:nvGraphicFramePr>
        <p:xfrm>
          <a:off x="327638" y="1630926"/>
          <a:ext cx="8524317" cy="448864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7"/>
          <p:cNvSpPr>
            <a:spLocks noGrp="1" noChangeArrowheads="1"/>
          </p:cNvSpPr>
          <p:nvPr>
            <p:ph type="ctrTitle"/>
          </p:nvPr>
        </p:nvSpPr>
        <p:spPr>
          <a:xfrm>
            <a:off x="468313" y="981075"/>
            <a:ext cx="7772400" cy="360363"/>
          </a:xfrm>
          <a:noFill/>
          <a:ln/>
        </p:spPr>
        <p:txBody>
          <a:bodyPr/>
          <a:lstStyle/>
          <a:p>
            <a:pPr algn="l"/>
            <a:r>
              <a:rPr lang="en-AU" sz="2800" b="1" dirty="0">
                <a:latin typeface="Calibri" pitchFamily="34" charset="0"/>
                <a:cs typeface="Calibri" pitchFamily="34" charset="0"/>
              </a:rPr>
              <a:t>Sydney’s Growth Projections – 30 Year</a:t>
            </a:r>
          </a:p>
        </p:txBody>
      </p:sp>
      <p:sp>
        <p:nvSpPr>
          <p:cNvPr id="6" name="Text Box 8"/>
          <p:cNvSpPr txBox="1">
            <a:spLocks noChangeArrowheads="1"/>
          </p:cNvSpPr>
          <p:nvPr/>
        </p:nvSpPr>
        <p:spPr bwMode="auto">
          <a:xfrm>
            <a:off x="380083" y="6419850"/>
            <a:ext cx="6769100" cy="222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ts val="1000"/>
              </a:lnSpc>
            </a:pPr>
            <a:r>
              <a:rPr lang="en-AU" sz="1100" i="1" dirty="0">
                <a:latin typeface="Calibri" pitchFamily="34" charset="0"/>
                <a:cs typeface="Calibri" pitchFamily="34" charset="0"/>
              </a:rPr>
              <a:t>Source: Sydney Ports</a:t>
            </a:r>
            <a:endParaRPr lang="en-AU" sz="1100" dirty="0">
              <a:effectLst>
                <a:outerShdw blurRad="38100" dist="38100" dir="2700000" algn="tl">
                  <a:srgbClr val="C0C0C0"/>
                </a:outerShdw>
              </a:effectLst>
              <a:latin typeface="Calibri" pitchFamily="34" charset="0"/>
              <a:cs typeface="Calibri" pitchFamily="34" charset="0"/>
            </a:endParaRPr>
          </a:p>
        </p:txBody>
      </p:sp>
    </p:spTree>
    <p:extLst>
      <p:ext uri="{BB962C8B-B14F-4D97-AF65-F5344CB8AC3E}">
        <p14:creationId xmlns:p14="http://schemas.microsoft.com/office/powerpoint/2010/main" val="2366793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10243" name="Text Box 3"/>
          <p:cNvSpPr txBox="1">
            <a:spLocks noChangeArrowheads="1"/>
          </p:cNvSpPr>
          <p:nvPr/>
        </p:nvSpPr>
        <p:spPr bwMode="auto">
          <a:xfrm>
            <a:off x="468313" y="1268413"/>
            <a:ext cx="8135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latin typeface="Calibri" pitchFamily="34" charset="0"/>
              <a:cs typeface="Calibri" pitchFamily="34" charset="0"/>
            </a:endParaRPr>
          </a:p>
        </p:txBody>
      </p:sp>
      <p:sp>
        <p:nvSpPr>
          <p:cNvPr id="4" name="Rectangle 8"/>
          <p:cNvSpPr>
            <a:spLocks noGrp="1" noChangeArrowheads="1"/>
          </p:cNvSpPr>
          <p:nvPr>
            <p:ph type="ctrTitle"/>
          </p:nvPr>
        </p:nvSpPr>
        <p:spPr>
          <a:xfrm>
            <a:off x="684213" y="981075"/>
            <a:ext cx="7772400" cy="360363"/>
          </a:xfrm>
          <a:noFill/>
          <a:ln/>
        </p:spPr>
        <p:txBody>
          <a:bodyPr/>
          <a:lstStyle/>
          <a:p>
            <a:pPr algn="l"/>
            <a:r>
              <a:rPr lang="en-AU" sz="2800" b="1" dirty="0">
                <a:latin typeface="Calibri" pitchFamily="34" charset="0"/>
                <a:cs typeface="Calibri" pitchFamily="34" charset="0"/>
              </a:rPr>
              <a:t>Port Hedland Port Growth Projections</a:t>
            </a:r>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412875"/>
            <a:ext cx="8078787" cy="503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0"/>
          <p:cNvSpPr txBox="1">
            <a:spLocks noChangeArrowheads="1"/>
          </p:cNvSpPr>
          <p:nvPr/>
        </p:nvSpPr>
        <p:spPr bwMode="auto">
          <a:xfrm>
            <a:off x="395288" y="6527740"/>
            <a:ext cx="6769100" cy="225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ts val="1000"/>
              </a:lnSpc>
            </a:pPr>
            <a:r>
              <a:rPr lang="en-AU" sz="1100" i="1" dirty="0">
                <a:latin typeface="Calibri" pitchFamily="34" charset="0"/>
                <a:cs typeface="Calibri" pitchFamily="34" charset="0"/>
              </a:rPr>
              <a:t>Source: Port Hedland Port Authority</a:t>
            </a:r>
            <a:endParaRPr lang="en-AU" sz="1100" dirty="0">
              <a:effectLst>
                <a:outerShdw blurRad="38100" dist="38100" dir="2700000" algn="tl">
                  <a:srgbClr val="C0C0C0"/>
                </a:outerShdw>
              </a:effectLst>
              <a:latin typeface="Calibri" pitchFamily="34" charset="0"/>
              <a:cs typeface="Calibri" pitchFamily="34" charset="0"/>
            </a:endParaRPr>
          </a:p>
        </p:txBody>
      </p:sp>
    </p:spTree>
    <p:extLst>
      <p:ext uri="{BB962C8B-B14F-4D97-AF65-F5344CB8AC3E}">
        <p14:creationId xmlns:p14="http://schemas.microsoft.com/office/powerpoint/2010/main" val="1275642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10243" name="Text Box 3"/>
          <p:cNvSpPr txBox="1">
            <a:spLocks noChangeArrowheads="1"/>
          </p:cNvSpPr>
          <p:nvPr/>
        </p:nvSpPr>
        <p:spPr bwMode="auto">
          <a:xfrm>
            <a:off x="468313" y="1268413"/>
            <a:ext cx="8135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pic>
        <p:nvPicPr>
          <p:cNvPr id="4"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468313" y="1268413"/>
            <a:ext cx="8135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7" name="Rectangle 6"/>
          <p:cNvSpPr/>
          <p:nvPr/>
        </p:nvSpPr>
        <p:spPr>
          <a:xfrm>
            <a:off x="0" y="476250"/>
            <a:ext cx="5724525"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sz="1800" dirty="0">
              <a:solidFill>
                <a:srgbClr val="FFC000"/>
              </a:solidFill>
            </a:endParaRPr>
          </a:p>
        </p:txBody>
      </p:sp>
      <p:sp>
        <p:nvSpPr>
          <p:cNvPr id="8" name="Title 1"/>
          <p:cNvSpPr>
            <a:spLocks/>
          </p:cNvSpPr>
          <p:nvPr/>
        </p:nvSpPr>
        <p:spPr bwMode="auto">
          <a:xfrm>
            <a:off x="179388" y="765175"/>
            <a:ext cx="82184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AU" sz="2800" b="1" dirty="0">
                <a:latin typeface="Calibri" pitchFamily="34" charset="0"/>
                <a:cs typeface="Calibri" pitchFamily="34" charset="0"/>
              </a:rPr>
              <a:t>Dampier Port Authority - Module Movements</a:t>
            </a:r>
          </a:p>
        </p:txBody>
      </p:sp>
      <p:pic>
        <p:nvPicPr>
          <p:cNvPr id="9" name="Content Placeholder 5" descr="P106021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1783358"/>
            <a:ext cx="603408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8"/>
          <p:cNvSpPr>
            <a:spLocks/>
          </p:cNvSpPr>
          <p:nvPr/>
        </p:nvSpPr>
        <p:spPr bwMode="auto">
          <a:xfrm>
            <a:off x="179388" y="1845122"/>
            <a:ext cx="2555875" cy="280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sz="2200" dirty="0">
                <a:latin typeface="Calibri" pitchFamily="34" charset="0"/>
                <a:cs typeface="Calibri" pitchFamily="34" charset="0"/>
              </a:rPr>
              <a:t>435 modules bought through Dampier to date – a now well-established construction method for LNG plants.</a:t>
            </a:r>
            <a:endParaRPr lang="en-AU" sz="2200" dirty="0">
              <a:latin typeface="Calibri" pitchFamily="34" charset="0"/>
              <a:cs typeface="Calibri" pitchFamily="34" charset="0"/>
            </a:endParaRPr>
          </a:p>
        </p:txBody>
      </p:sp>
      <p:sp>
        <p:nvSpPr>
          <p:cNvPr id="12" name="Text Box 11"/>
          <p:cNvSpPr txBox="1">
            <a:spLocks noChangeArrowheads="1"/>
          </p:cNvSpPr>
          <p:nvPr/>
        </p:nvSpPr>
        <p:spPr bwMode="auto">
          <a:xfrm>
            <a:off x="179388" y="6061467"/>
            <a:ext cx="251983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AU" sz="1100" i="1" dirty="0">
                <a:latin typeface="Calibri" pitchFamily="34" charset="0"/>
                <a:cs typeface="Calibri" pitchFamily="34" charset="0"/>
              </a:rPr>
              <a:t>Source:  Dampier Port Authority</a:t>
            </a:r>
          </a:p>
        </p:txBody>
      </p:sp>
    </p:spTree>
    <p:extLst>
      <p:ext uri="{BB962C8B-B14F-4D97-AF65-F5344CB8AC3E}">
        <p14:creationId xmlns:p14="http://schemas.microsoft.com/office/powerpoint/2010/main" val="4137100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8"/>
          <p:cNvSpPr>
            <a:spLocks noGrp="1" noChangeArrowheads="1"/>
          </p:cNvSpPr>
          <p:nvPr>
            <p:ph type="ctrTitle"/>
          </p:nvPr>
        </p:nvSpPr>
        <p:spPr>
          <a:xfrm>
            <a:off x="684213" y="981075"/>
            <a:ext cx="7772400" cy="360363"/>
          </a:xfrm>
          <a:noFill/>
          <a:ln/>
        </p:spPr>
        <p:txBody>
          <a:bodyPr/>
          <a:lstStyle/>
          <a:p>
            <a:pPr algn="l"/>
            <a:r>
              <a:rPr lang="en-AU" sz="2800" b="1" dirty="0">
                <a:latin typeface="Calibri" pitchFamily="34" charset="0"/>
                <a:cs typeface="Calibri" pitchFamily="34" charset="0"/>
              </a:rPr>
              <a:t>Planning Failures and Land Use Conflicts</a:t>
            </a:r>
          </a:p>
        </p:txBody>
      </p:sp>
      <p:pic>
        <p:nvPicPr>
          <p:cNvPr id="5" name="Picture Placeholder 4" descr="P105054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1785938"/>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857375" y="1928813"/>
            <a:ext cx="1428750" cy="554037"/>
          </a:xfrm>
          <a:prstGeom prst="rect">
            <a:avLst/>
          </a:prstGeom>
          <a:solidFill>
            <a:srgbClr val="EF720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92" charset="-128"/>
              </a:defRPr>
            </a:lvl1pPr>
            <a:lvl2pPr marL="742950" indent="-285750">
              <a:defRPr sz="2400">
                <a:solidFill>
                  <a:schemeClr val="tx1"/>
                </a:solidFill>
                <a:latin typeface="Arial" pitchFamily="34" charset="0"/>
                <a:ea typeface="ヒラギノ角ゴ Pro W3" pitchFamily="92" charset="-128"/>
              </a:defRPr>
            </a:lvl2pPr>
            <a:lvl3pPr marL="1143000" indent="-228600">
              <a:defRPr sz="2400">
                <a:solidFill>
                  <a:schemeClr val="tx1"/>
                </a:solidFill>
                <a:latin typeface="Arial" pitchFamily="34" charset="0"/>
                <a:ea typeface="ヒラギノ角ゴ Pro W3" pitchFamily="92" charset="-128"/>
              </a:defRPr>
            </a:lvl3pPr>
            <a:lvl4pPr marL="1600200" indent="-228600">
              <a:defRPr sz="2400">
                <a:solidFill>
                  <a:schemeClr val="tx1"/>
                </a:solidFill>
                <a:latin typeface="Arial" pitchFamily="34" charset="0"/>
                <a:ea typeface="ヒラギノ角ゴ Pro W3" pitchFamily="92" charset="-128"/>
              </a:defRPr>
            </a:lvl4pPr>
            <a:lvl5pPr marL="2057400" indent="-228600">
              <a:defRPr sz="2400">
                <a:solidFill>
                  <a:schemeClr val="tx1"/>
                </a:solidFill>
                <a:latin typeface="Arial" pitchFamily="34" charset="0"/>
                <a:ea typeface="ヒラギノ角ゴ Pro W3" pitchFamily="92"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92"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92"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92"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92" charset="-128"/>
              </a:defRPr>
            </a:lvl9pPr>
          </a:lstStyle>
          <a:p>
            <a:pPr algn="ctr" eaLnBrk="1" hangingPunct="1"/>
            <a:r>
              <a:rPr lang="en-AU" sz="1000" b="1" dirty="0">
                <a:solidFill>
                  <a:srgbClr val="FFFFFF"/>
                </a:solidFill>
                <a:latin typeface="Calibri" pitchFamily="34" charset="0"/>
              </a:rPr>
              <a:t>Residential Apartments 2.5 – 25m from rail freight line. </a:t>
            </a:r>
          </a:p>
        </p:txBody>
      </p:sp>
      <p:sp>
        <p:nvSpPr>
          <p:cNvPr id="7" name="TextBox 6"/>
          <p:cNvSpPr txBox="1">
            <a:spLocks noChangeArrowheads="1"/>
          </p:cNvSpPr>
          <p:nvPr/>
        </p:nvSpPr>
        <p:spPr bwMode="auto">
          <a:xfrm>
            <a:off x="6072188" y="5286375"/>
            <a:ext cx="1071562" cy="246063"/>
          </a:xfrm>
          <a:prstGeom prst="rect">
            <a:avLst/>
          </a:prstGeom>
          <a:solidFill>
            <a:srgbClr val="EF720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92" charset="-128"/>
              </a:defRPr>
            </a:lvl1pPr>
            <a:lvl2pPr marL="742950" indent="-285750">
              <a:defRPr sz="2400">
                <a:solidFill>
                  <a:schemeClr val="tx1"/>
                </a:solidFill>
                <a:latin typeface="Arial" pitchFamily="34" charset="0"/>
                <a:ea typeface="ヒラギノ角ゴ Pro W3" pitchFamily="92" charset="-128"/>
              </a:defRPr>
            </a:lvl2pPr>
            <a:lvl3pPr marL="1143000" indent="-228600">
              <a:defRPr sz="2400">
                <a:solidFill>
                  <a:schemeClr val="tx1"/>
                </a:solidFill>
                <a:latin typeface="Arial" pitchFamily="34" charset="0"/>
                <a:ea typeface="ヒラギノ角ゴ Pro W3" pitchFamily="92" charset="-128"/>
              </a:defRPr>
            </a:lvl3pPr>
            <a:lvl4pPr marL="1600200" indent="-228600">
              <a:defRPr sz="2400">
                <a:solidFill>
                  <a:schemeClr val="tx1"/>
                </a:solidFill>
                <a:latin typeface="Arial" pitchFamily="34" charset="0"/>
                <a:ea typeface="ヒラギノ角ゴ Pro W3" pitchFamily="92" charset="-128"/>
              </a:defRPr>
            </a:lvl4pPr>
            <a:lvl5pPr marL="2057400" indent="-228600">
              <a:defRPr sz="2400">
                <a:solidFill>
                  <a:schemeClr val="tx1"/>
                </a:solidFill>
                <a:latin typeface="Arial" pitchFamily="34" charset="0"/>
                <a:ea typeface="ヒラギノ角ゴ Pro W3" pitchFamily="92"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92"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92"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92"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92" charset="-128"/>
              </a:defRPr>
            </a:lvl9pPr>
          </a:lstStyle>
          <a:p>
            <a:pPr algn="ctr" eaLnBrk="1" hangingPunct="1"/>
            <a:r>
              <a:rPr lang="en-AU" sz="1000" b="1" dirty="0">
                <a:solidFill>
                  <a:srgbClr val="FFFFFF"/>
                </a:solidFill>
                <a:latin typeface="Calibri" pitchFamily="34" charset="0"/>
              </a:rPr>
              <a:t>Rail Freight Line </a:t>
            </a:r>
          </a:p>
        </p:txBody>
      </p:sp>
      <p:cxnSp>
        <p:nvCxnSpPr>
          <p:cNvPr id="8" name="Straight Arrow Connector 7"/>
          <p:cNvCxnSpPr/>
          <p:nvPr/>
        </p:nvCxnSpPr>
        <p:spPr>
          <a:xfrm rot="10800000">
            <a:off x="5072063" y="5214938"/>
            <a:ext cx="1143000" cy="142875"/>
          </a:xfrm>
          <a:prstGeom prst="straightConnector1">
            <a:avLst/>
          </a:prstGeom>
          <a:ln w="19050" cap="sq">
            <a:solidFill>
              <a:srgbClr val="EF720B"/>
            </a:solidFill>
            <a:tailEnd type="stealt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V="1">
            <a:off x="5750719" y="4250531"/>
            <a:ext cx="1214438" cy="1000125"/>
          </a:xfrm>
          <a:prstGeom prst="straightConnector1">
            <a:avLst/>
          </a:prstGeom>
          <a:ln w="19050" cap="sq">
            <a:solidFill>
              <a:srgbClr val="EF720B"/>
            </a:solidFill>
            <a:tailEnd type="stealth"/>
          </a:ln>
        </p:spPr>
        <p:style>
          <a:lnRef idx="1">
            <a:schemeClr val="accent1"/>
          </a:lnRef>
          <a:fillRef idx="0">
            <a:schemeClr val="accent1"/>
          </a:fillRef>
          <a:effectRef idx="0">
            <a:schemeClr val="accent1"/>
          </a:effectRef>
          <a:fontRef idx="minor">
            <a:schemeClr val="tx1"/>
          </a:fontRef>
        </p:style>
      </p:cxnSp>
      <p:sp>
        <p:nvSpPr>
          <p:cNvPr id="10" name="Text Box 14"/>
          <p:cNvSpPr txBox="1">
            <a:spLocks noChangeArrowheads="1"/>
          </p:cNvSpPr>
          <p:nvPr/>
        </p:nvSpPr>
        <p:spPr bwMode="auto">
          <a:xfrm>
            <a:off x="1619250" y="6092825"/>
            <a:ext cx="5761038" cy="396875"/>
          </a:xfrm>
          <a:prstGeom prst="rect">
            <a:avLst/>
          </a:prstGeom>
          <a:noFill/>
          <a:ln w="9525">
            <a:solidFill>
              <a:schemeClr val="tx1"/>
            </a:solidFill>
            <a:miter lim="800000"/>
            <a:headEnd/>
            <a:tailEnd/>
          </a:ln>
          <a:effectLst/>
        </p:spPr>
        <p:txBody>
          <a:bodyPr>
            <a:spAutoFit/>
          </a:bodyPr>
          <a:lstStyle/>
          <a:p>
            <a:pPr algn="ctr">
              <a:spcBef>
                <a:spcPct val="50000"/>
              </a:spcBef>
            </a:pPr>
            <a:r>
              <a:rPr lang="en-AU" sz="2000" i="1" dirty="0">
                <a:effectLst>
                  <a:outerShdw blurRad="38100" dist="38100" dir="2700000" algn="tl">
                    <a:srgbClr val="C0C0C0"/>
                  </a:outerShdw>
                </a:effectLst>
                <a:latin typeface="Calibri" pitchFamily="34" charset="0"/>
                <a:cs typeface="Calibri" pitchFamily="34" charset="0"/>
              </a:rPr>
              <a:t>Rail Freight Line – Little High Street, Fremantle</a:t>
            </a:r>
          </a:p>
        </p:txBody>
      </p:sp>
    </p:spTree>
    <p:extLst>
      <p:ext uri="{BB962C8B-B14F-4D97-AF65-F5344CB8AC3E}">
        <p14:creationId xmlns:p14="http://schemas.microsoft.com/office/powerpoint/2010/main" val="1167394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10243" name="Text Box 3"/>
          <p:cNvSpPr txBox="1">
            <a:spLocks noChangeArrowheads="1"/>
          </p:cNvSpPr>
          <p:nvPr/>
        </p:nvSpPr>
        <p:spPr bwMode="auto">
          <a:xfrm>
            <a:off x="468313" y="1268413"/>
            <a:ext cx="8135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4" name="Title 1"/>
          <p:cNvSpPr>
            <a:spLocks/>
          </p:cNvSpPr>
          <p:nvPr/>
        </p:nvSpPr>
        <p:spPr bwMode="auto">
          <a:xfrm>
            <a:off x="1476375" y="5805488"/>
            <a:ext cx="626427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r>
              <a:rPr lang="en-AU" sz="2000" b="1" i="1" dirty="0">
                <a:solidFill>
                  <a:schemeClr val="tx2"/>
                </a:solidFill>
                <a:effectLst>
                  <a:outerShdw blurRad="38100" dist="38100" dir="2700000" algn="tl">
                    <a:srgbClr val="C0C0C0"/>
                  </a:outerShdw>
                </a:effectLst>
                <a:latin typeface="Calibri" pitchFamily="34" charset="0"/>
                <a:cs typeface="Calibri" pitchFamily="34" charset="0"/>
              </a:rPr>
              <a:t>Walter Place &amp; Curtin Avenue, North Fremantle </a:t>
            </a:r>
          </a:p>
        </p:txBody>
      </p:sp>
      <p:pic>
        <p:nvPicPr>
          <p:cNvPr id="5" name="Picture Placeholder 4" descr="P1050398.JPG"/>
          <p:cNvPicPr>
            <a:picLocks noChangeAspect="1"/>
          </p:cNvPicPr>
          <p:nvPr/>
        </p:nvPicPr>
        <p:blipFill>
          <a:blip r:embed="rId3">
            <a:extLst>
              <a:ext uri="{28A0092B-C50C-407E-A947-70E740481C1C}">
                <a14:useLocalDpi xmlns:a14="http://schemas.microsoft.com/office/drawing/2010/main" val="0"/>
              </a:ext>
            </a:extLst>
          </a:blip>
          <a:srcRect l="12500" r="12500"/>
          <a:stretch>
            <a:fillRect/>
          </a:stretch>
        </p:blipFill>
        <p:spPr bwMode="auto">
          <a:xfrm>
            <a:off x="1857375" y="1571625"/>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928813" y="2000250"/>
            <a:ext cx="1214437" cy="708025"/>
          </a:xfrm>
          <a:prstGeom prst="rect">
            <a:avLst/>
          </a:prstGeom>
          <a:solidFill>
            <a:srgbClr val="EF720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92" charset="-128"/>
              </a:defRPr>
            </a:lvl1pPr>
            <a:lvl2pPr marL="742950" indent="-285750">
              <a:defRPr sz="2400">
                <a:solidFill>
                  <a:schemeClr val="tx1"/>
                </a:solidFill>
                <a:latin typeface="Arial" pitchFamily="34" charset="0"/>
                <a:ea typeface="ヒラギノ角ゴ Pro W3" pitchFamily="92" charset="-128"/>
              </a:defRPr>
            </a:lvl2pPr>
            <a:lvl3pPr marL="1143000" indent="-228600">
              <a:defRPr sz="2400">
                <a:solidFill>
                  <a:schemeClr val="tx1"/>
                </a:solidFill>
                <a:latin typeface="Arial" pitchFamily="34" charset="0"/>
                <a:ea typeface="ヒラギノ角ゴ Pro W3" pitchFamily="92" charset="-128"/>
              </a:defRPr>
            </a:lvl3pPr>
            <a:lvl4pPr marL="1600200" indent="-228600">
              <a:defRPr sz="2400">
                <a:solidFill>
                  <a:schemeClr val="tx1"/>
                </a:solidFill>
                <a:latin typeface="Arial" pitchFamily="34" charset="0"/>
                <a:ea typeface="ヒラギノ角ゴ Pro W3" pitchFamily="92" charset="-128"/>
              </a:defRPr>
            </a:lvl4pPr>
            <a:lvl5pPr marL="2057400" indent="-228600">
              <a:defRPr sz="2400">
                <a:solidFill>
                  <a:schemeClr val="tx1"/>
                </a:solidFill>
                <a:latin typeface="Arial" pitchFamily="34" charset="0"/>
                <a:ea typeface="ヒラギノ角ゴ Pro W3" pitchFamily="92"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92"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92"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92"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92" charset="-128"/>
              </a:defRPr>
            </a:lvl9pPr>
          </a:lstStyle>
          <a:p>
            <a:pPr algn="ctr" eaLnBrk="1" hangingPunct="1"/>
            <a:r>
              <a:rPr lang="en-AU" sz="1000" b="1" dirty="0">
                <a:solidFill>
                  <a:srgbClr val="FFFFFF"/>
                </a:solidFill>
                <a:latin typeface="Calibri" pitchFamily="34" charset="0"/>
              </a:rPr>
              <a:t>Proposed 5 level residential  development </a:t>
            </a:r>
          </a:p>
          <a:p>
            <a:pPr algn="ctr" eaLnBrk="1" hangingPunct="1"/>
            <a:r>
              <a:rPr lang="en-AU" sz="1000" b="1" dirty="0">
                <a:solidFill>
                  <a:srgbClr val="FFFFFF"/>
                </a:solidFill>
                <a:latin typeface="Calibri" pitchFamily="34" charset="0"/>
              </a:rPr>
              <a:t>4 meters from road </a:t>
            </a:r>
          </a:p>
        </p:txBody>
      </p:sp>
      <p:sp>
        <p:nvSpPr>
          <p:cNvPr id="7" name="TextBox 7"/>
          <p:cNvSpPr txBox="1">
            <a:spLocks noChangeArrowheads="1"/>
          </p:cNvSpPr>
          <p:nvPr/>
        </p:nvSpPr>
        <p:spPr bwMode="auto">
          <a:xfrm>
            <a:off x="5000625" y="5214938"/>
            <a:ext cx="1214438" cy="246062"/>
          </a:xfrm>
          <a:prstGeom prst="rect">
            <a:avLst/>
          </a:prstGeom>
          <a:solidFill>
            <a:srgbClr val="EF720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92" charset="-128"/>
              </a:defRPr>
            </a:lvl1pPr>
            <a:lvl2pPr marL="742950" indent="-285750">
              <a:defRPr sz="2400">
                <a:solidFill>
                  <a:schemeClr val="tx1"/>
                </a:solidFill>
                <a:latin typeface="Arial" pitchFamily="34" charset="0"/>
                <a:ea typeface="ヒラギノ角ゴ Pro W3" pitchFamily="92" charset="-128"/>
              </a:defRPr>
            </a:lvl2pPr>
            <a:lvl3pPr marL="1143000" indent="-228600">
              <a:defRPr sz="2400">
                <a:solidFill>
                  <a:schemeClr val="tx1"/>
                </a:solidFill>
                <a:latin typeface="Arial" pitchFamily="34" charset="0"/>
                <a:ea typeface="ヒラギノ角ゴ Pro W3" pitchFamily="92" charset="-128"/>
              </a:defRPr>
            </a:lvl3pPr>
            <a:lvl4pPr marL="1600200" indent="-228600">
              <a:defRPr sz="2400">
                <a:solidFill>
                  <a:schemeClr val="tx1"/>
                </a:solidFill>
                <a:latin typeface="Arial" pitchFamily="34" charset="0"/>
                <a:ea typeface="ヒラギノ角ゴ Pro W3" pitchFamily="92" charset="-128"/>
              </a:defRPr>
            </a:lvl4pPr>
            <a:lvl5pPr marL="2057400" indent="-228600">
              <a:defRPr sz="2400">
                <a:solidFill>
                  <a:schemeClr val="tx1"/>
                </a:solidFill>
                <a:latin typeface="Arial" pitchFamily="34" charset="0"/>
                <a:ea typeface="ヒラギノ角ゴ Pro W3" pitchFamily="92"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92"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92"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92"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92" charset="-128"/>
              </a:defRPr>
            </a:lvl9pPr>
          </a:lstStyle>
          <a:p>
            <a:pPr algn="ctr" eaLnBrk="1" hangingPunct="1"/>
            <a:r>
              <a:rPr lang="en-AU" sz="1000" b="1" dirty="0">
                <a:solidFill>
                  <a:srgbClr val="FFFFFF"/>
                </a:solidFill>
                <a:latin typeface="Calibri" pitchFamily="34" charset="0"/>
              </a:rPr>
              <a:t>Road freight route </a:t>
            </a:r>
          </a:p>
        </p:txBody>
      </p:sp>
      <p:cxnSp>
        <p:nvCxnSpPr>
          <p:cNvPr id="8" name="Straight Arrow Connector 7"/>
          <p:cNvCxnSpPr>
            <a:stCxn id="6" idx="2"/>
          </p:cNvCxnSpPr>
          <p:nvPr/>
        </p:nvCxnSpPr>
        <p:spPr>
          <a:xfrm rot="5400000">
            <a:off x="1907382" y="3301206"/>
            <a:ext cx="1220788" cy="34925"/>
          </a:xfrm>
          <a:prstGeom prst="straightConnector1">
            <a:avLst/>
          </a:prstGeom>
          <a:ln w="19050" cap="sq">
            <a:solidFill>
              <a:srgbClr val="EF720B"/>
            </a:solidFill>
            <a:tailEnd type="stealt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0"/>
          </p:cNvCxnSpPr>
          <p:nvPr/>
        </p:nvCxnSpPr>
        <p:spPr>
          <a:xfrm rot="16200000" flipV="1">
            <a:off x="5090319" y="4696619"/>
            <a:ext cx="1000125" cy="36513"/>
          </a:xfrm>
          <a:prstGeom prst="straightConnector1">
            <a:avLst/>
          </a:prstGeom>
          <a:ln w="19050" cap="sq">
            <a:solidFill>
              <a:srgbClr val="EF720B"/>
            </a:solidFill>
            <a:tailEnd type="stealth"/>
          </a:ln>
        </p:spPr>
        <p:style>
          <a:lnRef idx="1">
            <a:schemeClr val="accent1"/>
          </a:lnRef>
          <a:fillRef idx="0">
            <a:schemeClr val="accent1"/>
          </a:fillRef>
          <a:effectRef idx="0">
            <a:schemeClr val="accent1"/>
          </a:effectRef>
          <a:fontRef idx="minor">
            <a:schemeClr val="tx1"/>
          </a:fontRef>
        </p:style>
      </p:cxnSp>
      <p:sp>
        <p:nvSpPr>
          <p:cNvPr id="10" name="Text Placeholder 3"/>
          <p:cNvSpPr txBox="1">
            <a:spLocks/>
          </p:cNvSpPr>
          <p:nvPr/>
        </p:nvSpPr>
        <p:spPr bwMode="auto">
          <a:xfrm>
            <a:off x="323527" y="836712"/>
            <a:ext cx="8280721" cy="43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92" charset="-128"/>
              </a:defRPr>
            </a:lvl1pPr>
            <a:lvl2pPr marL="742950" indent="-285750">
              <a:defRPr sz="2400">
                <a:solidFill>
                  <a:schemeClr val="tx1"/>
                </a:solidFill>
                <a:latin typeface="Arial" pitchFamily="34" charset="0"/>
                <a:ea typeface="ヒラギノ角ゴ Pro W3" pitchFamily="92" charset="-128"/>
              </a:defRPr>
            </a:lvl2pPr>
            <a:lvl3pPr marL="1143000" indent="-228600">
              <a:defRPr sz="2400">
                <a:solidFill>
                  <a:schemeClr val="tx1"/>
                </a:solidFill>
                <a:latin typeface="Arial" pitchFamily="34" charset="0"/>
                <a:ea typeface="ヒラギノ角ゴ Pro W3" pitchFamily="92" charset="-128"/>
              </a:defRPr>
            </a:lvl3pPr>
            <a:lvl4pPr marL="1600200" indent="-228600">
              <a:defRPr sz="2400">
                <a:solidFill>
                  <a:schemeClr val="tx1"/>
                </a:solidFill>
                <a:latin typeface="Arial" pitchFamily="34" charset="0"/>
                <a:ea typeface="ヒラギノ角ゴ Pro W3" pitchFamily="92" charset="-128"/>
              </a:defRPr>
            </a:lvl4pPr>
            <a:lvl5pPr marL="2057400" indent="-228600">
              <a:defRPr sz="2400">
                <a:solidFill>
                  <a:schemeClr val="tx1"/>
                </a:solidFill>
                <a:latin typeface="Arial" pitchFamily="34" charset="0"/>
                <a:ea typeface="ヒラギノ角ゴ Pro W3" pitchFamily="92"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92"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92"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92"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92" charset="-128"/>
              </a:defRPr>
            </a:lvl9pPr>
          </a:lstStyle>
          <a:p>
            <a:pPr algn="ctr" eaLnBrk="1" hangingPunct="1">
              <a:spcBef>
                <a:spcPct val="20000"/>
              </a:spcBef>
              <a:buFont typeface="Arial" pitchFamily="34" charset="0"/>
              <a:buNone/>
            </a:pPr>
            <a:r>
              <a:rPr lang="en-AU" sz="2800" b="1" i="1" dirty="0">
                <a:latin typeface="Calibri" pitchFamily="34" charset="0"/>
                <a:cs typeface="Calibri" pitchFamily="34" charset="0"/>
              </a:rPr>
              <a:t>Urban Encroachment on Primary Road Freight Route</a:t>
            </a:r>
            <a:r>
              <a:rPr lang="en-AU" sz="2000" i="1" dirty="0">
                <a:solidFill>
                  <a:srgbClr val="FFFFFF"/>
                </a:solidFill>
                <a:latin typeface="Arial Black" pitchFamily="34" charset="0"/>
              </a:rPr>
              <a:t> </a:t>
            </a:r>
          </a:p>
        </p:txBody>
      </p:sp>
    </p:spTree>
    <p:extLst>
      <p:ext uri="{BB962C8B-B14F-4D97-AF65-F5344CB8AC3E}">
        <p14:creationId xmlns:p14="http://schemas.microsoft.com/office/powerpoint/2010/main" val="331855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10243" name="Text Box 3"/>
          <p:cNvSpPr txBox="1">
            <a:spLocks noChangeArrowheads="1"/>
          </p:cNvSpPr>
          <p:nvPr/>
        </p:nvSpPr>
        <p:spPr bwMode="auto">
          <a:xfrm>
            <a:off x="468313" y="1268413"/>
            <a:ext cx="8135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2" name="TextBox 1"/>
          <p:cNvSpPr txBox="1"/>
          <p:nvPr/>
        </p:nvSpPr>
        <p:spPr>
          <a:xfrm>
            <a:off x="468313" y="1052736"/>
            <a:ext cx="7992119" cy="523220"/>
          </a:xfrm>
          <a:prstGeom prst="rect">
            <a:avLst/>
          </a:prstGeom>
          <a:noFill/>
        </p:spPr>
        <p:txBody>
          <a:bodyPr wrap="square" rtlCol="0">
            <a:spAutoFit/>
          </a:bodyPr>
          <a:lstStyle/>
          <a:p>
            <a:r>
              <a:rPr lang="en-AU" sz="2800" b="1" dirty="0" smtClean="0">
                <a:latin typeface="Calibri" pitchFamily="34" charset="0"/>
                <a:cs typeface="Calibri" pitchFamily="34" charset="0"/>
              </a:rPr>
              <a:t>The Ports Master Planning Process</a:t>
            </a:r>
            <a:endParaRPr lang="en-AU" sz="2800" b="1" dirty="0">
              <a:latin typeface="Calibri" pitchFamily="34" charset="0"/>
              <a:cs typeface="Calibri" pitchFamily="34" charset="0"/>
            </a:endParaRPr>
          </a:p>
        </p:txBody>
      </p:sp>
      <p:sp>
        <p:nvSpPr>
          <p:cNvPr id="3" name="TextBox 2"/>
          <p:cNvSpPr txBox="1"/>
          <p:nvPr/>
        </p:nvSpPr>
        <p:spPr>
          <a:xfrm>
            <a:off x="468313" y="1700808"/>
            <a:ext cx="8424167" cy="4401205"/>
          </a:xfrm>
          <a:prstGeom prst="rect">
            <a:avLst/>
          </a:prstGeom>
          <a:noFill/>
        </p:spPr>
        <p:txBody>
          <a:bodyPr wrap="square" rtlCol="0">
            <a:spAutoFit/>
          </a:bodyPr>
          <a:lstStyle/>
          <a:p>
            <a:pPr marL="342900" indent="-342900">
              <a:spcBef>
                <a:spcPts val="600"/>
              </a:spcBef>
              <a:buFont typeface="Arial" pitchFamily="34" charset="0"/>
              <a:buChar char="•"/>
            </a:pPr>
            <a:r>
              <a:rPr lang="en-AU" dirty="0" smtClean="0"/>
              <a:t>Long term integrated master plans for ports guided by best practice</a:t>
            </a:r>
          </a:p>
          <a:p>
            <a:pPr marL="342900" indent="-342900">
              <a:spcBef>
                <a:spcPts val="600"/>
              </a:spcBef>
              <a:buFont typeface="Arial" pitchFamily="34" charset="0"/>
              <a:buChar char="•"/>
            </a:pPr>
            <a:r>
              <a:rPr lang="en-AU" dirty="0" smtClean="0"/>
              <a:t>Facilitation by range of support mechanisms</a:t>
            </a:r>
          </a:p>
          <a:p>
            <a:pPr marL="800100" lvl="1" indent="-342900">
              <a:spcBef>
                <a:spcPts val="600"/>
              </a:spcBef>
              <a:buFont typeface="Arial" pitchFamily="34" charset="0"/>
              <a:buChar char="•"/>
            </a:pPr>
            <a:r>
              <a:rPr lang="en-AU" dirty="0" smtClean="0"/>
              <a:t>expert panel and proactive agency support</a:t>
            </a:r>
          </a:p>
          <a:p>
            <a:pPr marL="800100" lvl="1" indent="-342900">
              <a:spcBef>
                <a:spcPts val="600"/>
              </a:spcBef>
              <a:buFont typeface="Arial" pitchFamily="34" charset="0"/>
              <a:buChar char="•"/>
            </a:pPr>
            <a:r>
              <a:rPr lang="en-AU" dirty="0" smtClean="0"/>
              <a:t>BITRE</a:t>
            </a:r>
          </a:p>
          <a:p>
            <a:pPr marL="800100" lvl="1" indent="-342900">
              <a:spcBef>
                <a:spcPts val="600"/>
              </a:spcBef>
              <a:buFont typeface="Arial" pitchFamily="34" charset="0"/>
              <a:buChar char="•"/>
            </a:pPr>
            <a:r>
              <a:rPr lang="en-AU" dirty="0" smtClean="0"/>
              <a:t>BREE</a:t>
            </a:r>
          </a:p>
          <a:p>
            <a:pPr marL="342900" indent="-342900">
              <a:spcBef>
                <a:spcPts val="600"/>
              </a:spcBef>
              <a:buFont typeface="Arial" pitchFamily="34" charset="0"/>
              <a:buChar char="•"/>
            </a:pPr>
            <a:r>
              <a:rPr lang="en-AU" dirty="0" smtClean="0"/>
              <a:t>Recognition and ownership of port plans by</a:t>
            </a:r>
          </a:p>
          <a:p>
            <a:pPr marL="800100" lvl="1" indent="-342900">
              <a:spcBef>
                <a:spcPts val="600"/>
              </a:spcBef>
              <a:buFont typeface="Arial" pitchFamily="34" charset="0"/>
              <a:buChar char="•"/>
            </a:pPr>
            <a:r>
              <a:rPr lang="en-AU" dirty="0" smtClean="0"/>
              <a:t>governments</a:t>
            </a:r>
          </a:p>
          <a:p>
            <a:pPr marL="800100" lvl="1" indent="-342900">
              <a:spcBef>
                <a:spcPts val="600"/>
              </a:spcBef>
              <a:buFont typeface="Arial" pitchFamily="34" charset="0"/>
              <a:buChar char="•"/>
            </a:pPr>
            <a:r>
              <a:rPr lang="en-AU" dirty="0" smtClean="0"/>
              <a:t>supply chain stakeholders</a:t>
            </a:r>
          </a:p>
          <a:p>
            <a:pPr marL="800100" lvl="1" indent="-342900">
              <a:spcBef>
                <a:spcPts val="600"/>
              </a:spcBef>
              <a:buFont typeface="Arial" pitchFamily="34" charset="0"/>
              <a:buChar char="•"/>
            </a:pPr>
            <a:r>
              <a:rPr lang="en-AU" dirty="0" smtClean="0"/>
              <a:t>communities</a:t>
            </a:r>
            <a:endParaRPr lang="en-AU" dirty="0"/>
          </a:p>
        </p:txBody>
      </p:sp>
    </p:spTree>
    <p:extLst>
      <p:ext uri="{BB962C8B-B14F-4D97-AF65-F5344CB8AC3E}">
        <p14:creationId xmlns:p14="http://schemas.microsoft.com/office/powerpoint/2010/main" val="864040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10243" name="Text Box 3"/>
          <p:cNvSpPr txBox="1">
            <a:spLocks noChangeArrowheads="1"/>
          </p:cNvSpPr>
          <p:nvPr/>
        </p:nvSpPr>
        <p:spPr bwMode="auto">
          <a:xfrm>
            <a:off x="468313" y="1268413"/>
            <a:ext cx="8135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2" name="TextBox 1"/>
          <p:cNvSpPr txBox="1"/>
          <p:nvPr/>
        </p:nvSpPr>
        <p:spPr>
          <a:xfrm>
            <a:off x="323528" y="980728"/>
            <a:ext cx="8568952" cy="954107"/>
          </a:xfrm>
          <a:prstGeom prst="rect">
            <a:avLst/>
          </a:prstGeom>
          <a:noFill/>
        </p:spPr>
        <p:txBody>
          <a:bodyPr wrap="square" rtlCol="0">
            <a:spAutoFit/>
          </a:bodyPr>
          <a:lstStyle/>
          <a:p>
            <a:r>
              <a:rPr lang="en-AU" sz="2800" b="1" dirty="0" smtClean="0">
                <a:latin typeface="Calibri" pitchFamily="34" charset="0"/>
                <a:cs typeface="Calibri" pitchFamily="34" charset="0"/>
              </a:rPr>
              <a:t>Supply Chains –</a:t>
            </a:r>
          </a:p>
          <a:p>
            <a:r>
              <a:rPr lang="en-AU" sz="2800" b="1" dirty="0" smtClean="0">
                <a:latin typeface="Calibri" pitchFamily="34" charset="0"/>
                <a:cs typeface="Calibri" pitchFamily="34" charset="0"/>
              </a:rPr>
              <a:t>Things Never Change but Everything is Different</a:t>
            </a:r>
            <a:endParaRPr lang="en-AU" sz="2800" b="1" dirty="0">
              <a:latin typeface="Calibri" pitchFamily="34" charset="0"/>
              <a:cs typeface="Calibri" pitchFamily="34" charset="0"/>
            </a:endParaRPr>
          </a:p>
        </p:txBody>
      </p:sp>
      <p:sp>
        <p:nvSpPr>
          <p:cNvPr id="3" name="TextBox 2"/>
          <p:cNvSpPr txBox="1"/>
          <p:nvPr/>
        </p:nvSpPr>
        <p:spPr>
          <a:xfrm>
            <a:off x="395536" y="1934835"/>
            <a:ext cx="7992888" cy="4093428"/>
          </a:xfrm>
          <a:prstGeom prst="rect">
            <a:avLst/>
          </a:prstGeom>
          <a:noFill/>
        </p:spPr>
        <p:txBody>
          <a:bodyPr wrap="square" rtlCol="0">
            <a:spAutoFit/>
          </a:bodyPr>
          <a:lstStyle/>
          <a:p>
            <a:r>
              <a:rPr lang="en-AU" sz="2000" i="1" dirty="0" smtClean="0">
                <a:latin typeface="Calibri" pitchFamily="34" charset="0"/>
                <a:cs typeface="Calibri" pitchFamily="34" charset="0"/>
              </a:rPr>
              <a:t>"... almost eight years after the extravagances and inefficiencies of the transport chain from the warehouse to the wharf began to be exposed little has been done to remove them".  (ISC, Webber Report)</a:t>
            </a:r>
          </a:p>
          <a:p>
            <a:endParaRPr lang="en-AU" sz="2000" i="1" dirty="0">
              <a:latin typeface="Calibri" pitchFamily="34" charset="0"/>
              <a:cs typeface="Calibri" pitchFamily="34" charset="0"/>
            </a:endParaRPr>
          </a:p>
          <a:p>
            <a:r>
              <a:rPr lang="en-AU" sz="2000" i="1" dirty="0" smtClean="0">
                <a:latin typeface="Calibri" pitchFamily="34" charset="0"/>
                <a:cs typeface="Calibri" pitchFamily="34" charset="0"/>
              </a:rPr>
              <a:t>"Participants along the chain have each operated within their own discrete worlds without regard to the impact of their actions on the overall efficiency of the chain.</a:t>
            </a:r>
          </a:p>
          <a:p>
            <a:endParaRPr lang="en-AU" sz="2000" i="1" dirty="0">
              <a:latin typeface="Calibri" pitchFamily="34" charset="0"/>
              <a:cs typeface="Calibri" pitchFamily="34" charset="0"/>
            </a:endParaRPr>
          </a:p>
          <a:p>
            <a:r>
              <a:rPr lang="en-AU" sz="2000" i="1" dirty="0" smtClean="0">
                <a:latin typeface="Calibri" pitchFamily="34" charset="0"/>
                <a:cs typeface="Calibri" pitchFamily="34" charset="0"/>
              </a:rPr>
              <a:t>"While improved efficiency, reliability and lower transport costs may not be a priority for individual firms, taken collectively, they are major issues in helping Australia become more competitive in domestic and international markets"</a:t>
            </a:r>
          </a:p>
          <a:p>
            <a:pPr algn="r"/>
            <a:r>
              <a:rPr lang="en-AU" sz="2000" i="1" dirty="0" smtClean="0">
                <a:latin typeface="Calibri" pitchFamily="34" charset="0"/>
                <a:cs typeface="Calibri" pitchFamily="34" charset="0"/>
              </a:rPr>
              <a:t>(Warehouse to Wharf, HoR Standing Committee, April 1992)</a:t>
            </a:r>
            <a:endParaRPr lang="en-AU" sz="2000" i="1" dirty="0">
              <a:latin typeface="Calibri" pitchFamily="34" charset="0"/>
              <a:cs typeface="Calibri" pitchFamily="34" charset="0"/>
            </a:endParaRPr>
          </a:p>
        </p:txBody>
      </p:sp>
    </p:spTree>
    <p:extLst>
      <p:ext uri="{BB962C8B-B14F-4D97-AF65-F5344CB8AC3E}">
        <p14:creationId xmlns:p14="http://schemas.microsoft.com/office/powerpoint/2010/main" val="951850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 Box 3"/>
          <p:cNvSpPr txBox="1">
            <a:spLocks noChangeArrowheads="1"/>
          </p:cNvSpPr>
          <p:nvPr/>
        </p:nvSpPr>
        <p:spPr bwMode="auto">
          <a:xfrm>
            <a:off x="468313" y="1268413"/>
            <a:ext cx="8135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2" name="TextBox 1"/>
          <p:cNvSpPr txBox="1"/>
          <p:nvPr/>
        </p:nvSpPr>
        <p:spPr>
          <a:xfrm>
            <a:off x="323528" y="1124744"/>
            <a:ext cx="8136904" cy="523220"/>
          </a:xfrm>
          <a:prstGeom prst="rect">
            <a:avLst/>
          </a:prstGeom>
          <a:noFill/>
        </p:spPr>
        <p:txBody>
          <a:bodyPr wrap="square" rtlCol="0">
            <a:spAutoFit/>
          </a:bodyPr>
          <a:lstStyle/>
          <a:p>
            <a:r>
              <a:rPr lang="en-AU" sz="2800" b="1" dirty="0" smtClean="0">
                <a:latin typeface="Calibri" pitchFamily="34" charset="0"/>
                <a:cs typeface="Calibri" pitchFamily="34" charset="0"/>
              </a:rPr>
              <a:t>Supply Chain Coordination and Efficiency Measures</a:t>
            </a:r>
            <a:endParaRPr lang="en-AU" sz="2800" b="1" dirty="0">
              <a:latin typeface="Calibri" pitchFamily="34" charset="0"/>
              <a:cs typeface="Calibri" pitchFamily="34" charset="0"/>
            </a:endParaRPr>
          </a:p>
        </p:txBody>
      </p:sp>
      <p:sp>
        <p:nvSpPr>
          <p:cNvPr id="3" name="TextBox 2"/>
          <p:cNvSpPr txBox="1"/>
          <p:nvPr/>
        </p:nvSpPr>
        <p:spPr>
          <a:xfrm>
            <a:off x="497285" y="1847989"/>
            <a:ext cx="8208143" cy="3785652"/>
          </a:xfrm>
          <a:prstGeom prst="rect">
            <a:avLst/>
          </a:prstGeom>
          <a:noFill/>
        </p:spPr>
        <p:txBody>
          <a:bodyPr wrap="square" rtlCol="0">
            <a:spAutoFit/>
          </a:bodyPr>
          <a:lstStyle/>
          <a:p>
            <a:pPr marL="342900" indent="-342900">
              <a:spcBef>
                <a:spcPts val="600"/>
              </a:spcBef>
              <a:buFont typeface="Arial" pitchFamily="34" charset="0"/>
              <a:buChar char="•"/>
            </a:pPr>
            <a:r>
              <a:rPr lang="en-AU" sz="2000" dirty="0" smtClean="0">
                <a:latin typeface="Calibri" pitchFamily="34" charset="0"/>
                <a:cs typeface="Calibri" pitchFamily="34" charset="0"/>
              </a:rPr>
              <a:t>Some good models now available</a:t>
            </a:r>
          </a:p>
          <a:p>
            <a:pPr marL="800100" lvl="1" indent="-342900">
              <a:spcBef>
                <a:spcPts val="600"/>
              </a:spcBef>
              <a:buFont typeface="Arial" pitchFamily="34" charset="0"/>
              <a:buChar char="•"/>
            </a:pPr>
            <a:r>
              <a:rPr lang="en-AU" sz="2000" dirty="0" smtClean="0">
                <a:latin typeface="Calibri" pitchFamily="34" charset="0"/>
                <a:cs typeface="Calibri" pitchFamily="34" charset="0"/>
              </a:rPr>
              <a:t>Hunter Valley Coal</a:t>
            </a:r>
          </a:p>
          <a:p>
            <a:pPr marL="800100" lvl="1" indent="-342900">
              <a:spcBef>
                <a:spcPts val="600"/>
              </a:spcBef>
              <a:buFont typeface="Arial" pitchFamily="34" charset="0"/>
              <a:buChar char="•"/>
            </a:pPr>
            <a:r>
              <a:rPr lang="en-AU" sz="2000" dirty="0" smtClean="0">
                <a:latin typeface="Calibri" pitchFamily="34" charset="0"/>
                <a:cs typeface="Calibri" pitchFamily="34" charset="0"/>
              </a:rPr>
              <a:t>MITEZ</a:t>
            </a:r>
          </a:p>
          <a:p>
            <a:pPr marL="800100" lvl="1" indent="-342900">
              <a:spcBef>
                <a:spcPts val="600"/>
              </a:spcBef>
              <a:buFont typeface="Arial" pitchFamily="34" charset="0"/>
              <a:buChar char="•"/>
            </a:pPr>
            <a:r>
              <a:rPr lang="en-AU" sz="2000" dirty="0" smtClean="0">
                <a:latin typeface="Calibri" pitchFamily="34" charset="0"/>
                <a:cs typeface="Calibri" pitchFamily="34" charset="0"/>
              </a:rPr>
              <a:t>PBLIS</a:t>
            </a:r>
          </a:p>
          <a:p>
            <a:pPr marL="342900" indent="-342900">
              <a:spcBef>
                <a:spcPts val="600"/>
              </a:spcBef>
              <a:buFont typeface="Arial" pitchFamily="34" charset="0"/>
              <a:buChar char="•"/>
            </a:pPr>
            <a:r>
              <a:rPr lang="en-AU" sz="2000" dirty="0" smtClean="0">
                <a:latin typeface="Calibri" pitchFamily="34" charset="0"/>
                <a:cs typeface="Calibri" pitchFamily="34" charset="0"/>
              </a:rPr>
              <a:t>Exploring technologies</a:t>
            </a:r>
          </a:p>
          <a:p>
            <a:pPr marL="800100" lvl="1" indent="-342900">
              <a:spcBef>
                <a:spcPts val="600"/>
              </a:spcBef>
              <a:buFont typeface="Arial" pitchFamily="34" charset="0"/>
              <a:buChar char="•"/>
            </a:pPr>
            <a:r>
              <a:rPr lang="en-AU" sz="2000" dirty="0" smtClean="0">
                <a:latin typeface="Calibri" pitchFamily="34" charset="0"/>
                <a:cs typeface="Calibri" pitchFamily="34" charset="0"/>
              </a:rPr>
              <a:t>opportunities for smart technology applications to freight management</a:t>
            </a:r>
          </a:p>
          <a:p>
            <a:pPr marL="800100" lvl="1" indent="-342900">
              <a:spcBef>
                <a:spcPts val="600"/>
              </a:spcBef>
              <a:buFont typeface="Arial" pitchFamily="34" charset="0"/>
              <a:buChar char="•"/>
            </a:pPr>
            <a:r>
              <a:rPr lang="en-AU" sz="2000" dirty="0" smtClean="0">
                <a:latin typeface="Calibri" pitchFamily="34" charset="0"/>
                <a:cs typeface="Calibri" pitchFamily="34" charset="0"/>
              </a:rPr>
              <a:t>inspiring collaboration</a:t>
            </a:r>
          </a:p>
          <a:p>
            <a:pPr marL="342900" indent="-342900">
              <a:spcBef>
                <a:spcPts val="600"/>
              </a:spcBef>
              <a:buFont typeface="Arial" pitchFamily="34" charset="0"/>
              <a:buChar char="•"/>
            </a:pPr>
            <a:r>
              <a:rPr lang="en-AU" sz="2000" dirty="0" smtClean="0">
                <a:latin typeface="Calibri" pitchFamily="34" charset="0"/>
                <a:cs typeface="Calibri" pitchFamily="34" charset="0"/>
              </a:rPr>
              <a:t>Provision and management of access infrastructure</a:t>
            </a:r>
          </a:p>
          <a:p>
            <a:pPr marL="800100" lvl="1" indent="-342900">
              <a:spcBef>
                <a:spcPts val="600"/>
              </a:spcBef>
              <a:buFont typeface="Arial" pitchFamily="34" charset="0"/>
              <a:buChar char="•"/>
            </a:pPr>
            <a:r>
              <a:rPr lang="en-AU" sz="2000" dirty="0" smtClean="0">
                <a:latin typeface="Calibri" pitchFamily="34" charset="0"/>
                <a:cs typeface="Calibri" pitchFamily="34" charset="0"/>
              </a:rPr>
              <a:t>including pricing</a:t>
            </a:r>
            <a:endParaRPr lang="en-AU" sz="2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 Box 3"/>
          <p:cNvSpPr txBox="1">
            <a:spLocks noChangeArrowheads="1"/>
          </p:cNvSpPr>
          <p:nvPr/>
        </p:nvSpPr>
        <p:spPr bwMode="auto">
          <a:xfrm>
            <a:off x="468313" y="1268413"/>
            <a:ext cx="8135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5" name="Text Box 4"/>
          <p:cNvSpPr txBox="1">
            <a:spLocks noChangeArrowheads="1"/>
          </p:cNvSpPr>
          <p:nvPr/>
        </p:nvSpPr>
        <p:spPr bwMode="auto">
          <a:xfrm>
            <a:off x="539750" y="2060848"/>
            <a:ext cx="7993063" cy="333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dirty="0">
                <a:latin typeface="Calibri" pitchFamily="34" charset="0"/>
                <a:cs typeface="Calibri" pitchFamily="34" charset="0"/>
              </a:rPr>
              <a:t>The National Ports Strategy constitutes major national reform and is the foundation stone of the National Freight Strategy.  Adequate landside access to port and the provision of channel capacity commensurate with the freight task are essential to the efficient operation of the whole economy – if they do not function properly it is immaterial whether the rest of the freight network is operating efficiently.</a:t>
            </a:r>
          </a:p>
          <a:p>
            <a:pPr>
              <a:spcBef>
                <a:spcPct val="50000"/>
              </a:spcBef>
            </a:pPr>
            <a:endParaRPr lang="en-US" sz="2200" dirty="0">
              <a:latin typeface="Calibri" pitchFamily="34" charset="0"/>
              <a:cs typeface="Calibri" pitchFamily="34" charset="0"/>
            </a:endParaRPr>
          </a:p>
          <a:p>
            <a:pPr algn="r">
              <a:spcBef>
                <a:spcPct val="50000"/>
              </a:spcBef>
            </a:pPr>
            <a:r>
              <a:rPr lang="en-US" sz="1600" i="1" dirty="0">
                <a:latin typeface="Calibri" pitchFamily="34" charset="0"/>
                <a:cs typeface="Calibri" pitchFamily="34" charset="0"/>
              </a:rPr>
              <a:t>Ports Australia Submission to Infrastructure Australia (June 2010)</a:t>
            </a:r>
            <a:endParaRPr lang="en-AU" sz="1600" i="1" dirty="0">
              <a:latin typeface="Calibri" pitchFamily="34" charset="0"/>
              <a:cs typeface="Calibri" pitchFamily="34" charset="0"/>
            </a:endParaRPr>
          </a:p>
        </p:txBody>
      </p:sp>
    </p:spTree>
    <p:extLst>
      <p:ext uri="{BB962C8B-B14F-4D97-AF65-F5344CB8AC3E}">
        <p14:creationId xmlns:p14="http://schemas.microsoft.com/office/powerpoint/2010/main" val="1323376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 Box 3"/>
          <p:cNvSpPr txBox="1">
            <a:spLocks noChangeArrowheads="1"/>
          </p:cNvSpPr>
          <p:nvPr/>
        </p:nvSpPr>
        <p:spPr bwMode="auto">
          <a:xfrm>
            <a:off x="468313" y="1268413"/>
            <a:ext cx="8135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2" name="TextBox 1"/>
          <p:cNvSpPr txBox="1"/>
          <p:nvPr/>
        </p:nvSpPr>
        <p:spPr>
          <a:xfrm>
            <a:off x="539552" y="1052736"/>
            <a:ext cx="8064698" cy="523220"/>
          </a:xfrm>
          <a:prstGeom prst="rect">
            <a:avLst/>
          </a:prstGeom>
          <a:noFill/>
        </p:spPr>
        <p:txBody>
          <a:bodyPr wrap="square" rtlCol="0">
            <a:spAutoFit/>
          </a:bodyPr>
          <a:lstStyle/>
          <a:p>
            <a:r>
              <a:rPr lang="en-AU" sz="2800" b="1" dirty="0" smtClean="0">
                <a:latin typeface="Calibri" pitchFamily="34" charset="0"/>
                <a:cs typeface="Calibri" pitchFamily="34" charset="0"/>
              </a:rPr>
              <a:t>Regulatory Risks</a:t>
            </a:r>
            <a:endParaRPr lang="en-AU" sz="2800" b="1" dirty="0">
              <a:latin typeface="Calibri" pitchFamily="34" charset="0"/>
              <a:cs typeface="Calibri" pitchFamily="34" charset="0"/>
            </a:endParaRPr>
          </a:p>
        </p:txBody>
      </p:sp>
      <p:sp>
        <p:nvSpPr>
          <p:cNvPr id="3" name="TextBox 2"/>
          <p:cNvSpPr txBox="1"/>
          <p:nvPr/>
        </p:nvSpPr>
        <p:spPr>
          <a:xfrm>
            <a:off x="611560" y="1647795"/>
            <a:ext cx="8136929" cy="5170646"/>
          </a:xfrm>
          <a:prstGeom prst="rect">
            <a:avLst/>
          </a:prstGeom>
          <a:noFill/>
        </p:spPr>
        <p:txBody>
          <a:bodyPr wrap="square" rtlCol="0">
            <a:spAutoFit/>
          </a:bodyPr>
          <a:lstStyle/>
          <a:p>
            <a:pPr marL="342900" indent="-342900">
              <a:spcBef>
                <a:spcPts val="600"/>
              </a:spcBef>
              <a:buFont typeface="Arial" pitchFamily="34" charset="0"/>
              <a:buChar char="•"/>
            </a:pPr>
            <a:r>
              <a:rPr lang="en-AU" sz="2000" dirty="0" smtClean="0">
                <a:latin typeface="Calibri" pitchFamily="34" charset="0"/>
                <a:cs typeface="Calibri" pitchFamily="34" charset="0"/>
              </a:rPr>
              <a:t>Reputation as low risk country being degraded</a:t>
            </a:r>
          </a:p>
          <a:p>
            <a:pPr marL="800100" lvl="1" indent="-342900">
              <a:spcBef>
                <a:spcPts val="600"/>
              </a:spcBef>
              <a:buFont typeface="Arial" pitchFamily="34" charset="0"/>
              <a:buChar char="•"/>
            </a:pPr>
            <a:r>
              <a:rPr lang="en-AU" sz="2000" dirty="0" smtClean="0">
                <a:latin typeface="Calibri" pitchFamily="34" charset="0"/>
                <a:cs typeface="Calibri" pitchFamily="34" charset="0"/>
              </a:rPr>
              <a:t>$100 billion in gas projects at risk because it costs three times as much to develop them here than in the Gulf of Mexico and twice as much as </a:t>
            </a:r>
            <a:r>
              <a:rPr lang="en-AU" sz="2000" smtClean="0">
                <a:latin typeface="Calibri" pitchFamily="34" charset="0"/>
                <a:cs typeface="Calibri" pitchFamily="34" charset="0"/>
              </a:rPr>
              <a:t>elsewhere </a:t>
            </a:r>
            <a:r>
              <a:rPr lang="en-AU" sz="2000" smtClean="0">
                <a:latin typeface="Calibri" pitchFamily="34" charset="0"/>
                <a:cs typeface="Calibri" pitchFamily="34" charset="0"/>
              </a:rPr>
              <a:t>(David Knox, AFR</a:t>
            </a:r>
            <a:r>
              <a:rPr lang="en-AU" sz="2000" dirty="0" smtClean="0">
                <a:latin typeface="Calibri" pitchFamily="34" charset="0"/>
                <a:cs typeface="Calibri" pitchFamily="34" charset="0"/>
              </a:rPr>
              <a:t>, 23/08)</a:t>
            </a:r>
          </a:p>
          <a:p>
            <a:pPr marL="342900" indent="-342900">
              <a:spcBef>
                <a:spcPts val="600"/>
              </a:spcBef>
              <a:buFont typeface="Arial" pitchFamily="34" charset="0"/>
              <a:buChar char="•"/>
            </a:pPr>
            <a:r>
              <a:rPr lang="en-AU" sz="2000" smtClean="0">
                <a:latin typeface="Calibri" pitchFamily="34" charset="0"/>
                <a:cs typeface="Calibri" pitchFamily="34" charset="0"/>
              </a:rPr>
              <a:t>Over-regulation including </a:t>
            </a:r>
            <a:r>
              <a:rPr lang="en-AU" sz="2000" dirty="0" smtClean="0">
                <a:latin typeface="Calibri" pitchFamily="34" charset="0"/>
                <a:cs typeface="Calibri" pitchFamily="34" charset="0"/>
              </a:rPr>
              <a:t>in</a:t>
            </a:r>
          </a:p>
          <a:p>
            <a:pPr marL="800100" lvl="1" indent="-342900">
              <a:spcBef>
                <a:spcPts val="300"/>
              </a:spcBef>
              <a:buFont typeface="Arial" pitchFamily="34" charset="0"/>
              <a:buChar char="•"/>
            </a:pPr>
            <a:r>
              <a:rPr lang="en-AU" sz="2000" dirty="0" smtClean="0">
                <a:latin typeface="Calibri" pitchFamily="34" charset="0"/>
                <a:cs typeface="Calibri" pitchFamily="34" charset="0"/>
              </a:rPr>
              <a:t>environmental clearances and approvals (including dredging)</a:t>
            </a:r>
          </a:p>
          <a:p>
            <a:pPr marL="800100" lvl="1" indent="-342900">
              <a:spcBef>
                <a:spcPts val="300"/>
              </a:spcBef>
              <a:buFont typeface="Arial" pitchFamily="34" charset="0"/>
              <a:buChar char="•"/>
            </a:pPr>
            <a:r>
              <a:rPr lang="en-AU" sz="2000" smtClean="0">
                <a:latin typeface="Calibri" pitchFamily="34" charset="0"/>
                <a:cs typeface="Calibri" pitchFamily="34" charset="0"/>
              </a:rPr>
              <a:t>maritime </a:t>
            </a:r>
            <a:r>
              <a:rPr lang="en-AU" sz="2000" smtClean="0">
                <a:latin typeface="Calibri" pitchFamily="34" charset="0"/>
                <a:cs typeface="Calibri" pitchFamily="34" charset="0"/>
              </a:rPr>
              <a:t>security</a:t>
            </a:r>
          </a:p>
          <a:p>
            <a:pPr marL="800100" lvl="1" indent="-342900">
              <a:spcBef>
                <a:spcPts val="300"/>
              </a:spcBef>
              <a:buFont typeface="Arial" pitchFamily="34" charset="0"/>
              <a:buChar char="•"/>
            </a:pPr>
            <a:r>
              <a:rPr lang="en-AU" sz="2000" smtClean="0">
                <a:latin typeface="Calibri" pitchFamily="34" charset="0"/>
                <a:cs typeface="Calibri" pitchFamily="34" charset="0"/>
              </a:rPr>
              <a:t>labour</a:t>
            </a:r>
            <a:endParaRPr lang="en-AU" sz="2000" dirty="0" smtClean="0">
              <a:latin typeface="Calibri" pitchFamily="34" charset="0"/>
              <a:cs typeface="Calibri" pitchFamily="34" charset="0"/>
            </a:endParaRPr>
          </a:p>
          <a:p>
            <a:pPr marL="342900" indent="-342900">
              <a:spcBef>
                <a:spcPts val="600"/>
              </a:spcBef>
              <a:buFont typeface="Arial" pitchFamily="34" charset="0"/>
              <a:buChar char="•"/>
            </a:pPr>
            <a:r>
              <a:rPr lang="en-AU" sz="2000" dirty="0" smtClean="0">
                <a:latin typeface="Calibri" pitchFamily="34" charset="0"/>
                <a:cs typeface="Calibri" pitchFamily="34" charset="0"/>
              </a:rPr>
              <a:t>Cost shifting from government to industry</a:t>
            </a:r>
          </a:p>
          <a:p>
            <a:pPr marL="800100" lvl="1" indent="-342900">
              <a:spcBef>
                <a:spcPts val="600"/>
              </a:spcBef>
              <a:buFont typeface="Arial" pitchFamily="34" charset="0"/>
              <a:buChar char="•"/>
            </a:pPr>
            <a:r>
              <a:rPr lang="en-AU" sz="2000" dirty="0" smtClean="0">
                <a:latin typeface="Calibri" pitchFamily="34" charset="0"/>
                <a:cs typeface="Calibri" pitchFamily="34" charset="0"/>
              </a:rPr>
              <a:t>eg security, EBPC cost recovery</a:t>
            </a:r>
          </a:p>
          <a:p>
            <a:pPr marL="342900" indent="-342900">
              <a:spcBef>
                <a:spcPts val="600"/>
              </a:spcBef>
              <a:buFont typeface="Arial" pitchFamily="34" charset="0"/>
              <a:buChar char="•"/>
            </a:pPr>
            <a:r>
              <a:rPr lang="en-AU" sz="2000" dirty="0" smtClean="0">
                <a:latin typeface="Calibri" pitchFamily="34" charset="0"/>
                <a:cs typeface="Calibri" pitchFamily="34" charset="0"/>
              </a:rPr>
              <a:t>COAG is talking the talk but not manifested in agency behaviour</a:t>
            </a:r>
          </a:p>
          <a:p>
            <a:pPr marL="800100" lvl="1" indent="-342900">
              <a:spcBef>
                <a:spcPts val="300"/>
              </a:spcBef>
              <a:buFont typeface="Arial" pitchFamily="34" charset="0"/>
              <a:buChar char="•"/>
            </a:pPr>
            <a:r>
              <a:rPr lang="en-AU" sz="2000" dirty="0" smtClean="0">
                <a:latin typeface="Calibri" pitchFamily="34" charset="0"/>
                <a:cs typeface="Calibri" pitchFamily="34" charset="0"/>
              </a:rPr>
              <a:t>some agency cultures disconnected from macro-economic policies</a:t>
            </a:r>
          </a:p>
          <a:p>
            <a:pPr marL="800100" lvl="1" indent="-342900">
              <a:spcBef>
                <a:spcPts val="300"/>
              </a:spcBef>
              <a:buFont typeface="Arial" pitchFamily="34" charset="0"/>
              <a:buChar char="•"/>
            </a:pPr>
            <a:r>
              <a:rPr lang="en-AU" sz="2000" dirty="0" smtClean="0">
                <a:latin typeface="Calibri" pitchFamily="34" charset="0"/>
                <a:cs typeface="Calibri" pitchFamily="34" charset="0"/>
              </a:rPr>
              <a:t>however some resolve apparent to reduce jurisdictional duplication (COAG says process is "broken")</a:t>
            </a:r>
            <a:endParaRPr lang="en-AU" sz="2000" dirty="0">
              <a:latin typeface="Calibri" pitchFamily="34" charset="0"/>
              <a:cs typeface="Calibri" pitchFamily="34" charset="0"/>
            </a:endParaRPr>
          </a:p>
        </p:txBody>
      </p:sp>
    </p:spTree>
    <p:extLst>
      <p:ext uri="{BB962C8B-B14F-4D97-AF65-F5344CB8AC3E}">
        <p14:creationId xmlns:p14="http://schemas.microsoft.com/office/powerpoint/2010/main" val="2567399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 Box 3"/>
          <p:cNvSpPr txBox="1">
            <a:spLocks noChangeArrowheads="1"/>
          </p:cNvSpPr>
          <p:nvPr/>
        </p:nvSpPr>
        <p:spPr bwMode="auto">
          <a:xfrm>
            <a:off x="468313" y="1268413"/>
            <a:ext cx="8135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2" name="TextBox 1"/>
          <p:cNvSpPr txBox="1"/>
          <p:nvPr/>
        </p:nvSpPr>
        <p:spPr>
          <a:xfrm>
            <a:off x="611560" y="1572642"/>
            <a:ext cx="7704856" cy="1723549"/>
          </a:xfrm>
          <a:prstGeom prst="rect">
            <a:avLst/>
          </a:prstGeom>
          <a:noFill/>
        </p:spPr>
        <p:txBody>
          <a:bodyPr wrap="square" rtlCol="0">
            <a:spAutoFit/>
          </a:bodyPr>
          <a:lstStyle/>
          <a:p>
            <a:pPr>
              <a:spcBef>
                <a:spcPts val="600"/>
              </a:spcBef>
            </a:pPr>
            <a:r>
              <a:rPr lang="en-AU" dirty="0" smtClean="0">
                <a:latin typeface="Calibri" pitchFamily="34" charset="0"/>
                <a:cs typeface="Calibri" pitchFamily="34" charset="0"/>
              </a:rPr>
              <a:t>National Ports Strategy seeks:</a:t>
            </a:r>
          </a:p>
          <a:p>
            <a:pPr marL="342900" indent="-342900">
              <a:spcBef>
                <a:spcPts val="600"/>
              </a:spcBef>
              <a:buFont typeface="Arial" pitchFamily="34" charset="0"/>
              <a:buChar char="•"/>
            </a:pPr>
            <a:r>
              <a:rPr lang="en-AU" dirty="0" smtClean="0">
                <a:latin typeface="Calibri" pitchFamily="34" charset="0"/>
                <a:cs typeface="Calibri" pitchFamily="34" charset="0"/>
              </a:rPr>
              <a:t>streamlined environmental regime and strategic assessment process</a:t>
            </a:r>
          </a:p>
          <a:p>
            <a:pPr marL="342900" indent="-342900">
              <a:spcBef>
                <a:spcPts val="600"/>
              </a:spcBef>
              <a:buFont typeface="Arial" pitchFamily="34" charset="0"/>
              <a:buChar char="•"/>
            </a:pPr>
            <a:r>
              <a:rPr lang="en-AU" dirty="0" smtClean="0">
                <a:latin typeface="Calibri" pitchFamily="34" charset="0"/>
                <a:cs typeface="Calibri" pitchFamily="34" charset="0"/>
              </a:rPr>
              <a:t>speed and predictability </a:t>
            </a:r>
            <a:endParaRPr lang="en-AU" dirty="0">
              <a:latin typeface="Calibri" pitchFamily="34" charset="0"/>
              <a:cs typeface="Calibri" pitchFamily="34" charset="0"/>
            </a:endParaRPr>
          </a:p>
        </p:txBody>
      </p:sp>
    </p:spTree>
    <p:extLst>
      <p:ext uri="{BB962C8B-B14F-4D97-AF65-F5344CB8AC3E}">
        <p14:creationId xmlns:p14="http://schemas.microsoft.com/office/powerpoint/2010/main" val="3475649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1560" y="1052736"/>
            <a:ext cx="7992690" cy="523220"/>
          </a:xfrm>
          <a:prstGeom prst="rect">
            <a:avLst/>
          </a:prstGeom>
          <a:noFill/>
        </p:spPr>
        <p:txBody>
          <a:bodyPr wrap="square" rtlCol="0">
            <a:spAutoFit/>
          </a:bodyPr>
          <a:lstStyle/>
          <a:p>
            <a:r>
              <a:rPr lang="en-AU" sz="2800" b="1" dirty="0" smtClean="0">
                <a:latin typeface="Calibri" pitchFamily="34" charset="0"/>
                <a:cs typeface="Calibri" pitchFamily="34" charset="0"/>
              </a:rPr>
              <a:t>Productivity and Landside Costs</a:t>
            </a:r>
            <a:endParaRPr lang="en-AU" sz="2800" b="1" dirty="0">
              <a:latin typeface="Calibri" pitchFamily="34" charset="0"/>
              <a:cs typeface="Calibri" pitchFamily="34" charset="0"/>
            </a:endParaRPr>
          </a:p>
        </p:txBody>
      </p:sp>
      <p:sp>
        <p:nvSpPr>
          <p:cNvPr id="3" name="TextBox 2"/>
          <p:cNvSpPr txBox="1"/>
          <p:nvPr/>
        </p:nvSpPr>
        <p:spPr>
          <a:xfrm>
            <a:off x="600522" y="1772816"/>
            <a:ext cx="8280920" cy="4324261"/>
          </a:xfrm>
          <a:prstGeom prst="rect">
            <a:avLst/>
          </a:prstGeom>
          <a:noFill/>
        </p:spPr>
        <p:txBody>
          <a:bodyPr wrap="square" rtlCol="0">
            <a:spAutoFit/>
          </a:bodyPr>
          <a:lstStyle/>
          <a:p>
            <a:pPr marL="342900" indent="-342900">
              <a:spcBef>
                <a:spcPts val="600"/>
              </a:spcBef>
              <a:buFont typeface="Arial" pitchFamily="34" charset="0"/>
              <a:buChar char="•"/>
            </a:pPr>
            <a:r>
              <a:rPr lang="en-AU" sz="2000" dirty="0" smtClean="0">
                <a:latin typeface="Calibri" pitchFamily="34" charset="0"/>
                <a:cs typeface="Calibri" pitchFamily="34" charset="0"/>
              </a:rPr>
              <a:t>Background work for NPS indicated landside costs very high comparative to total transport costs</a:t>
            </a:r>
          </a:p>
          <a:p>
            <a:pPr marL="342900" indent="-342900">
              <a:spcBef>
                <a:spcPts val="600"/>
              </a:spcBef>
              <a:buFont typeface="Arial" pitchFamily="34" charset="0"/>
              <a:buChar char="•"/>
            </a:pPr>
            <a:r>
              <a:rPr lang="en-AU" sz="2000" dirty="0" smtClean="0">
                <a:latin typeface="Calibri" pitchFamily="34" charset="0"/>
                <a:cs typeface="Calibri" pitchFamily="34" charset="0"/>
              </a:rPr>
              <a:t>Example:  all the real growth in reported interface costs over last 13 years at five container ports is attributable to landside costs (BITRE)</a:t>
            </a:r>
          </a:p>
          <a:p>
            <a:pPr marL="800100" lvl="1" indent="-342900">
              <a:spcBef>
                <a:spcPts val="600"/>
              </a:spcBef>
              <a:buFont typeface="Arial" pitchFamily="34" charset="0"/>
              <a:buChar char="•"/>
            </a:pPr>
            <a:r>
              <a:rPr lang="en-AU" sz="2000" dirty="0" smtClean="0">
                <a:latin typeface="Calibri" pitchFamily="34" charset="0"/>
                <a:cs typeface="Calibri" pitchFamily="34" charset="0"/>
              </a:rPr>
              <a:t>reflects a number of factors including truck and rail utilisation, congestion, and infrastructure management issues</a:t>
            </a:r>
          </a:p>
          <a:p>
            <a:pPr marL="342900" indent="-342900">
              <a:spcBef>
                <a:spcPts val="600"/>
              </a:spcBef>
              <a:buFont typeface="Arial" pitchFamily="34" charset="0"/>
              <a:buChar char="•"/>
            </a:pPr>
            <a:r>
              <a:rPr lang="en-AU" sz="2000" dirty="0" smtClean="0">
                <a:latin typeface="Calibri" pitchFamily="34" charset="0"/>
                <a:cs typeface="Calibri" pitchFamily="34" charset="0"/>
              </a:rPr>
              <a:t>Port productivity – first tier issue is accurate measurement</a:t>
            </a:r>
          </a:p>
          <a:p>
            <a:pPr marL="800100" lvl="1" indent="-342900">
              <a:spcBef>
                <a:spcPts val="600"/>
              </a:spcBef>
              <a:buFont typeface="Arial" pitchFamily="34" charset="0"/>
              <a:buChar char="•"/>
            </a:pPr>
            <a:r>
              <a:rPr lang="en-AU" sz="2000" dirty="0" smtClean="0">
                <a:latin typeface="Calibri" pitchFamily="34" charset="0"/>
                <a:cs typeface="Calibri" pitchFamily="34" charset="0"/>
              </a:rPr>
              <a:t>NPS envisages improvements in measurement and benchmarking</a:t>
            </a:r>
          </a:p>
          <a:p>
            <a:pPr marL="342900" indent="-342900">
              <a:spcBef>
                <a:spcPts val="600"/>
              </a:spcBef>
              <a:buFont typeface="Arial" pitchFamily="34" charset="0"/>
              <a:buChar char="•"/>
            </a:pPr>
            <a:r>
              <a:rPr lang="en-AU" sz="2000" dirty="0" smtClean="0">
                <a:latin typeface="Calibri" pitchFamily="34" charset="0"/>
                <a:cs typeface="Calibri" pitchFamily="34" charset="0"/>
              </a:rPr>
              <a:t>At national level productivity is languishing</a:t>
            </a:r>
          </a:p>
          <a:p>
            <a:pPr marL="800100" lvl="1" indent="-342900">
              <a:spcBef>
                <a:spcPts val="600"/>
              </a:spcBef>
              <a:buFont typeface="Arial" pitchFamily="34" charset="0"/>
              <a:buChar char="•"/>
            </a:pPr>
            <a:r>
              <a:rPr lang="en-AU" sz="2000" dirty="0" smtClean="0">
                <a:latin typeface="Calibri" pitchFamily="34" charset="0"/>
                <a:cs typeface="Calibri" pitchFamily="34" charset="0"/>
              </a:rPr>
              <a:t>annual decline of 0.7 % in Australia's productivity </a:t>
            </a:r>
            <a:br>
              <a:rPr lang="en-AU" sz="2000" dirty="0" smtClean="0">
                <a:latin typeface="Calibri" pitchFamily="34" charset="0"/>
                <a:cs typeface="Calibri" pitchFamily="34" charset="0"/>
              </a:rPr>
            </a:br>
            <a:r>
              <a:rPr lang="en-AU" sz="2000" dirty="0" smtClean="0">
                <a:latin typeface="Calibri" pitchFamily="34" charset="0"/>
                <a:cs typeface="Calibri" pitchFamily="34" charset="0"/>
              </a:rPr>
              <a:t>between 2005 and 2011;  2.4% 1993 to 1999</a:t>
            </a:r>
          </a:p>
          <a:p>
            <a:pPr marL="800100" lvl="1" indent="-342900">
              <a:spcBef>
                <a:spcPts val="600"/>
              </a:spcBef>
              <a:buFont typeface="Arial" pitchFamily="34" charset="0"/>
              <a:buChar char="•"/>
            </a:pPr>
            <a:r>
              <a:rPr lang="en-AU" sz="2000" dirty="0" smtClean="0">
                <a:latin typeface="Calibri" pitchFamily="34" charset="0"/>
                <a:cs typeface="Calibri" pitchFamily="34" charset="0"/>
              </a:rPr>
              <a:t>figures show decline in both capital and labour productivity</a:t>
            </a:r>
            <a:endParaRPr lang="en-AU" sz="2000" dirty="0">
              <a:latin typeface="Calibri" pitchFamily="34" charset="0"/>
              <a:cs typeface="Calibri" pitchFamily="34" charset="0"/>
            </a:endParaRPr>
          </a:p>
        </p:txBody>
      </p:sp>
    </p:spTree>
    <p:extLst>
      <p:ext uri="{BB962C8B-B14F-4D97-AF65-F5344CB8AC3E}">
        <p14:creationId xmlns:p14="http://schemas.microsoft.com/office/powerpoint/2010/main" val="2565787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 Box 3"/>
          <p:cNvSpPr txBox="1">
            <a:spLocks noChangeArrowheads="1"/>
          </p:cNvSpPr>
          <p:nvPr/>
        </p:nvSpPr>
        <p:spPr bwMode="auto">
          <a:xfrm>
            <a:off x="468313" y="1268413"/>
            <a:ext cx="8135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276872"/>
            <a:ext cx="6553597" cy="438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179388" y="908050"/>
            <a:ext cx="85693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2800" b="1" dirty="0">
                <a:latin typeface="Calibri" pitchFamily="34" charset="0"/>
                <a:cs typeface="Calibri" pitchFamily="34" charset="0"/>
              </a:rPr>
              <a:t>NATIONAL PRODUCTIVITY</a:t>
            </a:r>
          </a:p>
        </p:txBody>
      </p:sp>
      <p:sp>
        <p:nvSpPr>
          <p:cNvPr id="6" name="Text Box 6"/>
          <p:cNvSpPr txBox="1">
            <a:spLocks noChangeArrowheads="1"/>
          </p:cNvSpPr>
          <p:nvPr/>
        </p:nvSpPr>
        <p:spPr bwMode="auto">
          <a:xfrm>
            <a:off x="250825" y="1412875"/>
            <a:ext cx="8569325"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defRPr sz="2400">
                <a:solidFill>
                  <a:schemeClr val="tx1"/>
                </a:solidFill>
                <a:latin typeface="Arial" pitchFamily="34" charset="0"/>
                <a:ea typeface="ヒラギノ角ゴ Pro W3" pitchFamily="92" charset="-128"/>
              </a:defRPr>
            </a:lvl1pPr>
            <a:lvl2pPr>
              <a:defRPr sz="2400">
                <a:solidFill>
                  <a:schemeClr val="tx1"/>
                </a:solidFill>
                <a:latin typeface="Arial" pitchFamily="34" charset="0"/>
                <a:ea typeface="ヒラギノ角ゴ Pro W3" pitchFamily="92" charset="-128"/>
              </a:defRPr>
            </a:lvl2pPr>
            <a:lvl3pPr>
              <a:defRPr sz="2400">
                <a:solidFill>
                  <a:schemeClr val="tx1"/>
                </a:solidFill>
                <a:latin typeface="Arial" pitchFamily="34" charset="0"/>
                <a:ea typeface="ヒラギノ角ゴ Pro W3" pitchFamily="92" charset="-128"/>
              </a:defRPr>
            </a:lvl3pPr>
            <a:lvl4pPr>
              <a:defRPr sz="2400">
                <a:solidFill>
                  <a:schemeClr val="tx1"/>
                </a:solidFill>
                <a:latin typeface="Arial" pitchFamily="34" charset="0"/>
                <a:ea typeface="ヒラギノ角ゴ Pro W3" pitchFamily="92" charset="-128"/>
              </a:defRPr>
            </a:lvl4pPr>
            <a:lvl5pPr>
              <a:defRPr sz="2400">
                <a:solidFill>
                  <a:schemeClr val="tx1"/>
                </a:solidFill>
                <a:latin typeface="Arial" pitchFamily="34" charset="0"/>
                <a:ea typeface="ヒラギノ角ゴ Pro W3" pitchFamily="92" charset="-128"/>
              </a:defRPr>
            </a:lvl5pPr>
            <a:lvl6pPr eaLnBrk="0" fontAlgn="base" hangingPunct="0">
              <a:spcBef>
                <a:spcPct val="0"/>
              </a:spcBef>
              <a:spcAft>
                <a:spcPct val="0"/>
              </a:spcAft>
              <a:defRPr sz="2400">
                <a:solidFill>
                  <a:schemeClr val="tx1"/>
                </a:solidFill>
                <a:latin typeface="Arial" pitchFamily="34" charset="0"/>
                <a:ea typeface="ヒラギノ角ゴ Pro W3" pitchFamily="92" charset="-128"/>
              </a:defRPr>
            </a:lvl6pPr>
            <a:lvl7pPr eaLnBrk="0" fontAlgn="base" hangingPunct="0">
              <a:spcBef>
                <a:spcPct val="0"/>
              </a:spcBef>
              <a:spcAft>
                <a:spcPct val="0"/>
              </a:spcAft>
              <a:defRPr sz="2400">
                <a:solidFill>
                  <a:schemeClr val="tx1"/>
                </a:solidFill>
                <a:latin typeface="Arial" pitchFamily="34" charset="0"/>
                <a:ea typeface="ヒラギノ角ゴ Pro W3" pitchFamily="92" charset="-128"/>
              </a:defRPr>
            </a:lvl7pPr>
            <a:lvl8pPr eaLnBrk="0" fontAlgn="base" hangingPunct="0">
              <a:spcBef>
                <a:spcPct val="0"/>
              </a:spcBef>
              <a:spcAft>
                <a:spcPct val="0"/>
              </a:spcAft>
              <a:defRPr sz="2400">
                <a:solidFill>
                  <a:schemeClr val="tx1"/>
                </a:solidFill>
                <a:latin typeface="Arial" pitchFamily="34" charset="0"/>
                <a:ea typeface="ヒラギノ角ゴ Pro W3" pitchFamily="92" charset="-128"/>
              </a:defRPr>
            </a:lvl8pPr>
            <a:lvl9pPr eaLnBrk="0" fontAlgn="base" hangingPunct="0">
              <a:spcBef>
                <a:spcPct val="0"/>
              </a:spcBef>
              <a:spcAft>
                <a:spcPct val="0"/>
              </a:spcAft>
              <a:defRPr sz="2400">
                <a:solidFill>
                  <a:schemeClr val="tx1"/>
                </a:solidFill>
                <a:latin typeface="Arial" pitchFamily="34" charset="0"/>
                <a:ea typeface="ヒラギノ角ゴ Pro W3" pitchFamily="92" charset="-128"/>
              </a:defRPr>
            </a:lvl9pPr>
          </a:lstStyle>
          <a:p>
            <a:pPr>
              <a:spcBef>
                <a:spcPct val="25000"/>
              </a:spcBef>
              <a:buFontTx/>
              <a:buChar char="•"/>
            </a:pPr>
            <a:r>
              <a:rPr lang="en-AU" sz="2000" dirty="0">
                <a:latin typeface="Calibri" pitchFamily="34" charset="0"/>
                <a:cs typeface="Calibri" pitchFamily="34" charset="0"/>
              </a:rPr>
              <a:t>Strong Growth in the 1990s (2.3% p.a.)</a:t>
            </a:r>
          </a:p>
          <a:p>
            <a:pPr>
              <a:spcBef>
                <a:spcPct val="25000"/>
              </a:spcBef>
              <a:buFontTx/>
              <a:buChar char="•"/>
            </a:pPr>
            <a:r>
              <a:rPr lang="en-AU" sz="2000" dirty="0">
                <a:latin typeface="Calibri" pitchFamily="34" charset="0"/>
                <a:cs typeface="Calibri" pitchFamily="34" charset="0"/>
              </a:rPr>
              <a:t>Declining Growth since 2003-04 (-0.4% to 2008-09)</a:t>
            </a:r>
          </a:p>
        </p:txBody>
      </p:sp>
    </p:spTree>
    <p:extLst>
      <p:ext uri="{BB962C8B-B14F-4D97-AF65-F5344CB8AC3E}">
        <p14:creationId xmlns:p14="http://schemas.microsoft.com/office/powerpoint/2010/main" val="1302336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395536" y="850900"/>
            <a:ext cx="37449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AU" sz="2800" b="1" dirty="0">
                <a:latin typeface="Calibri" pitchFamily="34" charset="0"/>
                <a:cs typeface="Calibri" pitchFamily="34" charset="0"/>
              </a:rPr>
              <a:t>National Productivity</a:t>
            </a:r>
          </a:p>
        </p:txBody>
      </p:sp>
      <p:sp>
        <p:nvSpPr>
          <p:cNvPr id="5" name="Text Box 5"/>
          <p:cNvSpPr txBox="1">
            <a:spLocks noChangeArrowheads="1"/>
          </p:cNvSpPr>
          <p:nvPr/>
        </p:nvSpPr>
        <p:spPr bwMode="auto">
          <a:xfrm>
            <a:off x="510940" y="5733256"/>
            <a:ext cx="6557045"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5000"/>
              </a:spcBef>
              <a:buFontTx/>
              <a:buChar char="•"/>
            </a:pPr>
            <a:r>
              <a:rPr lang="en-AU" sz="2000" dirty="0">
                <a:latin typeface="Calibri" pitchFamily="34" charset="0"/>
                <a:cs typeface="Calibri" pitchFamily="34" charset="0"/>
              </a:rPr>
              <a:t>Strong Growth in the 1990s (2.3% p.a.)</a:t>
            </a:r>
          </a:p>
          <a:p>
            <a:pPr eaLnBrk="1" hangingPunct="1">
              <a:spcBef>
                <a:spcPct val="25000"/>
              </a:spcBef>
              <a:buFontTx/>
              <a:buChar char="•"/>
            </a:pPr>
            <a:r>
              <a:rPr lang="en-AU" sz="2000" dirty="0">
                <a:latin typeface="Calibri" pitchFamily="34" charset="0"/>
                <a:cs typeface="Calibri" pitchFamily="34" charset="0"/>
              </a:rPr>
              <a:t>Turning negative over past </a:t>
            </a:r>
            <a:r>
              <a:rPr lang="en-AU" sz="2000">
                <a:latin typeface="Calibri" pitchFamily="34" charset="0"/>
                <a:cs typeface="Calibri" pitchFamily="34" charset="0"/>
              </a:rPr>
              <a:t>five </a:t>
            </a:r>
            <a:r>
              <a:rPr lang="en-AU" sz="2000" smtClean="0">
                <a:latin typeface="Calibri" pitchFamily="34" charset="0"/>
                <a:cs typeface="Calibri" pitchFamily="34" charset="0"/>
              </a:rPr>
              <a:t>years</a:t>
            </a:r>
            <a:endParaRPr lang="en-AU" sz="2000" dirty="0">
              <a:latin typeface="Calibri" pitchFamily="34" charset="0"/>
              <a:cs typeface="Calibri" pitchFamily="34" charset="0"/>
            </a:endParaRPr>
          </a:p>
        </p:txBody>
      </p:sp>
      <p:sp>
        <p:nvSpPr>
          <p:cNvPr id="6" name="Text Box 9"/>
          <p:cNvSpPr txBox="1">
            <a:spLocks noChangeArrowheads="1"/>
          </p:cNvSpPr>
          <p:nvPr/>
        </p:nvSpPr>
        <p:spPr bwMode="auto">
          <a:xfrm>
            <a:off x="1979660" y="1548979"/>
            <a:ext cx="550862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200" b="1" dirty="0"/>
              <a:t>Productivity growth has slowed in most OECD countries</a:t>
            </a:r>
            <a:r>
              <a:rPr lang="en-US" sz="800" dirty="0"/>
              <a:t> </a:t>
            </a:r>
            <a:r>
              <a:rPr lang="en-US" sz="800" i="1" dirty="0"/>
              <a:t>(Source: Grattan Institute)</a:t>
            </a:r>
            <a:endParaRPr lang="en-AU" sz="800" i="1" dirty="0"/>
          </a:p>
        </p:txBody>
      </p:sp>
      <p:pic>
        <p:nvPicPr>
          <p:cNvPr id="7" name="Picture 10" descr="Untitled-1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30" y="1797273"/>
            <a:ext cx="6478587"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021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 Box 3"/>
          <p:cNvSpPr txBox="1">
            <a:spLocks noChangeArrowheads="1"/>
          </p:cNvSpPr>
          <p:nvPr/>
        </p:nvSpPr>
        <p:spPr bwMode="auto">
          <a:xfrm>
            <a:off x="468313" y="1268413"/>
            <a:ext cx="8135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4" name="TextBox 3"/>
          <p:cNvSpPr txBox="1">
            <a:spLocks noChangeArrowheads="1"/>
          </p:cNvSpPr>
          <p:nvPr/>
        </p:nvSpPr>
        <p:spPr bwMode="auto">
          <a:xfrm>
            <a:off x="201613" y="1196752"/>
            <a:ext cx="86407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2800" b="1" dirty="0">
                <a:latin typeface="Calibri" pitchFamily="34" charset="0"/>
                <a:cs typeface="Calibri" pitchFamily="34" charset="0"/>
              </a:rPr>
              <a:t>Productivity – Labour Productivity Should Be Part of the Conversation</a:t>
            </a:r>
          </a:p>
        </p:txBody>
      </p:sp>
      <p:sp>
        <p:nvSpPr>
          <p:cNvPr id="2" name="TextBox 1"/>
          <p:cNvSpPr txBox="1"/>
          <p:nvPr/>
        </p:nvSpPr>
        <p:spPr>
          <a:xfrm>
            <a:off x="323528" y="2492896"/>
            <a:ext cx="8518847" cy="2846933"/>
          </a:xfrm>
          <a:prstGeom prst="rect">
            <a:avLst/>
          </a:prstGeom>
          <a:noFill/>
        </p:spPr>
        <p:txBody>
          <a:bodyPr wrap="square" rtlCol="0">
            <a:spAutoFit/>
          </a:bodyPr>
          <a:lstStyle/>
          <a:p>
            <a:pPr>
              <a:spcBef>
                <a:spcPts val="600"/>
              </a:spcBef>
              <a:spcAft>
                <a:spcPts val="600"/>
              </a:spcAft>
              <a:defRPr/>
            </a:pPr>
            <a:r>
              <a:rPr lang="en-AU" sz="2000" dirty="0">
                <a:latin typeface="Calibri" pitchFamily="34" charset="0"/>
                <a:cs typeface="Calibri" pitchFamily="34" charset="0"/>
              </a:rPr>
              <a:t>Federal Government constantly refers to the need for productive economy</a:t>
            </a:r>
          </a:p>
          <a:p>
            <a:pPr marL="342900" indent="-342900">
              <a:spcBef>
                <a:spcPts val="600"/>
              </a:spcBef>
              <a:spcAft>
                <a:spcPts val="600"/>
              </a:spcAft>
              <a:buFont typeface="Arial" pitchFamily="34" charset="0"/>
              <a:buChar char="•"/>
              <a:defRPr/>
            </a:pPr>
            <a:r>
              <a:rPr lang="en-AU" sz="2000" dirty="0">
                <a:latin typeface="Calibri" pitchFamily="34" charset="0"/>
                <a:cs typeface="Calibri" pitchFamily="34" charset="0"/>
              </a:rPr>
              <a:t>but has excised labour productivity from the discussion</a:t>
            </a:r>
          </a:p>
          <a:p>
            <a:pPr marL="342900" indent="-342900">
              <a:spcBef>
                <a:spcPts val="600"/>
              </a:spcBef>
              <a:spcAft>
                <a:spcPts val="600"/>
              </a:spcAft>
              <a:buFont typeface="Arial" pitchFamily="34" charset="0"/>
              <a:buChar char="•"/>
              <a:defRPr/>
            </a:pPr>
            <a:r>
              <a:rPr lang="en-AU" sz="2000" dirty="0">
                <a:latin typeface="Calibri" pitchFamily="34" charset="0"/>
                <a:cs typeface="Calibri" pitchFamily="34" charset="0"/>
              </a:rPr>
              <a:t>couches productivity in context of "education revolution", skills development and infrastructure </a:t>
            </a:r>
            <a:r>
              <a:rPr lang="en-AU" sz="2000" dirty="0" smtClean="0">
                <a:latin typeface="Calibri" pitchFamily="34" charset="0"/>
                <a:cs typeface="Calibri" pitchFamily="34" charset="0"/>
              </a:rPr>
              <a:t>spend</a:t>
            </a:r>
          </a:p>
          <a:p>
            <a:pPr marL="342900" indent="-342900">
              <a:spcBef>
                <a:spcPts val="600"/>
              </a:spcBef>
              <a:spcAft>
                <a:spcPts val="600"/>
              </a:spcAft>
              <a:buFont typeface="Arial" pitchFamily="34" charset="0"/>
              <a:buChar char="•"/>
              <a:defRPr/>
            </a:pPr>
            <a:r>
              <a:rPr lang="en-AU" sz="2000" dirty="0" smtClean="0">
                <a:latin typeface="Calibri" pitchFamily="34" charset="0"/>
                <a:cs typeface="Calibri" pitchFamily="34" charset="0"/>
              </a:rPr>
              <a:t>employers </a:t>
            </a:r>
            <a:r>
              <a:rPr lang="en-AU" sz="2000" dirty="0">
                <a:latin typeface="Calibri" pitchFamily="34" charset="0"/>
                <a:cs typeface="Calibri" pitchFamily="34" charset="0"/>
              </a:rPr>
              <a:t>apparently not being sufficiently innovative and flexible (the ultimate irony), and in some instances tagged with Work Choices bogey.</a:t>
            </a:r>
          </a:p>
          <a:p>
            <a:endParaRPr lang="en-AU" dirty="0"/>
          </a:p>
        </p:txBody>
      </p:sp>
    </p:spTree>
    <p:extLst>
      <p:ext uri="{BB962C8B-B14F-4D97-AF65-F5344CB8AC3E}">
        <p14:creationId xmlns:p14="http://schemas.microsoft.com/office/powerpoint/2010/main" val="927102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 Box 3"/>
          <p:cNvSpPr txBox="1">
            <a:spLocks noChangeArrowheads="1"/>
          </p:cNvSpPr>
          <p:nvPr/>
        </p:nvSpPr>
        <p:spPr bwMode="auto">
          <a:xfrm>
            <a:off x="468313" y="1268413"/>
            <a:ext cx="8135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2678177087"/>
              </p:ext>
            </p:extLst>
          </p:nvPr>
        </p:nvGraphicFramePr>
        <p:xfrm>
          <a:off x="755573" y="2636911"/>
          <a:ext cx="7128794" cy="2431432"/>
        </p:xfrm>
        <a:graphic>
          <a:graphicData uri="http://schemas.openxmlformats.org/drawingml/2006/table">
            <a:tbl>
              <a:tblPr/>
              <a:tblGrid>
                <a:gridCol w="2375656"/>
                <a:gridCol w="2377482"/>
                <a:gridCol w="2375656"/>
              </a:tblGrid>
              <a:tr h="744872">
                <a:tc>
                  <a:txBody>
                    <a:bodyPr/>
                    <a:lstStyle/>
                    <a:p>
                      <a:pPr marL="0" marR="0" lvl="0" indent="0" algn="ctr" defTabSz="914400" rtl="0" eaLnBrk="1" fontAlgn="base" latinLnBrk="0" hangingPunct="1">
                        <a:lnSpc>
                          <a:spcPct val="100000"/>
                        </a:lnSpc>
                        <a:spcBef>
                          <a:spcPts val="150"/>
                        </a:spcBef>
                        <a:spcAft>
                          <a:spcPts val="150"/>
                        </a:spcAft>
                        <a:buClrTx/>
                        <a:buSzTx/>
                        <a:buFontTx/>
                        <a:buNone/>
                        <a:tabLst>
                          <a:tab pos="179388" algn="l"/>
                        </a:tabLst>
                      </a:pPr>
                      <a:r>
                        <a:rPr kumimoji="0" lang="en-AU" sz="1100" b="1" i="0" u="none" strike="noStrike" cap="none" normalizeH="0" baseline="0" dirty="0" smtClean="0">
                          <a:ln>
                            <a:noFill/>
                          </a:ln>
                          <a:solidFill>
                            <a:srgbClr val="FFFFFF"/>
                          </a:solidFill>
                          <a:effectLst/>
                          <a:latin typeface="Calibri" pitchFamily="34" charset="0"/>
                        </a:rPr>
                        <a:t>Country</a:t>
                      </a:r>
                      <a:endParaRPr kumimoji="0" lang="en-AU" sz="1100" b="1" i="0" u="none" strike="noStrike" cap="none" normalizeH="0" baseline="0" dirty="0" smtClean="0">
                        <a:ln>
                          <a:noFill/>
                        </a:ln>
                        <a:solidFill>
                          <a:srgbClr val="FFFFFF"/>
                        </a:solidFill>
                        <a:effectLst/>
                        <a:latin typeface="Garamond" pitchFamily="18" charset="0"/>
                        <a:cs typeface="Times New Roman" pitchFamily="18" charset="0"/>
                      </a:endParaRPr>
                    </a:p>
                  </a:txBody>
                  <a:tcPr marL="53975" marR="53975" marT="17780" marB="177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ctr" defTabSz="914400" rtl="0" eaLnBrk="1" fontAlgn="base" latinLnBrk="0" hangingPunct="1">
                        <a:lnSpc>
                          <a:spcPct val="100000"/>
                        </a:lnSpc>
                        <a:spcBef>
                          <a:spcPts val="150"/>
                        </a:spcBef>
                        <a:spcAft>
                          <a:spcPts val="150"/>
                        </a:spcAft>
                        <a:buClrTx/>
                        <a:buSzTx/>
                        <a:buFontTx/>
                        <a:buNone/>
                        <a:tabLst>
                          <a:tab pos="179388" algn="l"/>
                        </a:tabLst>
                      </a:pPr>
                      <a:r>
                        <a:rPr kumimoji="0" lang="en-AU" sz="1100" b="1" i="0" u="none" strike="noStrike" cap="none" normalizeH="0" baseline="0" dirty="0" smtClean="0">
                          <a:ln>
                            <a:noFill/>
                          </a:ln>
                          <a:solidFill>
                            <a:srgbClr val="FFFFFF"/>
                          </a:solidFill>
                          <a:effectLst/>
                          <a:latin typeface="Calibri" pitchFamily="34" charset="0"/>
                        </a:rPr>
                        <a:t>2012 Annual Remuneration at Current Exchange Rates</a:t>
                      </a:r>
                      <a:endParaRPr kumimoji="0" lang="en-AU" sz="1100" b="1" i="0" u="none" strike="noStrike" cap="none" normalizeH="0" baseline="0" dirty="0" smtClean="0">
                        <a:ln>
                          <a:noFill/>
                        </a:ln>
                        <a:solidFill>
                          <a:srgbClr val="FFFFFF"/>
                        </a:solidFill>
                        <a:effectLst/>
                        <a:latin typeface="Garamond" pitchFamily="18" charset="0"/>
                        <a:cs typeface="Times New Roman" pitchFamily="18" charset="0"/>
                      </a:endParaRPr>
                    </a:p>
                  </a:txBody>
                  <a:tcPr marL="53975" marR="53975" marT="17780" marB="177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ctr" defTabSz="914400" rtl="0" eaLnBrk="1" fontAlgn="base" latinLnBrk="0" hangingPunct="1">
                        <a:lnSpc>
                          <a:spcPct val="100000"/>
                        </a:lnSpc>
                        <a:spcBef>
                          <a:spcPts val="150"/>
                        </a:spcBef>
                        <a:spcAft>
                          <a:spcPts val="150"/>
                        </a:spcAft>
                        <a:buClrTx/>
                        <a:buSzTx/>
                        <a:buFontTx/>
                        <a:buNone/>
                        <a:tabLst>
                          <a:tab pos="179388" algn="l"/>
                        </a:tabLst>
                      </a:pPr>
                      <a:r>
                        <a:rPr kumimoji="0" lang="en-AU" sz="1100" b="1" i="0" u="none" strike="noStrike" cap="none" normalizeH="0" baseline="0" dirty="0" smtClean="0">
                          <a:ln>
                            <a:noFill/>
                          </a:ln>
                          <a:solidFill>
                            <a:srgbClr val="FFFFFF"/>
                          </a:solidFill>
                          <a:effectLst/>
                          <a:latin typeface="Calibri" pitchFamily="34" charset="0"/>
                        </a:rPr>
                        <a:t>2012 Annual Remuneration at 2005 Exchange Rates</a:t>
                      </a:r>
                      <a:endParaRPr kumimoji="0" lang="en-AU" sz="1100" b="1" i="0" u="none" strike="noStrike" cap="none" normalizeH="0" baseline="0" dirty="0" smtClean="0">
                        <a:ln>
                          <a:noFill/>
                        </a:ln>
                        <a:solidFill>
                          <a:srgbClr val="FFFFFF"/>
                        </a:solidFill>
                        <a:effectLst/>
                        <a:latin typeface="Garamond" pitchFamily="18" charset="0"/>
                        <a:cs typeface="Times New Roman" pitchFamily="18" charset="0"/>
                      </a:endParaRPr>
                    </a:p>
                  </a:txBody>
                  <a:tcPr marL="53975" marR="53975" marT="17780" marB="177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r>
              <a:tr h="407848">
                <a:tc>
                  <a:txBody>
                    <a:bodyPr/>
                    <a:lstStyle/>
                    <a:p>
                      <a:pPr marL="0" marR="0" lvl="0" indent="0" algn="l" defTabSz="914400" rtl="0" eaLnBrk="1" fontAlgn="base" latinLnBrk="0" hangingPunct="1">
                        <a:lnSpc>
                          <a:spcPct val="100000"/>
                        </a:lnSpc>
                        <a:spcBef>
                          <a:spcPts val="150"/>
                        </a:spcBef>
                        <a:spcAft>
                          <a:spcPts val="150"/>
                        </a:spcAft>
                        <a:buClrTx/>
                        <a:buSzTx/>
                        <a:buFontTx/>
                        <a:buNone/>
                        <a:tabLst>
                          <a:tab pos="179388" algn="l"/>
                        </a:tabLst>
                      </a:pPr>
                      <a:r>
                        <a:rPr kumimoji="0" lang="en-AU" sz="1100" b="1" i="0" u="none" strike="noStrike" cap="none" normalizeH="0" baseline="0" dirty="0" smtClean="0">
                          <a:ln>
                            <a:noFill/>
                          </a:ln>
                          <a:solidFill>
                            <a:srgbClr val="FFFFFF"/>
                          </a:solidFill>
                          <a:effectLst/>
                          <a:latin typeface="Calibri" pitchFamily="34" charset="0"/>
                        </a:rPr>
                        <a:t>United Kingdom</a:t>
                      </a:r>
                      <a:endParaRPr kumimoji="0" lang="en-AU" sz="1100" b="1" i="0" u="none" strike="noStrike" cap="none" normalizeH="0" baseline="0" dirty="0" smtClean="0">
                        <a:ln>
                          <a:noFill/>
                        </a:ln>
                        <a:solidFill>
                          <a:srgbClr val="FFFFFF"/>
                        </a:solidFill>
                        <a:effectLst/>
                        <a:latin typeface="Garamond" pitchFamily="18" charset="0"/>
                        <a:cs typeface="Times New Roman" pitchFamily="18" charset="0"/>
                      </a:endParaRPr>
                    </a:p>
                  </a:txBody>
                  <a:tcPr marL="53975" marR="53975" marT="17780" marB="1778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r" defTabSz="914400" rtl="0" eaLnBrk="1" fontAlgn="base" latinLnBrk="0" hangingPunct="1">
                        <a:lnSpc>
                          <a:spcPct val="100000"/>
                        </a:lnSpc>
                        <a:spcBef>
                          <a:spcPts val="150"/>
                        </a:spcBef>
                        <a:spcAft>
                          <a:spcPts val="150"/>
                        </a:spcAft>
                        <a:buClrTx/>
                        <a:buSzTx/>
                        <a:buFontTx/>
                        <a:buNone/>
                        <a:tabLst>
                          <a:tab pos="179388" algn="l"/>
                        </a:tabLst>
                      </a:pPr>
                      <a:r>
                        <a:rPr kumimoji="0" lang="en-AU" sz="1100" b="0" i="0" u="none" strike="noStrike" cap="none" normalizeH="0" baseline="0" dirty="0" smtClean="0">
                          <a:ln>
                            <a:noFill/>
                          </a:ln>
                          <a:solidFill>
                            <a:srgbClr val="000000"/>
                          </a:solidFill>
                          <a:effectLst/>
                          <a:latin typeface="Calibri" pitchFamily="34" charset="0"/>
                        </a:rPr>
                        <a:t>37,929</a:t>
                      </a:r>
                      <a:endParaRPr kumimoji="0" lang="en-AU" sz="1100" b="0" i="0" u="none" strike="noStrike" cap="none" normalizeH="0" baseline="0" dirty="0" smtClean="0">
                        <a:ln>
                          <a:noFill/>
                        </a:ln>
                        <a:solidFill>
                          <a:srgbClr val="000000"/>
                        </a:solidFill>
                        <a:effectLst/>
                        <a:latin typeface="Garamond" pitchFamily="18" charset="0"/>
                        <a:cs typeface="Times New Roman" pitchFamily="18" charset="0"/>
                      </a:endParaRPr>
                    </a:p>
                  </a:txBody>
                  <a:tcPr marL="53975" marR="53975" marT="17780" marB="1778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ts val="150"/>
                        </a:spcBef>
                        <a:spcAft>
                          <a:spcPts val="150"/>
                        </a:spcAft>
                        <a:buClrTx/>
                        <a:buSzTx/>
                        <a:buFontTx/>
                        <a:buNone/>
                        <a:tabLst>
                          <a:tab pos="179388" algn="l"/>
                        </a:tabLst>
                      </a:pPr>
                      <a:endParaRPr kumimoji="0" lang="en-AU" sz="1100" b="0" i="0" u="none" strike="noStrike" cap="none" normalizeH="0" baseline="0" dirty="0" smtClean="0">
                        <a:ln>
                          <a:noFill/>
                        </a:ln>
                        <a:solidFill>
                          <a:srgbClr val="000000"/>
                        </a:solidFill>
                        <a:effectLst/>
                        <a:latin typeface="Calibri" pitchFamily="34" charset="0"/>
                      </a:endParaRPr>
                    </a:p>
                    <a:p>
                      <a:pPr marL="0" marR="0" lvl="0" indent="0" algn="r" defTabSz="914400" rtl="0" eaLnBrk="1" fontAlgn="base" latinLnBrk="0" hangingPunct="1">
                        <a:lnSpc>
                          <a:spcPct val="100000"/>
                        </a:lnSpc>
                        <a:spcBef>
                          <a:spcPts val="150"/>
                        </a:spcBef>
                        <a:spcAft>
                          <a:spcPts val="150"/>
                        </a:spcAft>
                        <a:buClrTx/>
                        <a:buSzTx/>
                        <a:buFontTx/>
                        <a:buNone/>
                        <a:tabLst>
                          <a:tab pos="179388" algn="l"/>
                        </a:tabLst>
                      </a:pPr>
                      <a:r>
                        <a:rPr kumimoji="0" lang="en-AU" sz="1100" b="0" i="0" u="none" strike="noStrike" cap="none" normalizeH="0" baseline="0" dirty="0" smtClean="0">
                          <a:ln>
                            <a:noFill/>
                          </a:ln>
                          <a:solidFill>
                            <a:srgbClr val="000000"/>
                          </a:solidFill>
                          <a:effectLst/>
                          <a:latin typeface="Calibri" pitchFamily="34" charset="0"/>
                        </a:rPr>
                        <a:t> 61,450</a:t>
                      </a:r>
                      <a:endParaRPr kumimoji="0" lang="en-AU" sz="1100" b="0" i="0" u="none" strike="noStrike" cap="none" normalizeH="0" baseline="0" dirty="0" smtClean="0">
                        <a:ln>
                          <a:noFill/>
                        </a:ln>
                        <a:solidFill>
                          <a:srgbClr val="000000"/>
                        </a:solidFill>
                        <a:effectLst/>
                        <a:latin typeface="Garamond" pitchFamily="18" charset="0"/>
                        <a:cs typeface="Times New Roman" pitchFamily="18" charset="0"/>
                      </a:endParaRPr>
                    </a:p>
                  </a:txBody>
                  <a:tcPr marL="53975" marR="53975" marT="17780" marB="177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7848">
                <a:tc>
                  <a:txBody>
                    <a:bodyPr/>
                    <a:lstStyle/>
                    <a:p>
                      <a:pPr marL="0" marR="0" lvl="0" indent="0" algn="l" defTabSz="914400" rtl="0" eaLnBrk="1" fontAlgn="base" latinLnBrk="0" hangingPunct="1">
                        <a:lnSpc>
                          <a:spcPct val="100000"/>
                        </a:lnSpc>
                        <a:spcBef>
                          <a:spcPts val="150"/>
                        </a:spcBef>
                        <a:spcAft>
                          <a:spcPts val="150"/>
                        </a:spcAft>
                        <a:buClrTx/>
                        <a:buSzTx/>
                        <a:buFontTx/>
                        <a:buNone/>
                        <a:tabLst>
                          <a:tab pos="179388" algn="l"/>
                        </a:tabLst>
                      </a:pPr>
                      <a:r>
                        <a:rPr kumimoji="0" lang="en-AU" sz="1100" b="1" i="0" u="none" strike="noStrike" cap="none" normalizeH="0" baseline="0" dirty="0" smtClean="0">
                          <a:ln>
                            <a:noFill/>
                          </a:ln>
                          <a:solidFill>
                            <a:srgbClr val="FFFFFF"/>
                          </a:solidFill>
                          <a:effectLst/>
                          <a:latin typeface="Calibri" pitchFamily="34" charset="0"/>
                        </a:rPr>
                        <a:t>United States of America</a:t>
                      </a:r>
                      <a:endParaRPr kumimoji="0" lang="en-AU" sz="1100" b="1" i="0" u="none" strike="noStrike" cap="none" normalizeH="0" baseline="0" dirty="0" smtClean="0">
                        <a:ln>
                          <a:noFill/>
                        </a:ln>
                        <a:solidFill>
                          <a:srgbClr val="FFFFFF"/>
                        </a:solidFill>
                        <a:effectLst/>
                        <a:latin typeface="Garamond" pitchFamily="18" charset="0"/>
                        <a:cs typeface="Times New Roman" pitchFamily="18" charset="0"/>
                      </a:endParaRPr>
                    </a:p>
                  </a:txBody>
                  <a:tcPr marL="53975" marR="53975" marT="17780" marB="1778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r" defTabSz="914400" rtl="0" eaLnBrk="1" fontAlgn="base" latinLnBrk="0" hangingPunct="1">
                        <a:lnSpc>
                          <a:spcPct val="100000"/>
                        </a:lnSpc>
                        <a:spcBef>
                          <a:spcPts val="150"/>
                        </a:spcBef>
                        <a:spcAft>
                          <a:spcPts val="150"/>
                        </a:spcAft>
                        <a:buClrTx/>
                        <a:buSzTx/>
                        <a:buFontTx/>
                        <a:buNone/>
                        <a:tabLst>
                          <a:tab pos="179388" algn="l"/>
                        </a:tabLst>
                      </a:pPr>
                      <a:r>
                        <a:rPr kumimoji="0" lang="en-AU" sz="1100" b="0" i="0" u="none" strike="noStrike" cap="none" normalizeH="0" baseline="0" dirty="0" smtClean="0">
                          <a:ln>
                            <a:noFill/>
                          </a:ln>
                          <a:solidFill>
                            <a:srgbClr val="000000"/>
                          </a:solidFill>
                          <a:effectLst/>
                          <a:latin typeface="Calibri" pitchFamily="34" charset="0"/>
                        </a:rPr>
                        <a:t>62,574</a:t>
                      </a:r>
                      <a:endParaRPr kumimoji="0" lang="en-AU" sz="1100" b="0" i="0" u="none" strike="noStrike" cap="none" normalizeH="0" baseline="0" dirty="0" smtClean="0">
                        <a:ln>
                          <a:noFill/>
                        </a:ln>
                        <a:solidFill>
                          <a:srgbClr val="000000"/>
                        </a:solidFill>
                        <a:effectLst/>
                        <a:latin typeface="Garamond" pitchFamily="18" charset="0"/>
                        <a:cs typeface="Times New Roman" pitchFamily="18" charset="0"/>
                      </a:endParaRPr>
                    </a:p>
                  </a:txBody>
                  <a:tcPr marL="53975" marR="53975" marT="17780" marB="1778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ts val="150"/>
                        </a:spcBef>
                        <a:spcAft>
                          <a:spcPts val="150"/>
                        </a:spcAft>
                        <a:buClrTx/>
                        <a:buSzTx/>
                        <a:buFontTx/>
                        <a:buNone/>
                        <a:tabLst>
                          <a:tab pos="179388" algn="l"/>
                        </a:tabLst>
                      </a:pPr>
                      <a:endParaRPr kumimoji="0" lang="en-AU" sz="1100" b="0" i="0" u="none" strike="noStrike" cap="none" normalizeH="0" baseline="0" dirty="0" smtClean="0">
                        <a:ln>
                          <a:noFill/>
                        </a:ln>
                        <a:solidFill>
                          <a:srgbClr val="000000"/>
                        </a:solidFill>
                        <a:effectLst/>
                        <a:latin typeface="Calibri" pitchFamily="34" charset="0"/>
                      </a:endParaRPr>
                    </a:p>
                    <a:p>
                      <a:pPr marL="0" marR="0" lvl="0" indent="0" algn="r" defTabSz="914400" rtl="0" eaLnBrk="1" fontAlgn="base" latinLnBrk="0" hangingPunct="1">
                        <a:lnSpc>
                          <a:spcPct val="100000"/>
                        </a:lnSpc>
                        <a:spcBef>
                          <a:spcPts val="150"/>
                        </a:spcBef>
                        <a:spcAft>
                          <a:spcPts val="150"/>
                        </a:spcAft>
                        <a:buClrTx/>
                        <a:buSzTx/>
                        <a:buFontTx/>
                        <a:buNone/>
                        <a:tabLst>
                          <a:tab pos="179388" algn="l"/>
                        </a:tabLst>
                      </a:pPr>
                      <a:r>
                        <a:rPr kumimoji="0" lang="en-AU" sz="1100" b="0" i="0" u="none" strike="noStrike" cap="none" normalizeH="0" baseline="0" dirty="0" smtClean="0">
                          <a:ln>
                            <a:noFill/>
                          </a:ln>
                          <a:solidFill>
                            <a:srgbClr val="000000"/>
                          </a:solidFill>
                          <a:effectLst/>
                          <a:latin typeface="Calibri" pitchFamily="34" charset="0"/>
                        </a:rPr>
                        <a:t> 88,552</a:t>
                      </a:r>
                      <a:endParaRPr kumimoji="0" lang="en-AU" sz="1100" b="0" i="0" u="none" strike="noStrike" cap="none" normalizeH="0" baseline="0" dirty="0" smtClean="0">
                        <a:ln>
                          <a:noFill/>
                        </a:ln>
                        <a:solidFill>
                          <a:srgbClr val="000000"/>
                        </a:solidFill>
                        <a:effectLst/>
                        <a:latin typeface="Garamond" pitchFamily="18" charset="0"/>
                        <a:cs typeface="Times New Roman" pitchFamily="18" charset="0"/>
                      </a:endParaRPr>
                    </a:p>
                  </a:txBody>
                  <a:tcPr marL="53975" marR="53975" marT="17780" marB="177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07848">
                <a:tc>
                  <a:txBody>
                    <a:bodyPr/>
                    <a:lstStyle/>
                    <a:p>
                      <a:pPr marL="0" marR="0" lvl="0" indent="0" algn="l" defTabSz="914400" rtl="0" eaLnBrk="1" fontAlgn="base" latinLnBrk="0" hangingPunct="1">
                        <a:lnSpc>
                          <a:spcPct val="100000"/>
                        </a:lnSpc>
                        <a:spcBef>
                          <a:spcPts val="150"/>
                        </a:spcBef>
                        <a:spcAft>
                          <a:spcPts val="150"/>
                        </a:spcAft>
                        <a:buClrTx/>
                        <a:buSzTx/>
                        <a:buFontTx/>
                        <a:buNone/>
                        <a:tabLst>
                          <a:tab pos="179388" algn="l"/>
                        </a:tabLst>
                      </a:pPr>
                      <a:r>
                        <a:rPr kumimoji="0" lang="en-AU" sz="1100" b="1" i="0" u="none" strike="noStrike" cap="none" normalizeH="0" baseline="0" dirty="0" smtClean="0">
                          <a:ln>
                            <a:noFill/>
                          </a:ln>
                          <a:solidFill>
                            <a:srgbClr val="FFFFFF"/>
                          </a:solidFill>
                          <a:effectLst/>
                          <a:latin typeface="Calibri" pitchFamily="34" charset="0"/>
                        </a:rPr>
                        <a:t>New Zealand</a:t>
                      </a:r>
                      <a:endParaRPr kumimoji="0" lang="en-AU" sz="1100" b="1" i="0" u="none" strike="noStrike" cap="none" normalizeH="0" baseline="0" dirty="0" smtClean="0">
                        <a:ln>
                          <a:noFill/>
                        </a:ln>
                        <a:solidFill>
                          <a:srgbClr val="FFFFFF"/>
                        </a:solidFill>
                        <a:effectLst/>
                        <a:latin typeface="Garamond" pitchFamily="18" charset="0"/>
                        <a:cs typeface="Times New Roman" pitchFamily="18" charset="0"/>
                      </a:endParaRPr>
                    </a:p>
                  </a:txBody>
                  <a:tcPr marL="53975" marR="53975" marT="17780" marB="1778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r" defTabSz="914400" rtl="0" eaLnBrk="1" fontAlgn="base" latinLnBrk="0" hangingPunct="1">
                        <a:lnSpc>
                          <a:spcPct val="100000"/>
                        </a:lnSpc>
                        <a:spcBef>
                          <a:spcPts val="150"/>
                        </a:spcBef>
                        <a:spcAft>
                          <a:spcPts val="150"/>
                        </a:spcAft>
                        <a:buClrTx/>
                        <a:buSzTx/>
                        <a:buFontTx/>
                        <a:buNone/>
                        <a:tabLst>
                          <a:tab pos="179388" algn="l"/>
                        </a:tabLst>
                      </a:pPr>
                      <a:r>
                        <a:rPr kumimoji="0" lang="en-AU" sz="1100" b="0" i="0" u="none" strike="noStrike" cap="none" normalizeH="0" baseline="0" dirty="0" smtClean="0">
                          <a:ln>
                            <a:noFill/>
                          </a:ln>
                          <a:solidFill>
                            <a:srgbClr val="000000"/>
                          </a:solidFill>
                          <a:effectLst/>
                          <a:latin typeface="Calibri" pitchFamily="34" charset="0"/>
                        </a:rPr>
                        <a:t>71,886</a:t>
                      </a:r>
                      <a:endParaRPr kumimoji="0" lang="en-AU" sz="1100" b="0" i="0" u="none" strike="noStrike" cap="none" normalizeH="0" baseline="0" dirty="0" smtClean="0">
                        <a:ln>
                          <a:noFill/>
                        </a:ln>
                        <a:solidFill>
                          <a:srgbClr val="000000"/>
                        </a:solidFill>
                        <a:effectLst/>
                        <a:latin typeface="Garamond" pitchFamily="18" charset="0"/>
                        <a:cs typeface="Times New Roman" pitchFamily="18" charset="0"/>
                      </a:endParaRPr>
                    </a:p>
                  </a:txBody>
                  <a:tcPr marL="53975" marR="53975" marT="17780" marB="1778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ts val="150"/>
                        </a:spcBef>
                        <a:spcAft>
                          <a:spcPts val="150"/>
                        </a:spcAft>
                        <a:buClrTx/>
                        <a:buSzTx/>
                        <a:buFontTx/>
                        <a:buNone/>
                        <a:tabLst>
                          <a:tab pos="179388" algn="l"/>
                        </a:tabLst>
                      </a:pPr>
                      <a:r>
                        <a:rPr kumimoji="0" lang="en-AU" sz="1100" b="0" i="0" u="none" strike="noStrike" cap="none" normalizeH="0" baseline="0" dirty="0" smtClean="0">
                          <a:ln>
                            <a:noFill/>
                          </a:ln>
                          <a:solidFill>
                            <a:srgbClr val="000000"/>
                          </a:solidFill>
                          <a:effectLst/>
                          <a:latin typeface="Calibri" pitchFamily="34" charset="0"/>
                        </a:rPr>
                        <a:t> </a:t>
                      </a:r>
                    </a:p>
                    <a:p>
                      <a:pPr marL="0" marR="0" lvl="0" indent="0" algn="r" defTabSz="914400" rtl="0" eaLnBrk="1" fontAlgn="base" latinLnBrk="0" hangingPunct="1">
                        <a:lnSpc>
                          <a:spcPct val="100000"/>
                        </a:lnSpc>
                        <a:spcBef>
                          <a:spcPts val="150"/>
                        </a:spcBef>
                        <a:spcAft>
                          <a:spcPts val="150"/>
                        </a:spcAft>
                        <a:buClrTx/>
                        <a:buSzTx/>
                        <a:buFontTx/>
                        <a:buNone/>
                        <a:tabLst>
                          <a:tab pos="179388" algn="l"/>
                        </a:tabLst>
                      </a:pPr>
                      <a:r>
                        <a:rPr kumimoji="0" lang="en-AU" sz="1100" b="0" i="0" u="none" strike="noStrike" cap="none" normalizeH="0" baseline="0" dirty="0" smtClean="0">
                          <a:ln>
                            <a:noFill/>
                          </a:ln>
                          <a:solidFill>
                            <a:srgbClr val="000000"/>
                          </a:solidFill>
                          <a:effectLst/>
                          <a:latin typeface="Calibri" pitchFamily="34" charset="0"/>
                        </a:rPr>
                        <a:t>84,065</a:t>
                      </a:r>
                      <a:endParaRPr kumimoji="0" lang="en-AU" sz="1100" b="0" i="0" u="none" strike="noStrike" cap="none" normalizeH="0" baseline="0" dirty="0" smtClean="0">
                        <a:ln>
                          <a:noFill/>
                        </a:ln>
                        <a:solidFill>
                          <a:srgbClr val="000000"/>
                        </a:solidFill>
                        <a:effectLst/>
                        <a:latin typeface="Garamond" pitchFamily="18" charset="0"/>
                        <a:cs typeface="Times New Roman" pitchFamily="18" charset="0"/>
                      </a:endParaRPr>
                    </a:p>
                  </a:txBody>
                  <a:tcPr marL="53975" marR="53975" marT="17780" marB="177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7848">
                <a:tc>
                  <a:txBody>
                    <a:bodyPr/>
                    <a:lstStyle/>
                    <a:p>
                      <a:pPr marL="0" marR="0" lvl="0" indent="0" algn="l" defTabSz="914400" rtl="0" eaLnBrk="1" fontAlgn="base" latinLnBrk="0" hangingPunct="1">
                        <a:lnSpc>
                          <a:spcPct val="100000"/>
                        </a:lnSpc>
                        <a:spcBef>
                          <a:spcPts val="150"/>
                        </a:spcBef>
                        <a:spcAft>
                          <a:spcPts val="150"/>
                        </a:spcAft>
                        <a:buClrTx/>
                        <a:buSzTx/>
                        <a:buFontTx/>
                        <a:buNone/>
                        <a:tabLst>
                          <a:tab pos="179388" algn="l"/>
                        </a:tabLst>
                      </a:pPr>
                      <a:r>
                        <a:rPr kumimoji="0" lang="en-AU" sz="1100" b="1" i="0" u="none" strike="noStrike" cap="none" normalizeH="0" baseline="0" dirty="0" smtClean="0">
                          <a:ln>
                            <a:noFill/>
                          </a:ln>
                          <a:solidFill>
                            <a:srgbClr val="FFFFFF"/>
                          </a:solidFill>
                          <a:effectLst/>
                          <a:latin typeface="Calibri" pitchFamily="34" charset="0"/>
                        </a:rPr>
                        <a:t>Australia</a:t>
                      </a:r>
                      <a:endParaRPr kumimoji="0" lang="en-AU" sz="1100" b="1" i="0" u="none" strike="noStrike" cap="none" normalizeH="0" baseline="0" dirty="0" smtClean="0">
                        <a:ln>
                          <a:noFill/>
                        </a:ln>
                        <a:solidFill>
                          <a:srgbClr val="FFFFFF"/>
                        </a:solidFill>
                        <a:effectLst/>
                        <a:latin typeface="Garamond" pitchFamily="18" charset="0"/>
                        <a:cs typeface="Times New Roman" pitchFamily="18" charset="0"/>
                      </a:endParaRPr>
                    </a:p>
                  </a:txBody>
                  <a:tcPr marL="53975" marR="53975" marT="17780" marB="1778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r" defTabSz="914400" rtl="0" eaLnBrk="1" fontAlgn="base" latinLnBrk="0" hangingPunct="1">
                        <a:lnSpc>
                          <a:spcPct val="100000"/>
                        </a:lnSpc>
                        <a:spcBef>
                          <a:spcPts val="150"/>
                        </a:spcBef>
                        <a:spcAft>
                          <a:spcPts val="150"/>
                        </a:spcAft>
                        <a:buClrTx/>
                        <a:buSzTx/>
                        <a:buFontTx/>
                        <a:buNone/>
                        <a:tabLst>
                          <a:tab pos="179388" algn="l"/>
                        </a:tabLst>
                      </a:pPr>
                      <a:r>
                        <a:rPr kumimoji="0" lang="en-AU" sz="1100" b="0" i="0" u="none" strike="noStrike" cap="none" normalizeH="0" baseline="0" dirty="0" smtClean="0">
                          <a:ln>
                            <a:noFill/>
                          </a:ln>
                          <a:solidFill>
                            <a:srgbClr val="000000"/>
                          </a:solidFill>
                          <a:effectLst/>
                          <a:latin typeface="Calibri" pitchFamily="34" charset="0"/>
                        </a:rPr>
                        <a:t>Approx. 100,000</a:t>
                      </a:r>
                      <a:endParaRPr kumimoji="0" lang="en-AU" sz="1100" b="0" i="0" u="none" strike="noStrike" cap="none" normalizeH="0" baseline="0" dirty="0" smtClean="0">
                        <a:ln>
                          <a:noFill/>
                        </a:ln>
                        <a:solidFill>
                          <a:srgbClr val="000000"/>
                        </a:solidFill>
                        <a:effectLst/>
                        <a:latin typeface="Garamond" pitchFamily="18" charset="0"/>
                        <a:cs typeface="Times New Roman" pitchFamily="18" charset="0"/>
                      </a:endParaRPr>
                    </a:p>
                  </a:txBody>
                  <a:tcPr marL="53975" marR="53975" marT="17780" marB="1778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ts val="150"/>
                        </a:spcBef>
                        <a:spcAft>
                          <a:spcPts val="150"/>
                        </a:spcAft>
                        <a:buClrTx/>
                        <a:buSzTx/>
                        <a:buFontTx/>
                        <a:buNone/>
                        <a:tabLst>
                          <a:tab pos="179388" algn="l"/>
                        </a:tabLst>
                      </a:pPr>
                      <a:endParaRPr kumimoji="0" lang="en-AU" sz="1100" b="0" i="0" u="none" strike="noStrike" cap="none" normalizeH="0" baseline="0" dirty="0" smtClean="0">
                        <a:ln>
                          <a:noFill/>
                        </a:ln>
                        <a:solidFill>
                          <a:srgbClr val="000000"/>
                        </a:solidFill>
                        <a:effectLst/>
                        <a:latin typeface="Calibri" pitchFamily="34" charset="0"/>
                      </a:endParaRPr>
                    </a:p>
                    <a:p>
                      <a:pPr marL="0" marR="0" lvl="0" indent="0" algn="r" defTabSz="914400" rtl="0" eaLnBrk="1" fontAlgn="base" latinLnBrk="0" hangingPunct="1">
                        <a:lnSpc>
                          <a:spcPct val="100000"/>
                        </a:lnSpc>
                        <a:spcBef>
                          <a:spcPts val="150"/>
                        </a:spcBef>
                        <a:spcAft>
                          <a:spcPts val="150"/>
                        </a:spcAft>
                        <a:buClrTx/>
                        <a:buSzTx/>
                        <a:buFontTx/>
                        <a:buNone/>
                        <a:tabLst>
                          <a:tab pos="179388" algn="l"/>
                        </a:tabLst>
                      </a:pPr>
                      <a:r>
                        <a:rPr kumimoji="0" lang="en-AU" sz="1100" b="0" i="0" u="none" strike="noStrike" cap="none" normalizeH="0" baseline="0" dirty="0" smtClean="0">
                          <a:ln>
                            <a:noFill/>
                          </a:ln>
                          <a:solidFill>
                            <a:srgbClr val="000000"/>
                          </a:solidFill>
                          <a:effectLst/>
                          <a:latin typeface="Calibri" pitchFamily="34" charset="0"/>
                        </a:rPr>
                        <a:t>Approx. 100,000</a:t>
                      </a:r>
                      <a:endParaRPr kumimoji="0" lang="en-AU" sz="1100" b="0" i="0" u="none" strike="noStrike" cap="none" normalizeH="0" baseline="0" dirty="0" smtClean="0">
                        <a:ln>
                          <a:noFill/>
                        </a:ln>
                        <a:solidFill>
                          <a:srgbClr val="000000"/>
                        </a:solidFill>
                        <a:effectLst/>
                        <a:latin typeface="Garamond" pitchFamily="18" charset="0"/>
                        <a:cs typeface="Times New Roman" pitchFamily="18" charset="0"/>
                      </a:endParaRPr>
                    </a:p>
                  </a:txBody>
                  <a:tcPr marL="53975" marR="53975" marT="17780" marB="177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5" name="Rectangle 1"/>
          <p:cNvSpPr>
            <a:spLocks noChangeArrowheads="1"/>
          </p:cNvSpPr>
          <p:nvPr/>
        </p:nvSpPr>
        <p:spPr bwMode="auto">
          <a:xfrm>
            <a:off x="468313" y="5365154"/>
            <a:ext cx="953530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tabLst>
                <a:tab pos="471488" algn="l"/>
                <a:tab pos="741363" algn="l"/>
              </a:tabLst>
            </a:pPr>
            <a:r>
              <a:rPr lang="en-AU" sz="1000" dirty="0">
                <a:latin typeface="Calibri" pitchFamily="34" charset="0"/>
                <a:ea typeface="Times New Roman" pitchFamily="18" charset="0"/>
                <a:cs typeface="Calibri" pitchFamily="34" charset="0"/>
              </a:rPr>
              <a:t>Sources:	UK Office for National Statistics, Salary.com, Ernst &amp; Young, SupplyChainReview.com.au, www.oanda.com</a:t>
            </a:r>
          </a:p>
          <a:p>
            <a:pPr eaLnBrk="0" hangingPunct="0">
              <a:tabLst>
                <a:tab pos="471488" algn="l"/>
                <a:tab pos="741363" algn="l"/>
              </a:tabLst>
            </a:pPr>
            <a:r>
              <a:rPr lang="en-AU" sz="1000" dirty="0">
                <a:latin typeface="Calibri" pitchFamily="34" charset="0"/>
                <a:ea typeface="Times New Roman" pitchFamily="18" charset="0"/>
                <a:cs typeface="Calibri" pitchFamily="34" charset="0"/>
              </a:rPr>
              <a:t>Notes:	Numbers represent the full stevedoring remuneration package.</a:t>
            </a:r>
            <a:br>
              <a:rPr lang="en-AU" sz="1000" dirty="0">
                <a:latin typeface="Calibri" pitchFamily="34" charset="0"/>
                <a:ea typeface="Times New Roman" pitchFamily="18" charset="0"/>
                <a:cs typeface="Calibri" pitchFamily="34" charset="0"/>
              </a:rPr>
            </a:br>
            <a:r>
              <a:rPr lang="en-AU" sz="1000" dirty="0">
                <a:latin typeface="Calibri" pitchFamily="34" charset="0"/>
                <a:ea typeface="Times New Roman" pitchFamily="18" charset="0"/>
                <a:cs typeface="Calibri" pitchFamily="34" charset="0"/>
              </a:rPr>
              <a:t>	UK salary is for 2011 and is inflated at the average of the previous two years’ increases, Australian salary is 2011 but is not inflated as it was only given as a broad estimate.</a:t>
            </a:r>
          </a:p>
        </p:txBody>
      </p:sp>
      <p:sp>
        <p:nvSpPr>
          <p:cNvPr id="6" name="TextBox 3"/>
          <p:cNvSpPr txBox="1">
            <a:spLocks noChangeArrowheads="1"/>
          </p:cNvSpPr>
          <p:nvPr/>
        </p:nvSpPr>
        <p:spPr bwMode="auto">
          <a:xfrm>
            <a:off x="539750" y="987425"/>
            <a:ext cx="8064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2800" b="1" dirty="0">
                <a:latin typeface="Calibri" pitchFamily="34" charset="0"/>
                <a:cs typeface="Calibri" pitchFamily="34" charset="0"/>
              </a:rPr>
              <a:t>Comparison of International Stevedoring Salaries (Real 2012 AUD)</a:t>
            </a:r>
          </a:p>
        </p:txBody>
      </p:sp>
    </p:spTree>
    <p:extLst>
      <p:ext uri="{BB962C8B-B14F-4D97-AF65-F5344CB8AC3E}">
        <p14:creationId xmlns:p14="http://schemas.microsoft.com/office/powerpoint/2010/main" val="28366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 Box 3"/>
          <p:cNvSpPr txBox="1">
            <a:spLocks noChangeArrowheads="1"/>
          </p:cNvSpPr>
          <p:nvPr/>
        </p:nvSpPr>
        <p:spPr bwMode="auto">
          <a:xfrm>
            <a:off x="468313" y="1268413"/>
            <a:ext cx="8135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2204864"/>
            <a:ext cx="9055100" cy="257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6166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 Box 3"/>
          <p:cNvSpPr txBox="1">
            <a:spLocks noChangeArrowheads="1"/>
          </p:cNvSpPr>
          <p:nvPr/>
        </p:nvSpPr>
        <p:spPr bwMode="auto">
          <a:xfrm>
            <a:off x="468313" y="1268413"/>
            <a:ext cx="8135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4" name="TextBox 1"/>
          <p:cNvSpPr txBox="1">
            <a:spLocks noChangeArrowheads="1"/>
          </p:cNvSpPr>
          <p:nvPr/>
        </p:nvSpPr>
        <p:spPr bwMode="auto">
          <a:xfrm>
            <a:off x="539750" y="1131888"/>
            <a:ext cx="777716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2800" b="1" i="1" dirty="0">
                <a:latin typeface="Calibri" pitchFamily="34" charset="0"/>
                <a:cs typeface="Calibri" pitchFamily="34" charset="0"/>
              </a:rPr>
              <a:t>ACCC – Container Stevedoring Monitoring Report </a:t>
            </a:r>
            <a:r>
              <a:rPr lang="en-AU" i="1" dirty="0">
                <a:latin typeface="Calibri" pitchFamily="34" charset="0"/>
                <a:cs typeface="Calibri" pitchFamily="34" charset="0"/>
              </a:rPr>
              <a:t>No. 13</a:t>
            </a:r>
            <a:r>
              <a:rPr lang="en-AU" dirty="0">
                <a:latin typeface="Calibri" pitchFamily="34" charset="0"/>
                <a:cs typeface="Calibri" pitchFamily="34" charset="0"/>
              </a:rPr>
              <a:t> (p. 30)</a:t>
            </a:r>
          </a:p>
        </p:txBody>
      </p:sp>
      <p:sp>
        <p:nvSpPr>
          <p:cNvPr id="5" name="TextBox 2"/>
          <p:cNvSpPr txBox="1">
            <a:spLocks noChangeArrowheads="1"/>
          </p:cNvSpPr>
          <p:nvPr/>
        </p:nvSpPr>
        <p:spPr bwMode="auto">
          <a:xfrm>
            <a:off x="468313" y="2204864"/>
            <a:ext cx="80645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2000" i="1" dirty="0">
                <a:latin typeface="Calibri" pitchFamily="34" charset="0"/>
                <a:cs typeface="Calibri" pitchFamily="34" charset="0"/>
              </a:rPr>
              <a:t>Results of the ACCC's monitoring program shows that some measures of productivity – namely the elapsed labour rate and the ship rate on a container per hour and on a per TEU basis – have generally increased since 1998-99.  This is likely to reflect more flexible labour arrangements over the last decade.  However, the benefits of labour market reforms are likely to have been exhausted several years ago.  Current enterprise wage negotiations between the Maritime Union of Australia (MUA) and each of the stevedoring companies are significant as </a:t>
            </a:r>
            <a:r>
              <a:rPr lang="en-AU" sz="2000" b="1" i="1" dirty="0">
                <a:latin typeface="Calibri" pitchFamily="34" charset="0"/>
                <a:cs typeface="Calibri" pitchFamily="34" charset="0"/>
              </a:rPr>
              <a:t>they set the terms at which higher wages outcomes will be offset against labour-based productivity gains over the next three years</a:t>
            </a:r>
            <a:r>
              <a:rPr lang="en-AU" sz="2000" i="1" dirty="0">
                <a:latin typeface="Calibri" pitchFamily="34" charset="0"/>
                <a:cs typeface="Calibri" pitchFamily="34" charset="0"/>
              </a:rPr>
              <a:t>.</a:t>
            </a:r>
          </a:p>
        </p:txBody>
      </p:sp>
      <p:sp>
        <p:nvSpPr>
          <p:cNvPr id="6" name="TextBox 3"/>
          <p:cNvSpPr txBox="1">
            <a:spLocks noChangeArrowheads="1"/>
          </p:cNvSpPr>
          <p:nvPr/>
        </p:nvSpPr>
        <p:spPr bwMode="auto">
          <a:xfrm>
            <a:off x="6875462" y="5805264"/>
            <a:ext cx="1728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AU" sz="1800" dirty="0">
                <a:latin typeface="Calibri" pitchFamily="34" charset="0"/>
                <a:cs typeface="Calibri" pitchFamily="34" charset="0"/>
              </a:rPr>
              <a:t>October 2011</a:t>
            </a:r>
          </a:p>
        </p:txBody>
      </p:sp>
    </p:spTree>
    <p:extLst>
      <p:ext uri="{BB962C8B-B14F-4D97-AF65-F5344CB8AC3E}">
        <p14:creationId xmlns:p14="http://schemas.microsoft.com/office/powerpoint/2010/main" val="40685803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 Box 3"/>
          <p:cNvSpPr txBox="1">
            <a:spLocks noChangeArrowheads="1"/>
          </p:cNvSpPr>
          <p:nvPr/>
        </p:nvSpPr>
        <p:spPr bwMode="auto">
          <a:xfrm>
            <a:off x="468313" y="1268413"/>
            <a:ext cx="8135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4" name="TextBox 1"/>
          <p:cNvSpPr txBox="1">
            <a:spLocks noChangeArrowheads="1"/>
          </p:cNvSpPr>
          <p:nvPr/>
        </p:nvSpPr>
        <p:spPr bwMode="auto">
          <a:xfrm>
            <a:off x="323850" y="915988"/>
            <a:ext cx="6696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2800" b="1" dirty="0">
                <a:latin typeface="Calibri" pitchFamily="34" charset="0"/>
                <a:cs typeface="Calibri" pitchFamily="34" charset="0"/>
              </a:rPr>
              <a:t>Fair Work Act – General Observations</a:t>
            </a:r>
          </a:p>
        </p:txBody>
      </p:sp>
      <p:sp>
        <p:nvSpPr>
          <p:cNvPr id="5" name="TextBox 4"/>
          <p:cNvSpPr txBox="1"/>
          <p:nvPr/>
        </p:nvSpPr>
        <p:spPr>
          <a:xfrm>
            <a:off x="323849" y="1628800"/>
            <a:ext cx="8424863" cy="3939540"/>
          </a:xfrm>
          <a:prstGeom prst="rect">
            <a:avLst/>
          </a:prstGeom>
          <a:noFill/>
        </p:spPr>
        <p:txBody>
          <a:bodyPr>
            <a:spAutoFit/>
          </a:bodyPr>
          <a:lstStyle/>
          <a:p>
            <a:pPr marL="342900" indent="-342900">
              <a:spcBef>
                <a:spcPts val="600"/>
              </a:spcBef>
              <a:buFont typeface="Arial" pitchFamily="34" charset="0"/>
              <a:buChar char="•"/>
              <a:defRPr/>
            </a:pPr>
            <a:r>
              <a:rPr lang="en-AU" sz="2000" dirty="0" smtClean="0">
                <a:latin typeface="Calibri" pitchFamily="34" charset="0"/>
                <a:cs typeface="Calibri" pitchFamily="34" charset="0"/>
              </a:rPr>
              <a:t>Its the regime we did not need to have</a:t>
            </a:r>
          </a:p>
          <a:p>
            <a:pPr>
              <a:spcBef>
                <a:spcPts val="1200"/>
              </a:spcBef>
              <a:defRPr/>
            </a:pPr>
            <a:r>
              <a:rPr lang="en-AU" sz="2000" dirty="0" smtClean="0">
                <a:latin typeface="Calibri" pitchFamily="34" charset="0"/>
                <a:cs typeface="Calibri" pitchFamily="34" charset="0"/>
              </a:rPr>
              <a:t>Limits </a:t>
            </a:r>
            <a:r>
              <a:rPr lang="en-AU" sz="2000" dirty="0">
                <a:latin typeface="Calibri" pitchFamily="34" charset="0"/>
                <a:cs typeface="Calibri" pitchFamily="34" charset="0"/>
              </a:rPr>
              <a:t>ability of a port authority to manage its business</a:t>
            </a:r>
          </a:p>
          <a:p>
            <a:pPr marL="285750" indent="-285750">
              <a:spcBef>
                <a:spcPts val="600"/>
              </a:spcBef>
              <a:spcAft>
                <a:spcPts val="600"/>
              </a:spcAft>
              <a:buFont typeface="Arial" pitchFamily="34" charset="0"/>
              <a:buChar char="•"/>
              <a:defRPr/>
            </a:pPr>
            <a:r>
              <a:rPr lang="en-AU" sz="2000" dirty="0">
                <a:latin typeface="Calibri" pitchFamily="34" charset="0"/>
                <a:cs typeface="Calibri" pitchFamily="34" charset="0"/>
              </a:rPr>
              <a:t>new and complex provisions with effect of regulating the employer</a:t>
            </a:r>
          </a:p>
          <a:p>
            <a:pPr marL="285750" indent="-285750">
              <a:spcBef>
                <a:spcPts val="600"/>
              </a:spcBef>
              <a:spcAft>
                <a:spcPts val="600"/>
              </a:spcAft>
              <a:buFont typeface="Arial" pitchFamily="34" charset="0"/>
              <a:buChar char="•"/>
              <a:defRPr/>
            </a:pPr>
            <a:r>
              <a:rPr lang="en-AU" sz="2000" dirty="0">
                <a:latin typeface="Calibri" pitchFamily="34" charset="0"/>
                <a:cs typeface="Calibri" pitchFamily="34" charset="0"/>
              </a:rPr>
              <a:t>removal of credible non-union stream for agreement making</a:t>
            </a:r>
          </a:p>
          <a:p>
            <a:pPr marL="285750" indent="-285750">
              <a:spcBef>
                <a:spcPts val="600"/>
              </a:spcBef>
              <a:spcAft>
                <a:spcPts val="1200"/>
              </a:spcAft>
              <a:buFont typeface="Arial" pitchFamily="34" charset="0"/>
              <a:buChar char="•"/>
              <a:defRPr/>
            </a:pPr>
            <a:r>
              <a:rPr lang="en-AU" sz="2000" dirty="0">
                <a:latin typeface="Calibri" pitchFamily="34" charset="0"/>
                <a:cs typeface="Calibri" pitchFamily="34" charset="0"/>
              </a:rPr>
              <a:t>allows enterprise agreements to regulate relationship between employer and union (union standards not modern award standards)</a:t>
            </a:r>
          </a:p>
          <a:p>
            <a:pPr>
              <a:spcBef>
                <a:spcPts val="600"/>
              </a:spcBef>
              <a:spcAft>
                <a:spcPts val="600"/>
              </a:spcAft>
              <a:defRPr/>
            </a:pPr>
            <a:r>
              <a:rPr lang="en-AU" sz="2000" dirty="0">
                <a:latin typeface="Calibri" pitchFamily="34" charset="0"/>
                <a:cs typeface="Calibri" pitchFamily="34" charset="0"/>
              </a:rPr>
              <a:t>L</a:t>
            </a:r>
            <a:r>
              <a:rPr lang="en-AU" sz="2000" b="1" dirty="0">
                <a:latin typeface="Calibri" pitchFamily="34" charset="0"/>
                <a:cs typeface="Calibri" pitchFamily="34" charset="0"/>
              </a:rPr>
              <a:t>on</a:t>
            </a:r>
            <a:r>
              <a:rPr lang="en-AU" sz="2000" dirty="0">
                <a:latin typeface="Calibri" pitchFamily="34" charset="0"/>
                <a:cs typeface="Calibri" pitchFamily="34" charset="0"/>
              </a:rPr>
              <a:t>g, drawn out, costly EBA negotiations</a:t>
            </a:r>
          </a:p>
          <a:p>
            <a:pPr marL="285750" indent="-285750">
              <a:spcBef>
                <a:spcPts val="600"/>
              </a:spcBef>
              <a:spcAft>
                <a:spcPts val="600"/>
              </a:spcAft>
              <a:buFont typeface="Arial" pitchFamily="34" charset="0"/>
              <a:buChar char="•"/>
              <a:defRPr/>
            </a:pPr>
            <a:r>
              <a:rPr lang="en-AU" sz="2000" dirty="0">
                <a:latin typeface="Calibri" pitchFamily="34" charset="0"/>
                <a:cs typeface="Calibri" pitchFamily="34" charset="0"/>
              </a:rPr>
              <a:t>protected strike action for indefinite periods</a:t>
            </a:r>
          </a:p>
          <a:p>
            <a:pPr marL="285750" indent="-285750">
              <a:spcBef>
                <a:spcPts val="600"/>
              </a:spcBef>
              <a:spcAft>
                <a:spcPts val="600"/>
              </a:spcAft>
              <a:buFont typeface="Arial" pitchFamily="34" charset="0"/>
              <a:buChar char="•"/>
              <a:defRPr/>
            </a:pPr>
            <a:r>
              <a:rPr lang="en-AU" sz="2000" dirty="0">
                <a:latin typeface="Calibri" pitchFamily="34" charset="0"/>
                <a:cs typeface="Calibri" pitchFamily="34" charset="0"/>
              </a:rPr>
              <a:t>Asciano has been negotiating 18 months</a:t>
            </a:r>
          </a:p>
        </p:txBody>
      </p:sp>
    </p:spTree>
    <p:extLst>
      <p:ext uri="{BB962C8B-B14F-4D97-AF65-F5344CB8AC3E}">
        <p14:creationId xmlns:p14="http://schemas.microsoft.com/office/powerpoint/2010/main" val="2963168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3077" name="Text Box 5"/>
          <p:cNvSpPr txBox="1">
            <a:spLocks noChangeArrowheads="1"/>
          </p:cNvSpPr>
          <p:nvPr/>
        </p:nvSpPr>
        <p:spPr bwMode="auto">
          <a:xfrm>
            <a:off x="468313" y="1268413"/>
            <a:ext cx="8135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pic>
        <p:nvPicPr>
          <p:cNvPr id="4" name="Picture 5"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
          <p:cNvSpPr txBox="1">
            <a:spLocks noGrp="1" noChangeArrowheads="1"/>
          </p:cNvSpPr>
          <p:nvPr>
            <p:ph type="ctrTitle"/>
          </p:nvPr>
        </p:nvSpPr>
        <p:spPr bwMode="auto">
          <a:xfrm>
            <a:off x="685800" y="1249388"/>
            <a:ext cx="7772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fontAlgn="auto">
              <a:spcBef>
                <a:spcPct val="50000"/>
              </a:spcBef>
              <a:spcAft>
                <a:spcPts val="0"/>
              </a:spcAft>
              <a:defRPr/>
            </a:pPr>
            <a:r>
              <a:rPr lang="en-AU" sz="2400" b="1" kern="0" dirty="0">
                <a:solidFill>
                  <a:sysClr val="windowText" lastClr="000000"/>
                </a:solidFill>
                <a:latin typeface="Calibri" pitchFamily="34" charset="0"/>
                <a:cs typeface="Calibri" pitchFamily="34" charset="0"/>
              </a:rPr>
              <a:t>PORTS AUSTRALIA IN BRIEF</a:t>
            </a:r>
          </a:p>
        </p:txBody>
      </p:sp>
      <p:sp>
        <p:nvSpPr>
          <p:cNvPr id="6" name="Text Box 7"/>
          <p:cNvSpPr txBox="1">
            <a:spLocks noChangeArrowheads="1"/>
          </p:cNvSpPr>
          <p:nvPr/>
        </p:nvSpPr>
        <p:spPr bwMode="auto">
          <a:xfrm>
            <a:off x="827584" y="2060848"/>
            <a:ext cx="6696744" cy="195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itchFamily="34" charset="0"/>
                <a:ea typeface="ヒラギノ角ゴ Pro W3" pitchFamily="92" charset="-128"/>
              </a:defRPr>
            </a:lvl1pPr>
            <a:lvl2pPr marL="628650" indent="-361950">
              <a:defRPr sz="2400">
                <a:solidFill>
                  <a:schemeClr val="tx1"/>
                </a:solidFill>
                <a:latin typeface="Arial" pitchFamily="34" charset="0"/>
                <a:ea typeface="ヒラギノ角ゴ Pro W3" pitchFamily="92" charset="-128"/>
              </a:defRPr>
            </a:lvl2pPr>
            <a:lvl3pPr marL="987425">
              <a:defRPr sz="2400">
                <a:solidFill>
                  <a:schemeClr val="tx1"/>
                </a:solidFill>
                <a:latin typeface="Arial" pitchFamily="34" charset="0"/>
                <a:ea typeface="ヒラギノ角ゴ Pro W3" pitchFamily="92" charset="-128"/>
              </a:defRPr>
            </a:lvl3pPr>
            <a:lvl4pPr>
              <a:defRPr sz="2400">
                <a:solidFill>
                  <a:schemeClr val="tx1"/>
                </a:solidFill>
                <a:latin typeface="Arial" pitchFamily="34" charset="0"/>
                <a:ea typeface="ヒラギノ角ゴ Pro W3" pitchFamily="92" charset="-128"/>
              </a:defRPr>
            </a:lvl4pPr>
            <a:lvl5pPr>
              <a:defRPr sz="2400">
                <a:solidFill>
                  <a:schemeClr val="tx1"/>
                </a:solidFill>
                <a:latin typeface="Arial" pitchFamily="34" charset="0"/>
                <a:ea typeface="ヒラギノ角ゴ Pro W3" pitchFamily="92" charset="-128"/>
              </a:defRPr>
            </a:lvl5pPr>
            <a:lvl6pPr eaLnBrk="0" fontAlgn="base" hangingPunct="0">
              <a:spcBef>
                <a:spcPct val="0"/>
              </a:spcBef>
              <a:spcAft>
                <a:spcPct val="0"/>
              </a:spcAft>
              <a:defRPr sz="2400">
                <a:solidFill>
                  <a:schemeClr val="tx1"/>
                </a:solidFill>
                <a:latin typeface="Arial" pitchFamily="34" charset="0"/>
                <a:ea typeface="ヒラギノ角ゴ Pro W3" pitchFamily="92" charset="-128"/>
              </a:defRPr>
            </a:lvl6pPr>
            <a:lvl7pPr eaLnBrk="0" fontAlgn="base" hangingPunct="0">
              <a:spcBef>
                <a:spcPct val="0"/>
              </a:spcBef>
              <a:spcAft>
                <a:spcPct val="0"/>
              </a:spcAft>
              <a:defRPr sz="2400">
                <a:solidFill>
                  <a:schemeClr val="tx1"/>
                </a:solidFill>
                <a:latin typeface="Arial" pitchFamily="34" charset="0"/>
                <a:ea typeface="ヒラギノ角ゴ Pro W3" pitchFamily="92" charset="-128"/>
              </a:defRPr>
            </a:lvl7pPr>
            <a:lvl8pPr eaLnBrk="0" fontAlgn="base" hangingPunct="0">
              <a:spcBef>
                <a:spcPct val="0"/>
              </a:spcBef>
              <a:spcAft>
                <a:spcPct val="0"/>
              </a:spcAft>
              <a:defRPr sz="2400">
                <a:solidFill>
                  <a:schemeClr val="tx1"/>
                </a:solidFill>
                <a:latin typeface="Arial" pitchFamily="34" charset="0"/>
                <a:ea typeface="ヒラギノ角ゴ Pro W3" pitchFamily="92" charset="-128"/>
              </a:defRPr>
            </a:lvl8pPr>
            <a:lvl9pPr eaLnBrk="0" fontAlgn="base" hangingPunct="0">
              <a:spcBef>
                <a:spcPct val="0"/>
              </a:spcBef>
              <a:spcAft>
                <a:spcPct val="0"/>
              </a:spcAft>
              <a:defRPr sz="2400">
                <a:solidFill>
                  <a:schemeClr val="tx1"/>
                </a:solidFill>
                <a:latin typeface="Arial" pitchFamily="34" charset="0"/>
                <a:ea typeface="ヒラギノ角ゴ Pro W3" pitchFamily="92" charset="-128"/>
              </a:defRPr>
            </a:lvl9pPr>
          </a:lstStyle>
          <a:p>
            <a:pPr fontAlgn="auto">
              <a:spcBef>
                <a:spcPct val="35000"/>
              </a:spcBef>
              <a:spcAft>
                <a:spcPts val="0"/>
              </a:spcAft>
              <a:defRPr/>
            </a:pPr>
            <a:r>
              <a:rPr lang="en-AU" kern="0" dirty="0" smtClean="0">
                <a:solidFill>
                  <a:srgbClr val="000000"/>
                </a:solidFill>
                <a:latin typeface="Calibri" pitchFamily="34" charset="0"/>
                <a:cs typeface="Calibri" pitchFamily="34" charset="0"/>
              </a:rPr>
              <a:t>Branded as Ports Australia in 2007</a:t>
            </a:r>
          </a:p>
          <a:p>
            <a:pPr lvl="1" fontAlgn="auto">
              <a:spcBef>
                <a:spcPct val="35000"/>
              </a:spcBef>
              <a:spcAft>
                <a:spcPts val="0"/>
              </a:spcAft>
              <a:buFontTx/>
              <a:buChar char="•"/>
              <a:defRPr/>
            </a:pPr>
            <a:r>
              <a:rPr lang="en-AU" kern="0" dirty="0" smtClean="0">
                <a:solidFill>
                  <a:srgbClr val="000000"/>
                </a:solidFill>
                <a:latin typeface="Calibri" pitchFamily="34" charset="0"/>
                <a:cs typeface="Calibri" pitchFamily="34" charset="0"/>
              </a:rPr>
              <a:t>long history (1916) under various guises.</a:t>
            </a:r>
          </a:p>
          <a:p>
            <a:pPr fontAlgn="auto">
              <a:spcBef>
                <a:spcPct val="35000"/>
              </a:spcBef>
              <a:spcAft>
                <a:spcPts val="0"/>
              </a:spcAft>
              <a:defRPr/>
            </a:pPr>
            <a:endParaRPr lang="en-AU" kern="0" dirty="0" smtClean="0">
              <a:solidFill>
                <a:srgbClr val="000000"/>
              </a:solidFill>
              <a:latin typeface="Calibri" pitchFamily="34" charset="0"/>
              <a:cs typeface="Calibri" pitchFamily="34" charset="0"/>
            </a:endParaRPr>
          </a:p>
          <a:p>
            <a:pPr fontAlgn="auto">
              <a:spcBef>
                <a:spcPct val="35000"/>
              </a:spcBef>
              <a:spcAft>
                <a:spcPts val="0"/>
              </a:spcAft>
              <a:defRPr/>
            </a:pPr>
            <a:r>
              <a:rPr lang="en-AU" kern="0" dirty="0" smtClean="0">
                <a:solidFill>
                  <a:srgbClr val="000000"/>
                </a:solidFill>
                <a:latin typeface="Calibri" pitchFamily="34" charset="0"/>
                <a:cs typeface="Calibri" pitchFamily="34" charset="0"/>
              </a:rPr>
              <a:t>Typical business model for a peak industry body</a:t>
            </a:r>
          </a:p>
        </p:txBody>
      </p:sp>
      <p:sp>
        <p:nvSpPr>
          <p:cNvPr id="7" name="Text Box 8"/>
          <p:cNvSpPr txBox="1">
            <a:spLocks noChangeArrowheads="1"/>
          </p:cNvSpPr>
          <p:nvPr/>
        </p:nvSpPr>
        <p:spPr bwMode="auto">
          <a:xfrm>
            <a:off x="935410" y="4024384"/>
            <a:ext cx="7164982"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55600" indent="-355600">
              <a:defRPr sz="2400">
                <a:solidFill>
                  <a:schemeClr val="tx1"/>
                </a:solidFill>
                <a:latin typeface="Arial" pitchFamily="34" charset="0"/>
                <a:ea typeface="ヒラギノ角ゴ Pro W3" pitchFamily="92" charset="-128"/>
              </a:defRPr>
            </a:lvl1pPr>
            <a:lvl2pPr marL="534988">
              <a:defRPr sz="2400">
                <a:solidFill>
                  <a:schemeClr val="tx1"/>
                </a:solidFill>
                <a:latin typeface="Arial" pitchFamily="34" charset="0"/>
                <a:ea typeface="ヒラギノ角ゴ Pro W3" pitchFamily="92" charset="-128"/>
              </a:defRPr>
            </a:lvl2pPr>
            <a:lvl3pPr>
              <a:defRPr sz="2400">
                <a:solidFill>
                  <a:schemeClr val="tx1"/>
                </a:solidFill>
                <a:latin typeface="Arial" pitchFamily="34" charset="0"/>
                <a:ea typeface="ヒラギノ角ゴ Pro W3" pitchFamily="92" charset="-128"/>
              </a:defRPr>
            </a:lvl3pPr>
            <a:lvl4pPr>
              <a:defRPr sz="2400">
                <a:solidFill>
                  <a:schemeClr val="tx1"/>
                </a:solidFill>
                <a:latin typeface="Arial" pitchFamily="34" charset="0"/>
                <a:ea typeface="ヒラギノ角ゴ Pro W3" pitchFamily="92" charset="-128"/>
              </a:defRPr>
            </a:lvl4pPr>
            <a:lvl5pPr>
              <a:defRPr sz="2400">
                <a:solidFill>
                  <a:schemeClr val="tx1"/>
                </a:solidFill>
                <a:latin typeface="Arial" pitchFamily="34" charset="0"/>
                <a:ea typeface="ヒラギノ角ゴ Pro W3" pitchFamily="92" charset="-128"/>
              </a:defRPr>
            </a:lvl5pPr>
            <a:lvl6pPr eaLnBrk="0" fontAlgn="base" hangingPunct="0">
              <a:spcBef>
                <a:spcPct val="0"/>
              </a:spcBef>
              <a:spcAft>
                <a:spcPct val="0"/>
              </a:spcAft>
              <a:defRPr sz="2400">
                <a:solidFill>
                  <a:schemeClr val="tx1"/>
                </a:solidFill>
                <a:latin typeface="Arial" pitchFamily="34" charset="0"/>
                <a:ea typeface="ヒラギノ角ゴ Pro W3" pitchFamily="92" charset="-128"/>
              </a:defRPr>
            </a:lvl6pPr>
            <a:lvl7pPr eaLnBrk="0" fontAlgn="base" hangingPunct="0">
              <a:spcBef>
                <a:spcPct val="0"/>
              </a:spcBef>
              <a:spcAft>
                <a:spcPct val="0"/>
              </a:spcAft>
              <a:defRPr sz="2400">
                <a:solidFill>
                  <a:schemeClr val="tx1"/>
                </a:solidFill>
                <a:latin typeface="Arial" pitchFamily="34" charset="0"/>
                <a:ea typeface="ヒラギノ角ゴ Pro W3" pitchFamily="92" charset="-128"/>
              </a:defRPr>
            </a:lvl7pPr>
            <a:lvl8pPr eaLnBrk="0" fontAlgn="base" hangingPunct="0">
              <a:spcBef>
                <a:spcPct val="0"/>
              </a:spcBef>
              <a:spcAft>
                <a:spcPct val="0"/>
              </a:spcAft>
              <a:defRPr sz="2400">
                <a:solidFill>
                  <a:schemeClr val="tx1"/>
                </a:solidFill>
                <a:latin typeface="Arial" pitchFamily="34" charset="0"/>
                <a:ea typeface="ヒラギノ角ゴ Pro W3" pitchFamily="92" charset="-128"/>
              </a:defRPr>
            </a:lvl8pPr>
            <a:lvl9pPr eaLnBrk="0" fontAlgn="base" hangingPunct="0">
              <a:spcBef>
                <a:spcPct val="0"/>
              </a:spcBef>
              <a:spcAft>
                <a:spcPct val="0"/>
              </a:spcAft>
              <a:defRPr sz="2400">
                <a:solidFill>
                  <a:schemeClr val="tx1"/>
                </a:solidFill>
                <a:latin typeface="Arial" pitchFamily="34" charset="0"/>
                <a:ea typeface="ヒラギノ角ゴ Pro W3" pitchFamily="92" charset="-128"/>
              </a:defRPr>
            </a:lvl9pPr>
          </a:lstStyle>
          <a:p>
            <a:pPr fontAlgn="auto">
              <a:spcBef>
                <a:spcPct val="25000"/>
              </a:spcBef>
              <a:spcAft>
                <a:spcPts val="0"/>
              </a:spcAft>
              <a:buFontTx/>
              <a:buChar char="•"/>
              <a:defRPr/>
            </a:pPr>
            <a:r>
              <a:rPr lang="en-AU" kern="0" dirty="0" smtClean="0">
                <a:solidFill>
                  <a:srgbClr val="000000"/>
                </a:solidFill>
                <a:latin typeface="Calibri" pitchFamily="34" charset="0"/>
                <a:cs typeface="Calibri" pitchFamily="34" charset="0"/>
              </a:rPr>
              <a:t>represent both private and publicly owned ports, and regulatory agencies</a:t>
            </a:r>
          </a:p>
          <a:p>
            <a:pPr fontAlgn="auto">
              <a:spcBef>
                <a:spcPct val="25000"/>
              </a:spcBef>
              <a:spcAft>
                <a:spcPts val="0"/>
              </a:spcAft>
              <a:buFontTx/>
              <a:buChar char="•"/>
              <a:defRPr/>
            </a:pPr>
            <a:r>
              <a:rPr lang="en-AU" kern="0" dirty="0" smtClean="0">
                <a:solidFill>
                  <a:srgbClr val="000000"/>
                </a:solidFill>
                <a:latin typeface="Calibri" pitchFamily="34" charset="0"/>
                <a:cs typeface="Calibri" pitchFamily="34" charset="0"/>
              </a:rPr>
              <a:t>company with Board of port corporation CEOs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 Box 3"/>
          <p:cNvSpPr txBox="1">
            <a:spLocks noChangeArrowheads="1"/>
          </p:cNvSpPr>
          <p:nvPr/>
        </p:nvSpPr>
        <p:spPr bwMode="auto">
          <a:xfrm>
            <a:off x="468313" y="1268413"/>
            <a:ext cx="8135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2" name="TextBox 1"/>
          <p:cNvSpPr txBox="1"/>
          <p:nvPr/>
        </p:nvSpPr>
        <p:spPr>
          <a:xfrm>
            <a:off x="251520" y="980728"/>
            <a:ext cx="8496944" cy="523220"/>
          </a:xfrm>
          <a:prstGeom prst="rect">
            <a:avLst/>
          </a:prstGeom>
          <a:noFill/>
        </p:spPr>
        <p:txBody>
          <a:bodyPr wrap="square" rtlCol="0">
            <a:spAutoFit/>
          </a:bodyPr>
          <a:lstStyle/>
          <a:p>
            <a:r>
              <a:rPr lang="en-AU" sz="2800" b="1" dirty="0" smtClean="0">
                <a:latin typeface="Calibri" pitchFamily="34" charset="0"/>
                <a:cs typeface="Calibri" pitchFamily="34" charset="0"/>
              </a:rPr>
              <a:t>Governance</a:t>
            </a:r>
          </a:p>
        </p:txBody>
      </p:sp>
      <p:sp>
        <p:nvSpPr>
          <p:cNvPr id="3" name="TextBox 2"/>
          <p:cNvSpPr txBox="1"/>
          <p:nvPr/>
        </p:nvSpPr>
        <p:spPr>
          <a:xfrm>
            <a:off x="251520" y="1558131"/>
            <a:ext cx="8640960" cy="4970591"/>
          </a:xfrm>
          <a:prstGeom prst="rect">
            <a:avLst/>
          </a:prstGeom>
          <a:noFill/>
        </p:spPr>
        <p:txBody>
          <a:bodyPr wrap="square" rtlCol="0">
            <a:spAutoFit/>
          </a:bodyPr>
          <a:lstStyle/>
          <a:p>
            <a:pPr marL="285750" indent="-285750">
              <a:spcBef>
                <a:spcPts val="600"/>
              </a:spcBef>
              <a:buFont typeface="Arial" pitchFamily="34" charset="0"/>
              <a:buChar char="•"/>
            </a:pPr>
            <a:r>
              <a:rPr lang="en-AU" sz="1800" dirty="0" smtClean="0">
                <a:latin typeface="Calibri" pitchFamily="34" charset="0"/>
                <a:cs typeface="Calibri" pitchFamily="34" charset="0"/>
              </a:rPr>
              <a:t>Improvement of governance models for publicly owned ports a major issue</a:t>
            </a:r>
          </a:p>
          <a:p>
            <a:pPr marL="742950" lvl="1" indent="-285750">
              <a:spcBef>
                <a:spcPts val="600"/>
              </a:spcBef>
              <a:buFont typeface="Arial" pitchFamily="34" charset="0"/>
              <a:buChar char="•"/>
            </a:pPr>
            <a:r>
              <a:rPr lang="en-AU" sz="1800" dirty="0" smtClean="0">
                <a:latin typeface="Calibri" pitchFamily="34" charset="0"/>
                <a:cs typeface="Calibri" pitchFamily="34" charset="0"/>
              </a:rPr>
              <a:t>in the first instance its about settings provided by government shareholders</a:t>
            </a:r>
          </a:p>
          <a:p>
            <a:pPr marL="742950" lvl="1" indent="-285750">
              <a:spcBef>
                <a:spcPts val="600"/>
              </a:spcBef>
              <a:buFont typeface="Arial" pitchFamily="34" charset="0"/>
              <a:buChar char="•"/>
            </a:pPr>
            <a:r>
              <a:rPr lang="en-AU" sz="1800" dirty="0" smtClean="0">
                <a:latin typeface="Calibri" pitchFamily="34" charset="0"/>
                <a:cs typeface="Calibri" pitchFamily="34" charset="0"/>
              </a:rPr>
              <a:t>does not need to involve a debate about ownership</a:t>
            </a:r>
          </a:p>
          <a:p>
            <a:pPr marL="285750" indent="-285750">
              <a:spcBef>
                <a:spcPts val="600"/>
              </a:spcBef>
              <a:buFont typeface="Arial" pitchFamily="34" charset="0"/>
              <a:buChar char="•"/>
            </a:pPr>
            <a:r>
              <a:rPr lang="en-AU" sz="1800" dirty="0" smtClean="0">
                <a:latin typeface="Calibri" pitchFamily="34" charset="0"/>
                <a:cs typeface="Calibri" pitchFamily="34" charset="0"/>
              </a:rPr>
              <a:t>Behave as privately owned organisations (clarity of roles and responsibilities)</a:t>
            </a:r>
          </a:p>
          <a:p>
            <a:pPr marL="285750" indent="-285750">
              <a:spcBef>
                <a:spcPts val="600"/>
              </a:spcBef>
              <a:buFont typeface="Arial" pitchFamily="34" charset="0"/>
              <a:buChar char="•"/>
            </a:pPr>
            <a:r>
              <a:rPr lang="en-AU" sz="1800" dirty="0" smtClean="0">
                <a:latin typeface="Calibri" pitchFamily="34" charset="0"/>
                <a:cs typeface="Calibri" pitchFamily="34" charset="0"/>
              </a:rPr>
              <a:t>strategic economic managers (off port investments and freight priority)</a:t>
            </a:r>
          </a:p>
          <a:p>
            <a:pPr marL="285750" indent="-285750">
              <a:spcBef>
                <a:spcPts val="600"/>
              </a:spcBef>
              <a:buFont typeface="Arial" pitchFamily="34" charset="0"/>
              <a:buChar char="•"/>
            </a:pPr>
            <a:r>
              <a:rPr lang="en-AU" sz="1800" dirty="0" smtClean="0">
                <a:latin typeface="Calibri" pitchFamily="34" charset="0"/>
                <a:cs typeface="Calibri" pitchFamily="34" charset="0"/>
              </a:rPr>
              <a:t>act in a transparent and even handed manner</a:t>
            </a:r>
          </a:p>
          <a:p>
            <a:pPr marL="285750" indent="-285750">
              <a:spcBef>
                <a:spcPts val="600"/>
              </a:spcBef>
              <a:buFont typeface="Arial" pitchFamily="34" charset="0"/>
              <a:buChar char="•"/>
            </a:pPr>
            <a:r>
              <a:rPr lang="en-AU" sz="1800" dirty="0" smtClean="0">
                <a:latin typeface="Calibri" pitchFamily="34" charset="0"/>
                <a:cs typeface="Calibri" pitchFamily="34" charset="0"/>
              </a:rPr>
              <a:t>jurisdictional review of legislation</a:t>
            </a:r>
          </a:p>
          <a:p>
            <a:pPr marL="742950" lvl="1" indent="-285750">
              <a:spcBef>
                <a:spcPts val="600"/>
              </a:spcBef>
              <a:buFont typeface="Arial" pitchFamily="34" charset="0"/>
              <a:buChar char="•"/>
            </a:pPr>
            <a:r>
              <a:rPr lang="en-AU" sz="1800" dirty="0" smtClean="0">
                <a:latin typeface="Calibri" pitchFamily="34" charset="0"/>
                <a:cs typeface="Calibri" pitchFamily="34" charset="0"/>
              </a:rPr>
              <a:t>clarity of function</a:t>
            </a:r>
          </a:p>
          <a:p>
            <a:pPr marL="742950" lvl="1" indent="-285750">
              <a:spcBef>
                <a:spcPts val="600"/>
              </a:spcBef>
              <a:buFont typeface="Arial" pitchFamily="34" charset="0"/>
              <a:buChar char="•"/>
            </a:pPr>
            <a:r>
              <a:rPr lang="en-AU" sz="1800" dirty="0" smtClean="0">
                <a:latin typeface="Calibri" pitchFamily="34" charset="0"/>
                <a:cs typeface="Calibri" pitchFamily="34" charset="0"/>
              </a:rPr>
              <a:t>Boards</a:t>
            </a:r>
          </a:p>
          <a:p>
            <a:pPr marL="742950" lvl="1" indent="-285750">
              <a:spcBef>
                <a:spcPts val="600"/>
              </a:spcBef>
              <a:buFont typeface="Arial" pitchFamily="34" charset="0"/>
              <a:buChar char="•"/>
            </a:pPr>
            <a:r>
              <a:rPr lang="en-AU" sz="1800" dirty="0" smtClean="0">
                <a:latin typeface="Calibri" pitchFamily="34" charset="0"/>
                <a:cs typeface="Calibri" pitchFamily="34" charset="0"/>
              </a:rPr>
              <a:t>leadership role</a:t>
            </a:r>
          </a:p>
          <a:p>
            <a:pPr marL="742950" lvl="1" indent="-285750">
              <a:spcBef>
                <a:spcPts val="600"/>
              </a:spcBef>
              <a:buFont typeface="Arial" pitchFamily="34" charset="0"/>
              <a:buChar char="•"/>
            </a:pPr>
            <a:r>
              <a:rPr lang="en-AU" sz="1800" dirty="0" smtClean="0">
                <a:latin typeface="Calibri" pitchFamily="34" charset="0"/>
                <a:cs typeface="Calibri" pitchFamily="34" charset="0"/>
              </a:rPr>
              <a:t>master planning</a:t>
            </a:r>
          </a:p>
          <a:p>
            <a:pPr marL="742950" lvl="1" indent="-285750">
              <a:spcBef>
                <a:spcPts val="600"/>
              </a:spcBef>
              <a:buFont typeface="Arial" pitchFamily="34" charset="0"/>
              <a:buChar char="•"/>
            </a:pPr>
            <a:r>
              <a:rPr lang="en-AU" sz="1800" dirty="0" smtClean="0">
                <a:latin typeface="Calibri" pitchFamily="34" charset="0"/>
                <a:cs typeface="Calibri" pitchFamily="34" charset="0"/>
              </a:rPr>
              <a:t>best practice principles</a:t>
            </a:r>
          </a:p>
          <a:p>
            <a:pPr marL="285750" indent="-285750">
              <a:spcBef>
                <a:spcPts val="600"/>
              </a:spcBef>
              <a:buFont typeface="Arial" pitchFamily="34" charset="0"/>
              <a:buChar char="•"/>
            </a:pPr>
            <a:r>
              <a:rPr lang="en-AU" sz="1800" dirty="0" smtClean="0">
                <a:latin typeface="Calibri" pitchFamily="34" charset="0"/>
                <a:cs typeface="Calibri" pitchFamily="34" charset="0"/>
              </a:rPr>
              <a:t>Shareholder governments will have different views</a:t>
            </a:r>
          </a:p>
          <a:p>
            <a:pPr marL="742950" lvl="1" indent="-285750">
              <a:spcBef>
                <a:spcPts val="600"/>
              </a:spcBef>
              <a:buFont typeface="Arial" pitchFamily="34" charset="0"/>
              <a:buChar char="•"/>
            </a:pPr>
            <a:r>
              <a:rPr lang="en-AU" sz="1800" dirty="0" smtClean="0">
                <a:latin typeface="Calibri" pitchFamily="34" charset="0"/>
                <a:cs typeface="Calibri" pitchFamily="34" charset="0"/>
              </a:rPr>
              <a:t>but there are some base line imperatives</a:t>
            </a:r>
            <a:endParaRPr lang="en-AU" sz="1800" dirty="0">
              <a:latin typeface="Calibri" pitchFamily="34" charset="0"/>
              <a:cs typeface="Calibri" pitchFamily="34" charset="0"/>
            </a:endParaRPr>
          </a:p>
        </p:txBody>
      </p:sp>
    </p:spTree>
    <p:extLst>
      <p:ext uri="{BB962C8B-B14F-4D97-AF65-F5344CB8AC3E}">
        <p14:creationId xmlns:p14="http://schemas.microsoft.com/office/powerpoint/2010/main" val="36931636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 Box 3"/>
          <p:cNvSpPr txBox="1">
            <a:spLocks noChangeArrowheads="1"/>
          </p:cNvSpPr>
          <p:nvPr/>
        </p:nvSpPr>
        <p:spPr bwMode="auto">
          <a:xfrm>
            <a:off x="468313" y="1268413"/>
            <a:ext cx="8135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2" name="TextBox 1"/>
          <p:cNvSpPr txBox="1"/>
          <p:nvPr/>
        </p:nvSpPr>
        <p:spPr>
          <a:xfrm>
            <a:off x="251520" y="980728"/>
            <a:ext cx="7920880" cy="523220"/>
          </a:xfrm>
          <a:prstGeom prst="rect">
            <a:avLst/>
          </a:prstGeom>
          <a:noFill/>
        </p:spPr>
        <p:txBody>
          <a:bodyPr wrap="square" rtlCol="0">
            <a:spAutoFit/>
          </a:bodyPr>
          <a:lstStyle/>
          <a:p>
            <a:r>
              <a:rPr lang="en-AU" sz="2800" b="1" dirty="0" smtClean="0">
                <a:latin typeface="Calibri" pitchFamily="34" charset="0"/>
                <a:cs typeface="Calibri" pitchFamily="34" charset="0"/>
              </a:rPr>
              <a:t>Skilled People in Demand</a:t>
            </a:r>
            <a:endParaRPr lang="en-AU" sz="2800" b="1" dirty="0">
              <a:latin typeface="Calibri" pitchFamily="34" charset="0"/>
              <a:cs typeface="Calibri" pitchFamily="34" charset="0"/>
            </a:endParaRPr>
          </a:p>
        </p:txBody>
      </p:sp>
      <p:sp>
        <p:nvSpPr>
          <p:cNvPr id="3" name="TextBox 2"/>
          <p:cNvSpPr txBox="1"/>
          <p:nvPr/>
        </p:nvSpPr>
        <p:spPr>
          <a:xfrm>
            <a:off x="251520" y="1628800"/>
            <a:ext cx="8640960" cy="4093428"/>
          </a:xfrm>
          <a:prstGeom prst="rect">
            <a:avLst/>
          </a:prstGeom>
          <a:noFill/>
        </p:spPr>
        <p:txBody>
          <a:bodyPr wrap="square" rtlCol="0">
            <a:spAutoFit/>
          </a:bodyPr>
          <a:lstStyle/>
          <a:p>
            <a:pPr marL="342900" indent="-342900">
              <a:spcBef>
                <a:spcPts val="600"/>
              </a:spcBef>
              <a:buFont typeface="Arial" pitchFamily="34" charset="0"/>
              <a:buChar char="•"/>
            </a:pPr>
            <a:r>
              <a:rPr lang="en-AU" sz="2000" dirty="0" smtClean="0">
                <a:latin typeface="Calibri" pitchFamily="34" charset="0"/>
                <a:cs typeface="Calibri" pitchFamily="34" charset="0"/>
              </a:rPr>
              <a:t>Tightness in labour market in some particular sectors impacts on competitiveness</a:t>
            </a:r>
          </a:p>
          <a:p>
            <a:pPr marL="800100" lvl="1" indent="-342900">
              <a:spcBef>
                <a:spcPts val="600"/>
              </a:spcBef>
              <a:buFont typeface="Arial" pitchFamily="34" charset="0"/>
              <a:buChar char="•"/>
            </a:pPr>
            <a:r>
              <a:rPr lang="en-AU" sz="2000" dirty="0" smtClean="0">
                <a:latin typeface="Calibri" pitchFamily="34" charset="0"/>
                <a:cs typeface="Calibri" pitchFamily="34" charset="0"/>
              </a:rPr>
              <a:t>wage costs and boom cultures</a:t>
            </a:r>
          </a:p>
          <a:p>
            <a:pPr marL="800100" lvl="1" indent="-342900">
              <a:spcBef>
                <a:spcPts val="600"/>
              </a:spcBef>
              <a:buFont typeface="Arial" pitchFamily="34" charset="0"/>
              <a:buChar char="•"/>
            </a:pPr>
            <a:r>
              <a:rPr lang="en-AU" sz="2000" dirty="0" smtClean="0">
                <a:latin typeface="Calibri" pitchFamily="34" charset="0"/>
                <a:cs typeface="Calibri" pitchFamily="34" charset="0"/>
              </a:rPr>
              <a:t>causes capacity constraints</a:t>
            </a:r>
          </a:p>
          <a:p>
            <a:pPr marL="800100" lvl="1" indent="-342900">
              <a:spcBef>
                <a:spcPts val="600"/>
              </a:spcBef>
              <a:buFont typeface="Arial" pitchFamily="34" charset="0"/>
              <a:buChar char="•"/>
            </a:pPr>
            <a:r>
              <a:rPr lang="en-AU" sz="2000" dirty="0" smtClean="0">
                <a:latin typeface="Calibri" pitchFamily="34" charset="0"/>
                <a:cs typeface="Calibri" pitchFamily="34" charset="0"/>
              </a:rPr>
              <a:t>distorts labour market</a:t>
            </a:r>
          </a:p>
          <a:p>
            <a:pPr marL="800100" lvl="1" indent="-342900">
              <a:spcBef>
                <a:spcPts val="600"/>
              </a:spcBef>
              <a:buFont typeface="Arial" pitchFamily="34" charset="0"/>
              <a:buChar char="•"/>
            </a:pPr>
            <a:r>
              <a:rPr lang="en-AU" sz="2000" dirty="0" smtClean="0">
                <a:latin typeface="Calibri" pitchFamily="34" charset="0"/>
                <a:cs typeface="Calibri" pitchFamily="34" charset="0"/>
              </a:rPr>
              <a:t>structural rigidities</a:t>
            </a:r>
          </a:p>
          <a:p>
            <a:pPr marL="342900" indent="-342900">
              <a:spcBef>
                <a:spcPts val="600"/>
              </a:spcBef>
              <a:buFont typeface="Arial" pitchFamily="34" charset="0"/>
              <a:buChar char="•"/>
            </a:pPr>
            <a:r>
              <a:rPr lang="en-AU" sz="2000" dirty="0" smtClean="0">
                <a:latin typeface="Calibri" pitchFamily="34" charset="0"/>
                <a:cs typeface="Calibri" pitchFamily="34" charset="0"/>
              </a:rPr>
              <a:t>Labour immobility part of the problem</a:t>
            </a:r>
          </a:p>
          <a:p>
            <a:pPr marL="800100" lvl="1" indent="-342900">
              <a:spcBef>
                <a:spcPts val="600"/>
              </a:spcBef>
              <a:buFont typeface="Arial" pitchFamily="34" charset="0"/>
              <a:buChar char="•"/>
            </a:pPr>
            <a:r>
              <a:rPr lang="en-AU" sz="2000" dirty="0" smtClean="0">
                <a:latin typeface="Calibri" pitchFamily="34" charset="0"/>
                <a:cs typeface="Calibri" pitchFamily="34" charset="0"/>
              </a:rPr>
              <a:t>how sustainable overseas recruitment?</a:t>
            </a:r>
          </a:p>
          <a:p>
            <a:pPr marL="342900" indent="-342900">
              <a:spcBef>
                <a:spcPts val="600"/>
              </a:spcBef>
              <a:buFont typeface="Arial" pitchFamily="34" charset="0"/>
              <a:buChar char="•"/>
            </a:pPr>
            <a:r>
              <a:rPr lang="en-AU" sz="2000" dirty="0" smtClean="0">
                <a:latin typeface="Calibri" pitchFamily="34" charset="0"/>
                <a:cs typeface="Calibri" pitchFamily="34" charset="0"/>
              </a:rPr>
              <a:t>No silver bullet</a:t>
            </a:r>
          </a:p>
          <a:p>
            <a:pPr marL="800100" lvl="1" indent="-342900">
              <a:spcBef>
                <a:spcPts val="600"/>
              </a:spcBef>
              <a:buFont typeface="Arial" pitchFamily="34" charset="0"/>
              <a:buChar char="•"/>
            </a:pPr>
            <a:r>
              <a:rPr lang="en-AU" sz="2000" dirty="0" smtClean="0">
                <a:latin typeface="Calibri" pitchFamily="34" charset="0"/>
                <a:cs typeface="Calibri" pitchFamily="34" charset="0"/>
              </a:rPr>
              <a:t>companies with innovative retention strategies have market edge (value propositions not </a:t>
            </a:r>
            <a:r>
              <a:rPr lang="en-AU" sz="2000" smtClean="0">
                <a:latin typeface="Calibri" pitchFamily="34" charset="0"/>
                <a:cs typeface="Calibri" pitchFamily="34" charset="0"/>
              </a:rPr>
              <a:t>total </a:t>
            </a:r>
            <a:r>
              <a:rPr lang="en-AU" sz="2000" smtClean="0">
                <a:latin typeface="Calibri" pitchFamily="34" charset="0"/>
                <a:cs typeface="Calibri" pitchFamily="34" charset="0"/>
              </a:rPr>
              <a:t>panacea)</a:t>
            </a:r>
            <a:endParaRPr lang="en-AU" sz="2000" dirty="0">
              <a:latin typeface="Calibri" pitchFamily="34" charset="0"/>
              <a:cs typeface="Calibri" pitchFamily="34" charset="0"/>
            </a:endParaRPr>
          </a:p>
        </p:txBody>
      </p:sp>
    </p:spTree>
    <p:extLst>
      <p:ext uri="{BB962C8B-B14F-4D97-AF65-F5344CB8AC3E}">
        <p14:creationId xmlns:p14="http://schemas.microsoft.com/office/powerpoint/2010/main" val="16869080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 Box 3"/>
          <p:cNvSpPr txBox="1">
            <a:spLocks noChangeArrowheads="1"/>
          </p:cNvSpPr>
          <p:nvPr/>
        </p:nvSpPr>
        <p:spPr bwMode="auto">
          <a:xfrm>
            <a:off x="504031" y="2132856"/>
            <a:ext cx="8135937"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dirty="0" smtClean="0">
                <a:latin typeface="Calibri" pitchFamily="34" charset="0"/>
                <a:cs typeface="Calibri" pitchFamily="34" charset="0"/>
                <a:hlinkClick r:id="rId3"/>
              </a:rPr>
              <a:t>danderson@portsaustralia.com.au</a:t>
            </a:r>
            <a:endParaRPr lang="en-US" sz="2800" dirty="0" smtClean="0">
              <a:latin typeface="Calibri" pitchFamily="34" charset="0"/>
              <a:cs typeface="Calibri" pitchFamily="34" charset="0"/>
            </a:endParaRPr>
          </a:p>
          <a:p>
            <a:pPr algn="ctr">
              <a:spcBef>
                <a:spcPct val="50000"/>
              </a:spcBef>
            </a:pPr>
            <a:endParaRPr lang="en-US" sz="2800" dirty="0">
              <a:latin typeface="Calibri" pitchFamily="34" charset="0"/>
              <a:cs typeface="Calibri" pitchFamily="34" charset="0"/>
            </a:endParaRPr>
          </a:p>
          <a:p>
            <a:pPr algn="ctr">
              <a:spcBef>
                <a:spcPct val="50000"/>
              </a:spcBef>
            </a:pPr>
            <a:endParaRPr lang="en-US" sz="2800" dirty="0" smtClean="0">
              <a:latin typeface="Calibri" pitchFamily="34" charset="0"/>
              <a:cs typeface="Calibri" pitchFamily="34" charset="0"/>
            </a:endParaRPr>
          </a:p>
          <a:p>
            <a:pPr algn="ctr">
              <a:spcBef>
                <a:spcPct val="50000"/>
              </a:spcBef>
            </a:pPr>
            <a:r>
              <a:rPr lang="en-US" sz="2800" b="1" dirty="0" smtClean="0">
                <a:latin typeface="Calibri" pitchFamily="34" charset="0"/>
                <a:cs typeface="Calibri" pitchFamily="34" charset="0"/>
              </a:rPr>
              <a:t>Ports Australia 43rd Biennial Conference</a:t>
            </a:r>
          </a:p>
          <a:p>
            <a:pPr algn="ctr">
              <a:spcBef>
                <a:spcPct val="50000"/>
              </a:spcBef>
            </a:pPr>
            <a:r>
              <a:rPr lang="en-US" sz="2800" b="1" dirty="0" smtClean="0">
                <a:latin typeface="Calibri" pitchFamily="34" charset="0"/>
                <a:cs typeface="Calibri" pitchFamily="34" charset="0"/>
              </a:rPr>
              <a:t>Adelaide, 24 and 25 October 2012</a:t>
            </a:r>
            <a:endParaRPr lang="en-US" sz="2800" b="1" dirty="0">
              <a:latin typeface="Calibri" pitchFamily="34" charset="0"/>
              <a:cs typeface="Calibri" pitchFamily="34" charset="0"/>
            </a:endParaRPr>
          </a:p>
        </p:txBody>
      </p:sp>
    </p:spTree>
    <p:extLst>
      <p:ext uri="{BB962C8B-B14F-4D97-AF65-F5344CB8AC3E}">
        <p14:creationId xmlns:p14="http://schemas.microsoft.com/office/powerpoint/2010/main" val="532265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4099" name="Text Box 3"/>
          <p:cNvSpPr txBox="1">
            <a:spLocks noChangeArrowheads="1"/>
          </p:cNvSpPr>
          <p:nvPr/>
        </p:nvSpPr>
        <p:spPr bwMode="auto">
          <a:xfrm>
            <a:off x="468313" y="1268413"/>
            <a:ext cx="8135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pic>
        <p:nvPicPr>
          <p:cNvPr id="4" name="Picture 4"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468313" y="1268413"/>
            <a:ext cx="8135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6" name="TextBox 5"/>
          <p:cNvSpPr txBox="1"/>
          <p:nvPr/>
        </p:nvSpPr>
        <p:spPr>
          <a:xfrm>
            <a:off x="395536" y="1124744"/>
            <a:ext cx="8352928" cy="3647152"/>
          </a:xfrm>
          <a:prstGeom prst="rect">
            <a:avLst/>
          </a:prstGeom>
          <a:noFill/>
        </p:spPr>
        <p:txBody>
          <a:bodyPr wrap="square" rtlCol="0">
            <a:spAutoFit/>
          </a:bodyPr>
          <a:lstStyle/>
          <a:p>
            <a:r>
              <a:rPr lang="en-AU" b="1" dirty="0" smtClean="0">
                <a:latin typeface="Calibri" pitchFamily="34" charset="0"/>
                <a:cs typeface="Calibri" pitchFamily="34" charset="0"/>
              </a:rPr>
              <a:t>Core business</a:t>
            </a:r>
          </a:p>
          <a:p>
            <a:pPr marL="342900" indent="-342900">
              <a:spcBef>
                <a:spcPts val="600"/>
              </a:spcBef>
              <a:buFont typeface="Arial" pitchFamily="34" charset="0"/>
              <a:buChar char="•"/>
            </a:pPr>
            <a:r>
              <a:rPr lang="en-AU" dirty="0" smtClean="0">
                <a:latin typeface="Calibri" pitchFamily="34" charset="0"/>
                <a:cs typeface="Calibri" pitchFamily="34" charset="0"/>
              </a:rPr>
              <a:t>advocacy (primarily on national stage)</a:t>
            </a:r>
          </a:p>
          <a:p>
            <a:pPr marL="342900" indent="-342900">
              <a:spcBef>
                <a:spcPts val="600"/>
              </a:spcBef>
              <a:buFont typeface="Arial" pitchFamily="34" charset="0"/>
              <a:buChar char="•"/>
            </a:pPr>
            <a:r>
              <a:rPr lang="en-AU" dirty="0" smtClean="0">
                <a:latin typeface="Calibri" pitchFamily="34" charset="0"/>
                <a:cs typeface="Calibri" pitchFamily="34" charset="0"/>
              </a:rPr>
              <a:t>advice to members on statutory and regulatory developments</a:t>
            </a:r>
          </a:p>
          <a:p>
            <a:pPr marL="342900" indent="-342900">
              <a:spcBef>
                <a:spcPts val="600"/>
              </a:spcBef>
              <a:buFont typeface="Arial" pitchFamily="34" charset="0"/>
              <a:buChar char="•"/>
            </a:pPr>
            <a:r>
              <a:rPr lang="en-AU" dirty="0" smtClean="0">
                <a:latin typeface="Calibri" pitchFamily="34" charset="0"/>
                <a:cs typeface="Calibri" pitchFamily="34" charset="0"/>
              </a:rPr>
              <a:t>sharing of information and best practice (9 working groups with strong member participation: Port Operations, Environment &amp; Planning, Port Security, Accounting &amp; Finance, IT, IR/HR, Work, Health &amp; Safety, Engineers, Logistics</a:t>
            </a:r>
          </a:p>
          <a:p>
            <a:endParaRPr lang="en-AU" dirty="0">
              <a:latin typeface="Calibri" pitchFamily="34" charset="0"/>
              <a:cs typeface="Calibri" pitchFamily="34" charset="0"/>
            </a:endParaRPr>
          </a:p>
          <a:p>
            <a:r>
              <a:rPr lang="en-AU" dirty="0" smtClean="0">
                <a:latin typeface="Calibri" pitchFamily="34" charset="0"/>
                <a:cs typeface="Calibri" pitchFamily="34" charset="0"/>
              </a:rPr>
              <a:t>High level of agreement about what is important</a:t>
            </a:r>
            <a:endParaRPr lang="en-AU" dirty="0">
              <a:latin typeface="Calibri" pitchFamily="34" charset="0"/>
              <a:cs typeface="Calibri" pitchFamily="34" charset="0"/>
            </a:endParaRPr>
          </a:p>
        </p:txBody>
      </p:sp>
      <p:sp>
        <p:nvSpPr>
          <p:cNvPr id="7" name="TextBox 1"/>
          <p:cNvSpPr txBox="1">
            <a:spLocks noChangeArrowheads="1"/>
          </p:cNvSpPr>
          <p:nvPr/>
        </p:nvSpPr>
        <p:spPr bwMode="auto">
          <a:xfrm>
            <a:off x="395536" y="4956839"/>
            <a:ext cx="55686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dirty="0">
                <a:latin typeface="Calibri" pitchFamily="34" charset="0"/>
                <a:cs typeface="Calibri" pitchFamily="34" charset="0"/>
              </a:rPr>
              <a:t>Not an Industrial organisation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5123" name="Text Box 3"/>
          <p:cNvSpPr txBox="1">
            <a:spLocks noChangeArrowheads="1"/>
          </p:cNvSpPr>
          <p:nvPr/>
        </p:nvSpPr>
        <p:spPr bwMode="auto">
          <a:xfrm>
            <a:off x="468313" y="1268413"/>
            <a:ext cx="8135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pic>
        <p:nvPicPr>
          <p:cNvPr id="4"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323527" y="999798"/>
            <a:ext cx="81359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smtClean="0">
                <a:latin typeface="Calibri" pitchFamily="34" charset="0"/>
                <a:cs typeface="Calibri" pitchFamily="34" charset="0"/>
              </a:rPr>
              <a:t>Board of Ports Australia</a:t>
            </a:r>
            <a:endParaRPr lang="en-US" sz="2800" b="1" dirty="0">
              <a:latin typeface="Calibri" pitchFamily="34" charset="0"/>
              <a:cs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5206163"/>
              </p:ext>
            </p:extLst>
          </p:nvPr>
        </p:nvGraphicFramePr>
        <p:xfrm>
          <a:off x="916531" y="1844824"/>
          <a:ext cx="7310937" cy="4114803"/>
        </p:xfrm>
        <a:graphic>
          <a:graphicData uri="http://schemas.openxmlformats.org/drawingml/2006/table">
            <a:tbl>
              <a:tblPr>
                <a:tableStyleId>{5C22544A-7EE6-4342-B048-85BDC9FD1C3A}</a:tableStyleId>
              </a:tblPr>
              <a:tblGrid>
                <a:gridCol w="2036732"/>
                <a:gridCol w="3812550"/>
                <a:gridCol w="1461655"/>
              </a:tblGrid>
              <a:tr h="374073">
                <a:tc>
                  <a:txBody>
                    <a:bodyPr/>
                    <a:lstStyle/>
                    <a:p>
                      <a:pPr algn="l" fontAlgn="ctr"/>
                      <a:r>
                        <a:rPr lang="en-AU" sz="1800" u="none" strike="noStrike" dirty="0">
                          <a:effectLst/>
                        </a:rPr>
                        <a:t>Gary Webb</a:t>
                      </a:r>
                      <a:endParaRPr lang="en-AU" sz="1800" b="0" i="0" u="none" strike="noStrike" dirty="0">
                        <a:solidFill>
                          <a:srgbClr val="000000"/>
                        </a:solidFill>
                        <a:effectLst/>
                        <a:latin typeface="Calibri"/>
                      </a:endParaRPr>
                    </a:p>
                  </a:txBody>
                  <a:tcPr marL="7993" marR="7993" marT="7993" marB="0" anchor="ctr"/>
                </a:tc>
                <a:tc>
                  <a:txBody>
                    <a:bodyPr/>
                    <a:lstStyle/>
                    <a:p>
                      <a:pPr algn="l" fontAlgn="ctr"/>
                      <a:r>
                        <a:rPr lang="en-AU" sz="1800" u="none" strike="noStrike" dirty="0">
                          <a:effectLst/>
                        </a:rPr>
                        <a:t>CEO, Newcastle Port Corporation</a:t>
                      </a:r>
                      <a:endParaRPr lang="en-AU" sz="1800" b="0" i="0" u="none" strike="noStrike" dirty="0">
                        <a:solidFill>
                          <a:srgbClr val="000000"/>
                        </a:solidFill>
                        <a:effectLst/>
                        <a:latin typeface="Calibri"/>
                      </a:endParaRPr>
                    </a:p>
                  </a:txBody>
                  <a:tcPr marL="7993" marR="7993" marT="7993" marB="0" anchor="ctr"/>
                </a:tc>
                <a:tc>
                  <a:txBody>
                    <a:bodyPr/>
                    <a:lstStyle/>
                    <a:p>
                      <a:pPr algn="l" fontAlgn="ctr"/>
                      <a:r>
                        <a:rPr lang="en-AU" sz="1800" u="none" strike="noStrike" dirty="0">
                          <a:effectLst/>
                        </a:rPr>
                        <a:t>Chairman</a:t>
                      </a:r>
                      <a:endParaRPr lang="en-AU" sz="1800" b="0" i="0" u="none" strike="noStrike" dirty="0">
                        <a:solidFill>
                          <a:srgbClr val="000000"/>
                        </a:solidFill>
                        <a:effectLst/>
                        <a:latin typeface="Calibri"/>
                      </a:endParaRPr>
                    </a:p>
                  </a:txBody>
                  <a:tcPr marL="7993" marR="7993" marT="7993" marB="0" anchor="ctr"/>
                </a:tc>
              </a:tr>
              <a:tr h="374073">
                <a:tc>
                  <a:txBody>
                    <a:bodyPr/>
                    <a:lstStyle/>
                    <a:p>
                      <a:pPr algn="l" fontAlgn="ctr"/>
                      <a:r>
                        <a:rPr lang="en-AU" sz="1800" u="none" strike="noStrike" dirty="0">
                          <a:effectLst/>
                        </a:rPr>
                        <a:t>Vincent Tremaine</a:t>
                      </a:r>
                      <a:endParaRPr lang="en-AU" sz="1800" b="0" i="0" u="none" strike="noStrike" dirty="0">
                        <a:solidFill>
                          <a:srgbClr val="000000"/>
                        </a:solidFill>
                        <a:effectLst/>
                        <a:latin typeface="Calibri"/>
                      </a:endParaRPr>
                    </a:p>
                  </a:txBody>
                  <a:tcPr marL="7993" marR="7993" marT="7993" marB="0" anchor="ctr"/>
                </a:tc>
                <a:tc>
                  <a:txBody>
                    <a:bodyPr/>
                    <a:lstStyle/>
                    <a:p>
                      <a:pPr algn="l" fontAlgn="ctr"/>
                      <a:r>
                        <a:rPr lang="en-AU" sz="1800" u="none" strike="noStrike" dirty="0">
                          <a:effectLst/>
                        </a:rPr>
                        <a:t>CEO, Flinders Ports South Australia</a:t>
                      </a:r>
                      <a:endParaRPr lang="en-AU" sz="1800" b="0" i="0" u="none" strike="noStrike" dirty="0">
                        <a:solidFill>
                          <a:srgbClr val="000000"/>
                        </a:solidFill>
                        <a:effectLst/>
                        <a:latin typeface="Calibri"/>
                      </a:endParaRPr>
                    </a:p>
                  </a:txBody>
                  <a:tcPr marL="7993" marR="7993" marT="7993" marB="0" anchor="ctr"/>
                </a:tc>
                <a:tc>
                  <a:txBody>
                    <a:bodyPr/>
                    <a:lstStyle/>
                    <a:p>
                      <a:pPr algn="l" fontAlgn="ctr"/>
                      <a:r>
                        <a:rPr lang="en-AU" sz="1800" u="none" strike="noStrike" dirty="0">
                          <a:effectLst/>
                        </a:rPr>
                        <a:t>Deputy Chair</a:t>
                      </a:r>
                      <a:endParaRPr lang="en-AU" sz="1800" b="0" i="0" u="none" strike="noStrike" dirty="0">
                        <a:solidFill>
                          <a:srgbClr val="000000"/>
                        </a:solidFill>
                        <a:effectLst/>
                        <a:latin typeface="Calibri"/>
                      </a:endParaRPr>
                    </a:p>
                  </a:txBody>
                  <a:tcPr marL="7993" marR="7993" marT="7993" marB="0" anchor="ctr"/>
                </a:tc>
              </a:tr>
              <a:tr h="374073">
                <a:tc>
                  <a:txBody>
                    <a:bodyPr/>
                    <a:lstStyle/>
                    <a:p>
                      <a:pPr algn="l" fontAlgn="ctr"/>
                      <a:r>
                        <a:rPr lang="en-AU" sz="1800" u="none" strike="noStrike" dirty="0">
                          <a:effectLst/>
                        </a:rPr>
                        <a:t>Chris Leatt-Hayter</a:t>
                      </a:r>
                      <a:endParaRPr lang="en-AU" sz="1800" b="0" i="0" u="none" strike="noStrike" dirty="0">
                        <a:solidFill>
                          <a:srgbClr val="000000"/>
                        </a:solidFill>
                        <a:effectLst/>
                        <a:latin typeface="Calibri"/>
                      </a:endParaRPr>
                    </a:p>
                  </a:txBody>
                  <a:tcPr marL="7993" marR="7993" marT="7993" marB="0" anchor="ctr"/>
                </a:tc>
                <a:tc>
                  <a:txBody>
                    <a:bodyPr/>
                    <a:lstStyle/>
                    <a:p>
                      <a:pPr algn="l" fontAlgn="ctr"/>
                      <a:r>
                        <a:rPr lang="en-AU" sz="1800" u="none" strike="noStrike" dirty="0">
                          <a:effectLst/>
                        </a:rPr>
                        <a:t>CEO, Fremantle Ports</a:t>
                      </a:r>
                      <a:endParaRPr lang="en-AU" sz="1800" b="0" i="0" u="none" strike="noStrike" dirty="0">
                        <a:solidFill>
                          <a:srgbClr val="000000"/>
                        </a:solidFill>
                        <a:effectLst/>
                        <a:latin typeface="Calibri"/>
                      </a:endParaRPr>
                    </a:p>
                  </a:txBody>
                  <a:tcPr marL="7993" marR="7993" marT="7993" marB="0" anchor="ctr"/>
                </a:tc>
                <a:tc>
                  <a:txBody>
                    <a:bodyPr/>
                    <a:lstStyle/>
                    <a:p>
                      <a:pPr algn="l" fontAlgn="ctr"/>
                      <a:r>
                        <a:rPr lang="en-AU" sz="1800" u="none" strike="noStrike" dirty="0">
                          <a:effectLst/>
                        </a:rPr>
                        <a:t>Deputy Chair</a:t>
                      </a:r>
                      <a:endParaRPr lang="en-AU" sz="1800" b="0" i="0" u="none" strike="noStrike" dirty="0">
                        <a:solidFill>
                          <a:srgbClr val="000000"/>
                        </a:solidFill>
                        <a:effectLst/>
                        <a:latin typeface="Calibri"/>
                      </a:endParaRPr>
                    </a:p>
                  </a:txBody>
                  <a:tcPr marL="7993" marR="7993" marT="7993" marB="0" anchor="ctr"/>
                </a:tc>
              </a:tr>
              <a:tr h="374073">
                <a:tc>
                  <a:txBody>
                    <a:bodyPr/>
                    <a:lstStyle/>
                    <a:p>
                      <a:pPr algn="l" fontAlgn="ctr"/>
                      <a:r>
                        <a:rPr lang="en-AU" sz="1800" u="none" strike="noStrike" dirty="0">
                          <a:effectLst/>
                        </a:rPr>
                        <a:t>Steve Lewis</a:t>
                      </a:r>
                      <a:endParaRPr lang="en-AU" sz="1800" b="0" i="0" u="none" strike="noStrike" dirty="0">
                        <a:solidFill>
                          <a:srgbClr val="000000"/>
                        </a:solidFill>
                        <a:effectLst/>
                        <a:latin typeface="Calibri"/>
                      </a:endParaRPr>
                    </a:p>
                  </a:txBody>
                  <a:tcPr marL="7993" marR="7993" marT="7993" marB="0" anchor="ctr"/>
                </a:tc>
                <a:tc>
                  <a:txBody>
                    <a:bodyPr/>
                    <a:lstStyle/>
                    <a:p>
                      <a:pPr algn="l" fontAlgn="ctr"/>
                      <a:r>
                        <a:rPr lang="en-AU" sz="1800" u="none" strike="noStrike" dirty="0">
                          <a:effectLst/>
                        </a:rPr>
                        <a:t>CEO, Dampier Port Authority</a:t>
                      </a:r>
                      <a:endParaRPr lang="en-AU" sz="1800" b="0" i="0" u="none" strike="noStrike" dirty="0">
                        <a:solidFill>
                          <a:srgbClr val="000000"/>
                        </a:solidFill>
                        <a:effectLst/>
                        <a:latin typeface="Calibri"/>
                      </a:endParaRPr>
                    </a:p>
                  </a:txBody>
                  <a:tcPr marL="7993" marR="7993" marT="7993" marB="0" anchor="ctr"/>
                </a:tc>
                <a:tc>
                  <a:txBody>
                    <a:bodyPr/>
                    <a:lstStyle/>
                    <a:p>
                      <a:pPr algn="l" fontAlgn="ctr"/>
                      <a:r>
                        <a:rPr lang="en-AU" sz="1800" u="none" strike="noStrike" dirty="0">
                          <a:effectLst/>
                        </a:rPr>
                        <a:t>Member</a:t>
                      </a:r>
                      <a:endParaRPr lang="en-AU" sz="1800" b="0" i="0" u="none" strike="noStrike" dirty="0">
                        <a:solidFill>
                          <a:srgbClr val="000000"/>
                        </a:solidFill>
                        <a:effectLst/>
                        <a:latin typeface="Calibri"/>
                      </a:endParaRPr>
                    </a:p>
                  </a:txBody>
                  <a:tcPr marL="7993" marR="7993" marT="7993" marB="0" anchor="ctr"/>
                </a:tc>
              </a:tr>
              <a:tr h="374073">
                <a:tc>
                  <a:txBody>
                    <a:bodyPr/>
                    <a:lstStyle/>
                    <a:p>
                      <a:pPr algn="l" fontAlgn="ctr"/>
                      <a:r>
                        <a:rPr lang="en-AU" sz="1800" u="none" strike="noStrike" dirty="0">
                          <a:effectLst/>
                        </a:rPr>
                        <a:t>Terry O’Connor</a:t>
                      </a:r>
                      <a:endParaRPr lang="en-AU" sz="1800" b="0" i="0" u="none" strike="noStrike" dirty="0">
                        <a:solidFill>
                          <a:srgbClr val="000000"/>
                        </a:solidFill>
                        <a:effectLst/>
                        <a:latin typeface="Calibri"/>
                      </a:endParaRPr>
                    </a:p>
                  </a:txBody>
                  <a:tcPr marL="7993" marR="7993" marT="7993" marB="0" anchor="ctr"/>
                </a:tc>
                <a:tc>
                  <a:txBody>
                    <a:bodyPr/>
                    <a:lstStyle/>
                    <a:p>
                      <a:pPr algn="l" fontAlgn="ctr"/>
                      <a:r>
                        <a:rPr lang="en-AU" sz="1800" u="none" strike="noStrike" dirty="0">
                          <a:effectLst/>
                        </a:rPr>
                        <a:t>CEO, Darwin Port Corporation</a:t>
                      </a:r>
                      <a:endParaRPr lang="en-AU" sz="1800" b="0" i="0" u="none" strike="noStrike" dirty="0">
                        <a:solidFill>
                          <a:srgbClr val="000000"/>
                        </a:solidFill>
                        <a:effectLst/>
                        <a:latin typeface="Calibri"/>
                      </a:endParaRPr>
                    </a:p>
                  </a:txBody>
                  <a:tcPr marL="7993" marR="7993" marT="7993" marB="0" anchor="ctr"/>
                </a:tc>
                <a:tc>
                  <a:txBody>
                    <a:bodyPr/>
                    <a:lstStyle/>
                    <a:p>
                      <a:pPr algn="l" fontAlgn="ctr"/>
                      <a:r>
                        <a:rPr lang="en-AU" sz="1800" u="none" strike="noStrike" dirty="0">
                          <a:effectLst/>
                        </a:rPr>
                        <a:t>Member</a:t>
                      </a:r>
                      <a:endParaRPr lang="en-AU" sz="1800" b="0" i="0" u="none" strike="noStrike" dirty="0">
                        <a:solidFill>
                          <a:srgbClr val="000000"/>
                        </a:solidFill>
                        <a:effectLst/>
                        <a:latin typeface="Calibri"/>
                      </a:endParaRPr>
                    </a:p>
                  </a:txBody>
                  <a:tcPr marL="7993" marR="7993" marT="7993" marB="0" anchor="ctr"/>
                </a:tc>
              </a:tr>
              <a:tr h="374073">
                <a:tc>
                  <a:txBody>
                    <a:bodyPr/>
                    <a:lstStyle/>
                    <a:p>
                      <a:pPr algn="l" fontAlgn="ctr"/>
                      <a:r>
                        <a:rPr lang="en-AU" sz="1800" u="none" strike="noStrike" dirty="0">
                          <a:effectLst/>
                        </a:rPr>
                        <a:t>Brad Fish</a:t>
                      </a:r>
                      <a:endParaRPr lang="en-AU" sz="1800" b="0" i="0" u="none" strike="noStrike" dirty="0">
                        <a:solidFill>
                          <a:srgbClr val="000000"/>
                        </a:solidFill>
                        <a:effectLst/>
                        <a:latin typeface="Calibri"/>
                      </a:endParaRPr>
                    </a:p>
                  </a:txBody>
                  <a:tcPr marL="7993" marR="7993" marT="7993" marB="0" anchor="ctr"/>
                </a:tc>
                <a:tc>
                  <a:txBody>
                    <a:bodyPr/>
                    <a:lstStyle/>
                    <a:p>
                      <a:pPr algn="l" fontAlgn="ctr"/>
                      <a:r>
                        <a:rPr lang="en-AU" sz="1800" u="none" strike="noStrike" dirty="0">
                          <a:effectLst/>
                        </a:rPr>
                        <a:t>CEO, North Queensland Bulk Ports</a:t>
                      </a:r>
                      <a:endParaRPr lang="en-AU" sz="1800" b="0" i="0" u="none" strike="noStrike" dirty="0">
                        <a:solidFill>
                          <a:srgbClr val="000000"/>
                        </a:solidFill>
                        <a:effectLst/>
                        <a:latin typeface="Calibri"/>
                      </a:endParaRPr>
                    </a:p>
                  </a:txBody>
                  <a:tcPr marL="7993" marR="7993" marT="7993" marB="0" anchor="ctr"/>
                </a:tc>
                <a:tc>
                  <a:txBody>
                    <a:bodyPr/>
                    <a:lstStyle/>
                    <a:p>
                      <a:pPr algn="l" fontAlgn="ctr"/>
                      <a:r>
                        <a:rPr lang="en-AU" sz="1800" u="none" strike="noStrike" dirty="0">
                          <a:effectLst/>
                        </a:rPr>
                        <a:t>Member</a:t>
                      </a:r>
                      <a:endParaRPr lang="en-AU" sz="1800" b="0" i="0" u="none" strike="noStrike" dirty="0">
                        <a:solidFill>
                          <a:srgbClr val="000000"/>
                        </a:solidFill>
                        <a:effectLst/>
                        <a:latin typeface="Calibri"/>
                      </a:endParaRPr>
                    </a:p>
                  </a:txBody>
                  <a:tcPr marL="7993" marR="7993" marT="7993" marB="0" anchor="ctr"/>
                </a:tc>
              </a:tr>
              <a:tr h="374073">
                <a:tc>
                  <a:txBody>
                    <a:bodyPr/>
                    <a:lstStyle/>
                    <a:p>
                      <a:pPr algn="l" fontAlgn="ctr"/>
                      <a:r>
                        <a:rPr lang="en-AU" sz="1800" u="none" strike="noStrike" dirty="0">
                          <a:effectLst/>
                        </a:rPr>
                        <a:t>Russell Smith</a:t>
                      </a:r>
                      <a:endParaRPr lang="en-AU" sz="1800" b="0" i="0" u="none" strike="noStrike" dirty="0">
                        <a:solidFill>
                          <a:srgbClr val="000000"/>
                        </a:solidFill>
                        <a:effectLst/>
                        <a:latin typeface="Calibri"/>
                      </a:endParaRPr>
                    </a:p>
                  </a:txBody>
                  <a:tcPr marL="7993" marR="7993" marT="7993" marB="0" anchor="ctr"/>
                </a:tc>
                <a:tc>
                  <a:txBody>
                    <a:bodyPr/>
                    <a:lstStyle/>
                    <a:p>
                      <a:pPr algn="l" fontAlgn="ctr"/>
                      <a:r>
                        <a:rPr lang="en-AU" sz="1800" u="none" strike="noStrike" dirty="0">
                          <a:effectLst/>
                        </a:rPr>
                        <a:t>CEO, Port of Brisbane Pty Ltd</a:t>
                      </a:r>
                      <a:endParaRPr lang="en-AU" sz="1800" b="0" i="0" u="none" strike="noStrike" dirty="0">
                        <a:solidFill>
                          <a:srgbClr val="000000"/>
                        </a:solidFill>
                        <a:effectLst/>
                        <a:latin typeface="Calibri"/>
                      </a:endParaRPr>
                    </a:p>
                  </a:txBody>
                  <a:tcPr marL="7993" marR="7993" marT="7993" marB="0" anchor="ctr"/>
                </a:tc>
                <a:tc>
                  <a:txBody>
                    <a:bodyPr/>
                    <a:lstStyle/>
                    <a:p>
                      <a:pPr algn="l" fontAlgn="ctr"/>
                      <a:r>
                        <a:rPr lang="en-AU" sz="1800" u="none" strike="noStrike" dirty="0">
                          <a:effectLst/>
                        </a:rPr>
                        <a:t>Member</a:t>
                      </a:r>
                      <a:endParaRPr lang="en-AU" sz="1800" b="0" i="0" u="none" strike="noStrike" dirty="0">
                        <a:solidFill>
                          <a:srgbClr val="000000"/>
                        </a:solidFill>
                        <a:effectLst/>
                        <a:latin typeface="Calibri"/>
                      </a:endParaRPr>
                    </a:p>
                  </a:txBody>
                  <a:tcPr marL="7993" marR="7993" marT="7993" marB="0" anchor="ctr"/>
                </a:tc>
              </a:tr>
              <a:tr h="374073">
                <a:tc>
                  <a:txBody>
                    <a:bodyPr/>
                    <a:lstStyle/>
                    <a:p>
                      <a:pPr algn="l" fontAlgn="ctr"/>
                      <a:r>
                        <a:rPr lang="en-AU" sz="1800" u="none" strike="noStrike" dirty="0">
                          <a:effectLst/>
                        </a:rPr>
                        <a:t>Stephen Bradford</a:t>
                      </a:r>
                      <a:endParaRPr lang="en-AU" sz="1800" b="0" i="0" u="none" strike="noStrike" dirty="0">
                        <a:solidFill>
                          <a:srgbClr val="000000"/>
                        </a:solidFill>
                        <a:effectLst/>
                        <a:latin typeface="Calibri"/>
                      </a:endParaRPr>
                    </a:p>
                  </a:txBody>
                  <a:tcPr marL="7993" marR="7993" marT="7993" marB="0" anchor="ctr"/>
                </a:tc>
                <a:tc>
                  <a:txBody>
                    <a:bodyPr/>
                    <a:lstStyle/>
                    <a:p>
                      <a:pPr algn="l" fontAlgn="ctr"/>
                      <a:r>
                        <a:rPr lang="en-AU" sz="1800" u="none" strike="noStrike" dirty="0">
                          <a:effectLst/>
                        </a:rPr>
                        <a:t>CEO, Port of Melbourne Corporation</a:t>
                      </a:r>
                      <a:endParaRPr lang="en-AU" sz="1800" b="0" i="0" u="none" strike="noStrike" dirty="0">
                        <a:solidFill>
                          <a:srgbClr val="000000"/>
                        </a:solidFill>
                        <a:effectLst/>
                        <a:latin typeface="Calibri"/>
                      </a:endParaRPr>
                    </a:p>
                  </a:txBody>
                  <a:tcPr marL="7993" marR="7993" marT="7993" marB="0" anchor="ctr"/>
                </a:tc>
                <a:tc>
                  <a:txBody>
                    <a:bodyPr/>
                    <a:lstStyle/>
                    <a:p>
                      <a:pPr algn="l" fontAlgn="ctr"/>
                      <a:r>
                        <a:rPr lang="en-AU" sz="1800" u="none" strike="noStrike" dirty="0">
                          <a:effectLst/>
                        </a:rPr>
                        <a:t>Member</a:t>
                      </a:r>
                      <a:endParaRPr lang="en-AU" sz="1800" b="0" i="0" u="none" strike="noStrike" dirty="0">
                        <a:solidFill>
                          <a:srgbClr val="000000"/>
                        </a:solidFill>
                        <a:effectLst/>
                        <a:latin typeface="Calibri"/>
                      </a:endParaRPr>
                    </a:p>
                  </a:txBody>
                  <a:tcPr marL="7993" marR="7993" marT="7993" marB="0" anchor="ctr"/>
                </a:tc>
              </a:tr>
              <a:tr h="374073">
                <a:tc>
                  <a:txBody>
                    <a:bodyPr/>
                    <a:lstStyle/>
                    <a:p>
                      <a:pPr algn="l" fontAlgn="ctr"/>
                      <a:r>
                        <a:rPr lang="en-AU" sz="1800" u="none" strike="noStrike" dirty="0">
                          <a:effectLst/>
                        </a:rPr>
                        <a:t>Jim Cooper</a:t>
                      </a:r>
                      <a:endParaRPr lang="en-AU" sz="1800" b="0" i="0" u="none" strike="noStrike" dirty="0">
                        <a:solidFill>
                          <a:srgbClr val="000000"/>
                        </a:solidFill>
                        <a:effectLst/>
                        <a:latin typeface="Calibri"/>
                      </a:endParaRPr>
                    </a:p>
                  </a:txBody>
                  <a:tcPr marL="7993" marR="7993" marT="7993" marB="0" anchor="ctr"/>
                </a:tc>
                <a:tc>
                  <a:txBody>
                    <a:bodyPr/>
                    <a:lstStyle/>
                    <a:p>
                      <a:pPr algn="l" fontAlgn="ctr"/>
                      <a:r>
                        <a:rPr lang="en-AU" sz="1800" u="none" strike="noStrike" dirty="0">
                          <a:effectLst/>
                        </a:rPr>
                        <a:t>CEO, Port of Portland Pty Ltd</a:t>
                      </a:r>
                      <a:endParaRPr lang="en-AU" sz="1800" b="0" i="0" u="none" strike="noStrike" dirty="0">
                        <a:solidFill>
                          <a:srgbClr val="000000"/>
                        </a:solidFill>
                        <a:effectLst/>
                        <a:latin typeface="Calibri"/>
                      </a:endParaRPr>
                    </a:p>
                  </a:txBody>
                  <a:tcPr marL="7993" marR="7993" marT="7993" marB="0" anchor="ctr"/>
                </a:tc>
                <a:tc>
                  <a:txBody>
                    <a:bodyPr/>
                    <a:lstStyle/>
                    <a:p>
                      <a:pPr algn="l" fontAlgn="ctr"/>
                      <a:r>
                        <a:rPr lang="en-AU" sz="1800" u="none" strike="noStrike" dirty="0">
                          <a:effectLst/>
                        </a:rPr>
                        <a:t>Member</a:t>
                      </a:r>
                      <a:endParaRPr lang="en-AU" sz="1800" b="0" i="0" u="none" strike="noStrike" dirty="0">
                        <a:solidFill>
                          <a:srgbClr val="000000"/>
                        </a:solidFill>
                        <a:effectLst/>
                        <a:latin typeface="Calibri"/>
                      </a:endParaRPr>
                    </a:p>
                  </a:txBody>
                  <a:tcPr marL="7993" marR="7993" marT="7993" marB="0" anchor="ctr"/>
                </a:tc>
              </a:tr>
              <a:tr h="374073">
                <a:tc>
                  <a:txBody>
                    <a:bodyPr/>
                    <a:lstStyle/>
                    <a:p>
                      <a:pPr algn="l" fontAlgn="ctr"/>
                      <a:r>
                        <a:rPr lang="en-AU" sz="1800" u="none" strike="noStrike" dirty="0">
                          <a:effectLst/>
                        </a:rPr>
                        <a:t>Grant Gilfillan</a:t>
                      </a:r>
                      <a:endParaRPr lang="en-AU" sz="1800" b="0" i="0" u="none" strike="noStrike" dirty="0">
                        <a:solidFill>
                          <a:srgbClr val="000000"/>
                        </a:solidFill>
                        <a:effectLst/>
                        <a:latin typeface="Calibri"/>
                      </a:endParaRPr>
                    </a:p>
                  </a:txBody>
                  <a:tcPr marL="7993" marR="7993" marT="7993" marB="0" anchor="ctr"/>
                </a:tc>
                <a:tc>
                  <a:txBody>
                    <a:bodyPr/>
                    <a:lstStyle/>
                    <a:p>
                      <a:pPr algn="l" fontAlgn="ctr"/>
                      <a:r>
                        <a:rPr lang="en-AU" sz="1800" u="none" strike="noStrike" dirty="0">
                          <a:effectLst/>
                        </a:rPr>
                        <a:t>CEO, Sydney Ports Corporation</a:t>
                      </a:r>
                      <a:endParaRPr lang="en-AU" sz="1800" b="0" i="0" u="none" strike="noStrike" dirty="0">
                        <a:solidFill>
                          <a:srgbClr val="000000"/>
                        </a:solidFill>
                        <a:effectLst/>
                        <a:latin typeface="Calibri"/>
                      </a:endParaRPr>
                    </a:p>
                  </a:txBody>
                  <a:tcPr marL="7993" marR="7993" marT="7993" marB="0" anchor="ctr"/>
                </a:tc>
                <a:tc>
                  <a:txBody>
                    <a:bodyPr/>
                    <a:lstStyle/>
                    <a:p>
                      <a:pPr algn="l" fontAlgn="ctr"/>
                      <a:r>
                        <a:rPr lang="en-AU" sz="1800" u="none" strike="noStrike" dirty="0">
                          <a:effectLst/>
                        </a:rPr>
                        <a:t>Member</a:t>
                      </a:r>
                      <a:endParaRPr lang="en-AU" sz="1800" b="0" i="0" u="none" strike="noStrike" dirty="0">
                        <a:solidFill>
                          <a:srgbClr val="000000"/>
                        </a:solidFill>
                        <a:effectLst/>
                        <a:latin typeface="Calibri"/>
                      </a:endParaRPr>
                    </a:p>
                  </a:txBody>
                  <a:tcPr marL="7993" marR="7993" marT="7993" marB="0" anchor="ctr"/>
                </a:tc>
              </a:tr>
              <a:tr h="374073">
                <a:tc>
                  <a:txBody>
                    <a:bodyPr/>
                    <a:lstStyle/>
                    <a:p>
                      <a:pPr algn="l" fontAlgn="ctr"/>
                      <a:r>
                        <a:rPr lang="en-AU" sz="1800" u="none" strike="noStrike" dirty="0">
                          <a:effectLst/>
                        </a:rPr>
                        <a:t>Paul Weedon</a:t>
                      </a:r>
                      <a:endParaRPr lang="en-AU" sz="1800" b="0" i="0" u="none" strike="noStrike" dirty="0">
                        <a:solidFill>
                          <a:srgbClr val="000000"/>
                        </a:solidFill>
                        <a:effectLst/>
                        <a:latin typeface="Calibri"/>
                      </a:endParaRPr>
                    </a:p>
                  </a:txBody>
                  <a:tcPr marL="7993" marR="7993" marT="7993" marB="0" anchor="ctr"/>
                </a:tc>
                <a:tc>
                  <a:txBody>
                    <a:bodyPr/>
                    <a:lstStyle/>
                    <a:p>
                      <a:pPr algn="l" fontAlgn="ctr"/>
                      <a:r>
                        <a:rPr lang="en-AU" sz="1800" u="none" strike="noStrike" dirty="0">
                          <a:effectLst/>
                        </a:rPr>
                        <a:t>CEO, Tasmanian Ports Corporation</a:t>
                      </a:r>
                      <a:endParaRPr lang="en-AU" sz="1800" b="0" i="0" u="none" strike="noStrike" dirty="0">
                        <a:solidFill>
                          <a:srgbClr val="000000"/>
                        </a:solidFill>
                        <a:effectLst/>
                        <a:latin typeface="Calibri"/>
                      </a:endParaRPr>
                    </a:p>
                  </a:txBody>
                  <a:tcPr marL="7993" marR="7993" marT="7993" marB="0" anchor="ctr"/>
                </a:tc>
                <a:tc>
                  <a:txBody>
                    <a:bodyPr/>
                    <a:lstStyle/>
                    <a:p>
                      <a:pPr algn="l" fontAlgn="ctr"/>
                      <a:r>
                        <a:rPr lang="en-AU" sz="1800" u="none" strike="noStrike" dirty="0">
                          <a:effectLst/>
                        </a:rPr>
                        <a:t>Member</a:t>
                      </a:r>
                      <a:endParaRPr lang="en-AU" sz="1800" b="0" i="0" u="none" strike="noStrike" dirty="0">
                        <a:solidFill>
                          <a:srgbClr val="000000"/>
                        </a:solidFill>
                        <a:effectLst/>
                        <a:latin typeface="Calibri"/>
                      </a:endParaRPr>
                    </a:p>
                  </a:txBody>
                  <a:tcPr marL="7993" marR="7993" marT="7993" marB="0" anchor="ct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6147" name="Text Box 3"/>
          <p:cNvSpPr txBox="1">
            <a:spLocks noChangeArrowheads="1"/>
          </p:cNvSpPr>
          <p:nvPr/>
        </p:nvSpPr>
        <p:spPr bwMode="auto">
          <a:xfrm>
            <a:off x="468313" y="1268413"/>
            <a:ext cx="8135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991" y="920681"/>
            <a:ext cx="8560017" cy="5603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8"/>
          <p:cNvSpPr txBox="1">
            <a:spLocks noChangeArrowheads="1"/>
          </p:cNvSpPr>
          <p:nvPr/>
        </p:nvSpPr>
        <p:spPr bwMode="auto">
          <a:xfrm>
            <a:off x="395536" y="5785594"/>
            <a:ext cx="4032250" cy="738664"/>
          </a:xfrm>
          <a:prstGeom prst="rect">
            <a:avLst/>
          </a:prstGeom>
          <a:solidFill>
            <a:srgbClr val="BBE0E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ts val="0"/>
              </a:spcBef>
              <a:spcAft>
                <a:spcPts val="0"/>
              </a:spcAft>
              <a:buFontTx/>
              <a:buChar char="•"/>
              <a:defRPr/>
            </a:pPr>
            <a:r>
              <a:rPr lang="en-AU" sz="1400" kern="0" dirty="0">
                <a:solidFill>
                  <a:srgbClr val="000066"/>
                </a:solidFill>
                <a:latin typeface="Calibri" pitchFamily="34" charset="0"/>
                <a:cs typeface="Calibri" pitchFamily="34" charset="0"/>
              </a:rPr>
              <a:t>  </a:t>
            </a:r>
            <a:r>
              <a:rPr lang="en-AU" sz="1400" b="1" kern="0" dirty="0">
                <a:solidFill>
                  <a:srgbClr val="000066"/>
                </a:solidFill>
                <a:latin typeface="Calibri" pitchFamily="34" charset="0"/>
                <a:cs typeface="Calibri" pitchFamily="34" charset="0"/>
              </a:rPr>
              <a:t>Total 70 Ports</a:t>
            </a:r>
            <a:r>
              <a:rPr lang="en-AU" sz="1400" kern="0" dirty="0">
                <a:solidFill>
                  <a:srgbClr val="000066"/>
                </a:solidFill>
                <a:latin typeface="Calibri" pitchFamily="34" charset="0"/>
                <a:cs typeface="Calibri" pitchFamily="34" charset="0"/>
              </a:rPr>
              <a:t>, of which </a:t>
            </a:r>
            <a:r>
              <a:rPr lang="en-AU" sz="1400" b="1" kern="0" dirty="0">
                <a:solidFill>
                  <a:srgbClr val="000066"/>
                </a:solidFill>
                <a:latin typeface="Calibri" pitchFamily="34" charset="0"/>
                <a:cs typeface="Calibri" pitchFamily="34" charset="0"/>
              </a:rPr>
              <a:t>65 Regional</a:t>
            </a:r>
          </a:p>
          <a:p>
            <a:pPr fontAlgn="auto">
              <a:spcBef>
                <a:spcPts val="0"/>
              </a:spcBef>
              <a:spcAft>
                <a:spcPts val="0"/>
              </a:spcAft>
              <a:buFontTx/>
              <a:buChar char="•"/>
              <a:defRPr/>
            </a:pPr>
            <a:r>
              <a:rPr lang="en-AU" sz="1400" b="1" kern="0" dirty="0">
                <a:solidFill>
                  <a:srgbClr val="000066"/>
                </a:solidFill>
                <a:latin typeface="Calibri" pitchFamily="34" charset="0"/>
                <a:cs typeface="Calibri" pitchFamily="34" charset="0"/>
              </a:rPr>
              <a:t>  Main 16 Regional Ports </a:t>
            </a:r>
            <a:r>
              <a:rPr lang="en-AU" sz="1400" kern="0" dirty="0">
                <a:solidFill>
                  <a:srgbClr val="000066"/>
                </a:solidFill>
                <a:latin typeface="Calibri" pitchFamily="34" charset="0"/>
                <a:cs typeface="Calibri" pitchFamily="34" charset="0"/>
              </a:rPr>
              <a:t>handle </a:t>
            </a:r>
            <a:r>
              <a:rPr lang="en-AU" sz="1400" b="1" kern="0" dirty="0">
                <a:solidFill>
                  <a:srgbClr val="000066"/>
                </a:solidFill>
                <a:latin typeface="Calibri" pitchFamily="34" charset="0"/>
                <a:cs typeface="Calibri" pitchFamily="34" charset="0"/>
              </a:rPr>
              <a:t>85%</a:t>
            </a:r>
            <a:r>
              <a:rPr lang="en-AU" sz="1400" kern="0" dirty="0">
                <a:solidFill>
                  <a:srgbClr val="000066"/>
                </a:solidFill>
                <a:latin typeface="Calibri" pitchFamily="34" charset="0"/>
                <a:cs typeface="Calibri" pitchFamily="34" charset="0"/>
              </a:rPr>
              <a:t> of Task</a:t>
            </a:r>
          </a:p>
          <a:p>
            <a:pPr fontAlgn="auto">
              <a:spcBef>
                <a:spcPts val="0"/>
              </a:spcBef>
              <a:spcAft>
                <a:spcPts val="0"/>
              </a:spcAft>
              <a:buFontTx/>
              <a:buChar char="•"/>
              <a:defRPr/>
            </a:pPr>
            <a:r>
              <a:rPr lang="en-AU" sz="1400" kern="0" dirty="0">
                <a:solidFill>
                  <a:srgbClr val="000066"/>
                </a:solidFill>
                <a:latin typeface="Calibri" pitchFamily="34" charset="0"/>
                <a:cs typeface="Calibri" pitchFamily="34" charset="0"/>
              </a:rPr>
              <a:t>  </a:t>
            </a:r>
            <a:r>
              <a:rPr lang="en-AU" sz="1400" b="1" kern="0" dirty="0">
                <a:solidFill>
                  <a:srgbClr val="000066"/>
                </a:solidFill>
                <a:latin typeface="Calibri" pitchFamily="34" charset="0"/>
                <a:cs typeface="Calibri" pitchFamily="34" charset="0"/>
              </a:rPr>
              <a:t>Main 20 Ports</a:t>
            </a:r>
            <a:r>
              <a:rPr lang="en-AU" sz="1400" kern="0" dirty="0">
                <a:solidFill>
                  <a:srgbClr val="000066"/>
                </a:solidFill>
                <a:latin typeface="Calibri" pitchFamily="34" charset="0"/>
                <a:cs typeface="Calibri" pitchFamily="34" charset="0"/>
              </a:rPr>
              <a:t> handle </a:t>
            </a:r>
            <a:r>
              <a:rPr lang="en-AU" sz="1400" b="1" kern="0" dirty="0">
                <a:solidFill>
                  <a:srgbClr val="000066"/>
                </a:solidFill>
                <a:latin typeface="Calibri" pitchFamily="34" charset="0"/>
                <a:cs typeface="Calibri" pitchFamily="34" charset="0"/>
              </a:rPr>
              <a:t>95%</a:t>
            </a:r>
            <a:r>
              <a:rPr lang="en-AU" sz="1400" kern="0" dirty="0">
                <a:solidFill>
                  <a:srgbClr val="000066"/>
                </a:solidFill>
                <a:latin typeface="Calibri" pitchFamily="34" charset="0"/>
                <a:cs typeface="Calibri" pitchFamily="34" charset="0"/>
              </a:rPr>
              <a:t> of Task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nvSpPr>
        <p:spPr bwMode="auto">
          <a:xfrm>
            <a:off x="457200" y="1052735"/>
            <a:ext cx="8229600" cy="57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r>
              <a:rPr lang="en-AU" sz="2800" b="1" dirty="0" smtClean="0">
                <a:latin typeface="Calibri" pitchFamily="34" charset="0"/>
                <a:cs typeface="Calibri" pitchFamily="34" charset="0"/>
              </a:rPr>
              <a:t>An Historical Perspective</a:t>
            </a:r>
          </a:p>
        </p:txBody>
      </p:sp>
      <p:sp>
        <p:nvSpPr>
          <p:cNvPr id="6" name="Content Placeholder 2"/>
          <p:cNvSpPr>
            <a:spLocks noGrp="1"/>
          </p:cNvSpPr>
          <p:nvPr/>
        </p:nvSpPr>
        <p:spPr bwMode="auto">
          <a:xfrm>
            <a:off x="457200" y="1849438"/>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indent="-274320" fontAlgn="auto">
              <a:spcBef>
                <a:spcPts val="600"/>
              </a:spcBef>
              <a:spcAft>
                <a:spcPts val="600"/>
              </a:spcAft>
              <a:buClr>
                <a:schemeClr val="accent3"/>
              </a:buClr>
              <a:buFont typeface="Wingdings 2"/>
              <a:buNone/>
              <a:defRPr/>
            </a:pPr>
            <a:r>
              <a:rPr lang="en-AU" sz="2200" dirty="0" smtClean="0">
                <a:latin typeface="Calibri" pitchFamily="34" charset="0"/>
                <a:cs typeface="Calibri" pitchFamily="34" charset="0"/>
              </a:rPr>
              <a:t>“That Port Authorities within the Commonwealth be recommended to keep each other informed from time to time ....”</a:t>
            </a:r>
          </a:p>
          <a:p>
            <a:pPr marL="274320" indent="-274320" fontAlgn="auto">
              <a:spcBef>
                <a:spcPts val="600"/>
              </a:spcBef>
              <a:spcAft>
                <a:spcPts val="600"/>
              </a:spcAft>
              <a:buClr>
                <a:schemeClr val="accent3"/>
              </a:buClr>
              <a:buFont typeface="Wingdings 2"/>
              <a:buNone/>
              <a:defRPr/>
            </a:pPr>
            <a:r>
              <a:rPr lang="en-AU" sz="2200" dirty="0" smtClean="0">
                <a:latin typeface="Calibri" pitchFamily="34" charset="0"/>
                <a:cs typeface="Calibri" pitchFamily="34" charset="0"/>
              </a:rPr>
              <a:t>“ .... The Statutes relating to Harbors and Harbor Authorities where they have becoming cumbersome owing to amendments be consolidated by the Legislature of such State”</a:t>
            </a:r>
          </a:p>
          <a:p>
            <a:pPr marL="274320" indent="-274320" fontAlgn="auto">
              <a:spcBef>
                <a:spcPts val="600"/>
              </a:spcBef>
              <a:spcAft>
                <a:spcPts val="600"/>
              </a:spcAft>
              <a:buClr>
                <a:schemeClr val="accent3"/>
              </a:buClr>
              <a:buFont typeface="Wingdings 2"/>
              <a:buNone/>
              <a:defRPr/>
            </a:pPr>
            <a:r>
              <a:rPr lang="en-AU" sz="2200" dirty="0" smtClean="0">
                <a:latin typeface="Calibri" pitchFamily="34" charset="0"/>
                <a:cs typeface="Calibri" pitchFamily="34" charset="0"/>
              </a:rPr>
              <a:t>“ ..... should present the Resolutions to the next Conference of State Premiers with a view to securing such Parliamentary measures or other necessary action in the States as may be required to facilitate uniformity of action by Port Authorities ......And ..... the Conference of State Premiers be urged to make representations to the Commonwealth Government in order to secure the objects of the Resolutions”</a:t>
            </a:r>
          </a:p>
          <a:p>
            <a:pPr marL="274320" indent="-274320" fontAlgn="auto">
              <a:spcAft>
                <a:spcPts val="0"/>
              </a:spcAft>
              <a:buClr>
                <a:schemeClr val="accent3"/>
              </a:buClr>
              <a:buFont typeface="Wingdings 2"/>
              <a:buNone/>
              <a:defRPr/>
            </a:pPr>
            <a:endParaRPr lang="en-AU" sz="1800" b="1" dirty="0" smtClean="0">
              <a:latin typeface="Calibri" pitchFamily="34" charset="0"/>
              <a:cs typeface="Calibri" pitchFamily="34" charset="0"/>
            </a:endParaRPr>
          </a:p>
          <a:p>
            <a:pPr marL="274320" indent="-274320" fontAlgn="auto">
              <a:spcAft>
                <a:spcPts val="0"/>
              </a:spcAft>
              <a:buClr>
                <a:schemeClr val="accent3"/>
              </a:buClr>
              <a:buFont typeface="Wingdings 2"/>
              <a:buNone/>
              <a:defRPr/>
            </a:pPr>
            <a:r>
              <a:rPr lang="en-AU" sz="1800" b="1" dirty="0" smtClean="0">
                <a:latin typeface="Calibri" pitchFamily="34" charset="0"/>
                <a:cs typeface="Calibri" pitchFamily="34" charset="0"/>
              </a:rPr>
              <a:t>First Inter-State Harbor Conference – Melbourne, November 1916</a:t>
            </a:r>
          </a:p>
          <a:p>
            <a:pPr marL="274320" indent="-274320" fontAlgn="auto">
              <a:spcAft>
                <a:spcPts val="0"/>
              </a:spcAft>
              <a:buClr>
                <a:schemeClr val="accent3"/>
              </a:buClr>
              <a:buFont typeface="Wingdings 2"/>
              <a:buNone/>
              <a:defRPr/>
            </a:pPr>
            <a:r>
              <a:rPr lang="en-AU" sz="1800" i="1" dirty="0" smtClean="0">
                <a:latin typeface="Calibri" pitchFamily="34" charset="0"/>
                <a:cs typeface="Calibri" pitchFamily="34" charset="0"/>
              </a:rPr>
              <a:t>Extract From Resolutions</a:t>
            </a:r>
          </a:p>
          <a:p>
            <a:pPr marL="274320" indent="-274320" fontAlgn="auto">
              <a:spcAft>
                <a:spcPts val="0"/>
              </a:spcAft>
              <a:buClr>
                <a:schemeClr val="accent3"/>
              </a:buClr>
              <a:buFont typeface="Wingdings 2"/>
              <a:buNone/>
              <a:defRPr/>
            </a:pPr>
            <a:endParaRPr lang="en-AU"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8195" name="Text Box 3"/>
          <p:cNvSpPr txBox="1">
            <a:spLocks noChangeArrowheads="1"/>
          </p:cNvSpPr>
          <p:nvPr/>
        </p:nvSpPr>
        <p:spPr bwMode="auto">
          <a:xfrm>
            <a:off x="468313" y="1268413"/>
            <a:ext cx="8135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2" name="TextBox 1"/>
          <p:cNvSpPr txBox="1"/>
          <p:nvPr/>
        </p:nvSpPr>
        <p:spPr>
          <a:xfrm>
            <a:off x="899394" y="1268413"/>
            <a:ext cx="7704856" cy="523220"/>
          </a:xfrm>
          <a:prstGeom prst="rect">
            <a:avLst/>
          </a:prstGeom>
          <a:noFill/>
        </p:spPr>
        <p:txBody>
          <a:bodyPr wrap="square" rtlCol="0">
            <a:spAutoFit/>
          </a:bodyPr>
          <a:lstStyle/>
          <a:p>
            <a:r>
              <a:rPr lang="en-AU" sz="2800" b="1" dirty="0" smtClean="0">
                <a:latin typeface="Calibri" pitchFamily="34" charset="0"/>
                <a:cs typeface="Calibri" pitchFamily="34" charset="0"/>
              </a:rPr>
              <a:t>Threats to Port Competitiveness – The Short Story</a:t>
            </a:r>
            <a:endParaRPr lang="en-AU" sz="2800" b="1" dirty="0">
              <a:latin typeface="Calibri" pitchFamily="34" charset="0"/>
              <a:cs typeface="Calibri" pitchFamily="34" charset="0"/>
            </a:endParaRPr>
          </a:p>
        </p:txBody>
      </p:sp>
      <p:sp>
        <p:nvSpPr>
          <p:cNvPr id="3" name="TextBox 2"/>
          <p:cNvSpPr txBox="1"/>
          <p:nvPr/>
        </p:nvSpPr>
        <p:spPr>
          <a:xfrm>
            <a:off x="899394" y="1916832"/>
            <a:ext cx="7561038" cy="3970318"/>
          </a:xfrm>
          <a:prstGeom prst="rect">
            <a:avLst/>
          </a:prstGeom>
          <a:noFill/>
        </p:spPr>
        <p:txBody>
          <a:bodyPr wrap="square" rtlCol="0">
            <a:spAutoFit/>
          </a:bodyPr>
          <a:lstStyle/>
          <a:p>
            <a:pPr marL="285750" indent="-285750">
              <a:spcBef>
                <a:spcPts val="600"/>
              </a:spcBef>
              <a:spcAft>
                <a:spcPts val="600"/>
              </a:spcAft>
              <a:buFont typeface="Arial" pitchFamily="34" charset="0"/>
              <a:buChar char="•"/>
            </a:pPr>
            <a:r>
              <a:rPr lang="en-AU" dirty="0" smtClean="0">
                <a:latin typeface="Calibri" pitchFamily="34" charset="0"/>
                <a:cs typeface="Calibri" pitchFamily="34" charset="0"/>
              </a:rPr>
              <a:t>Community (also read political) attitudes to freight facilitation</a:t>
            </a:r>
          </a:p>
          <a:p>
            <a:pPr marL="285750" indent="-285750">
              <a:spcBef>
                <a:spcPts val="600"/>
              </a:spcBef>
              <a:spcAft>
                <a:spcPts val="600"/>
              </a:spcAft>
              <a:buFont typeface="Arial" pitchFamily="34" charset="0"/>
              <a:buChar char="•"/>
            </a:pPr>
            <a:r>
              <a:rPr lang="en-AU" dirty="0" smtClean="0">
                <a:latin typeface="Calibri" pitchFamily="34" charset="0"/>
                <a:cs typeface="Calibri" pitchFamily="34" charset="0"/>
              </a:rPr>
              <a:t>Incapacity to plan for robust trade growth</a:t>
            </a:r>
          </a:p>
          <a:p>
            <a:pPr marL="285750" indent="-285750">
              <a:spcBef>
                <a:spcPts val="600"/>
              </a:spcBef>
              <a:spcAft>
                <a:spcPts val="600"/>
              </a:spcAft>
              <a:buFont typeface="Arial" pitchFamily="34" charset="0"/>
              <a:buChar char="•"/>
            </a:pPr>
            <a:r>
              <a:rPr lang="en-AU" dirty="0" smtClean="0">
                <a:latin typeface="Calibri" pitchFamily="34" charset="0"/>
                <a:cs typeface="Calibri" pitchFamily="34" charset="0"/>
              </a:rPr>
              <a:t>Supply Chain Disconnects</a:t>
            </a:r>
          </a:p>
          <a:p>
            <a:pPr marL="285750" indent="-285750">
              <a:spcBef>
                <a:spcPts val="600"/>
              </a:spcBef>
              <a:spcAft>
                <a:spcPts val="600"/>
              </a:spcAft>
              <a:buFont typeface="Arial" pitchFamily="34" charset="0"/>
              <a:buChar char="•"/>
            </a:pPr>
            <a:r>
              <a:rPr lang="en-AU" dirty="0" smtClean="0">
                <a:latin typeface="Calibri" pitchFamily="34" charset="0"/>
                <a:cs typeface="Calibri" pitchFamily="34" charset="0"/>
              </a:rPr>
              <a:t>Regulatory Risk</a:t>
            </a:r>
          </a:p>
          <a:p>
            <a:pPr marL="285750" indent="-285750">
              <a:spcBef>
                <a:spcPts val="600"/>
              </a:spcBef>
              <a:spcAft>
                <a:spcPts val="600"/>
              </a:spcAft>
              <a:buFont typeface="Arial" pitchFamily="34" charset="0"/>
              <a:buChar char="•"/>
            </a:pPr>
            <a:r>
              <a:rPr lang="en-AU" dirty="0" smtClean="0">
                <a:latin typeface="Calibri" pitchFamily="34" charset="0"/>
                <a:cs typeface="Calibri" pitchFamily="34" charset="0"/>
              </a:rPr>
              <a:t>Productivity and Landside Costs</a:t>
            </a:r>
          </a:p>
          <a:p>
            <a:pPr marL="285750" indent="-285750">
              <a:spcBef>
                <a:spcPts val="600"/>
              </a:spcBef>
              <a:spcAft>
                <a:spcPts val="600"/>
              </a:spcAft>
              <a:buFont typeface="Arial" pitchFamily="34" charset="0"/>
              <a:buChar char="•"/>
            </a:pPr>
            <a:r>
              <a:rPr lang="en-AU" dirty="0" smtClean="0">
                <a:latin typeface="Calibri" pitchFamily="34" charset="0"/>
                <a:cs typeface="Calibri" pitchFamily="34" charset="0"/>
              </a:rPr>
              <a:t>Governance Models</a:t>
            </a:r>
          </a:p>
          <a:p>
            <a:pPr marL="285750" indent="-285750">
              <a:spcBef>
                <a:spcPts val="600"/>
              </a:spcBef>
              <a:spcAft>
                <a:spcPts val="600"/>
              </a:spcAft>
              <a:buFont typeface="Arial" pitchFamily="34" charset="0"/>
              <a:buChar char="•"/>
            </a:pPr>
            <a:r>
              <a:rPr lang="en-AU" dirty="0" smtClean="0">
                <a:latin typeface="Calibri" pitchFamily="34" charset="0"/>
                <a:cs typeface="Calibri" pitchFamily="34" charset="0"/>
              </a:rPr>
              <a:t>Sourcing the skilled people</a:t>
            </a:r>
            <a:endParaRPr lang="en-AU"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owerpoint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extLst>
            <a:ext uri="{909E8E84-426E-40DD-AFC4-6F175D3DCCD1}">
              <a14:hiddenFill xmlns:a14="http://schemas.microsoft.com/office/drawing/2010/main">
                <a:solidFill>
                  <a:srgbClr val="FFFFFF"/>
                </a:solidFill>
              </a14:hiddenFill>
            </a:ext>
          </a:extLst>
        </p:spPr>
      </p:pic>
      <p:sp>
        <p:nvSpPr>
          <p:cNvPr id="9219" name="Text Box 3"/>
          <p:cNvSpPr txBox="1">
            <a:spLocks noChangeArrowheads="1"/>
          </p:cNvSpPr>
          <p:nvPr/>
        </p:nvSpPr>
        <p:spPr bwMode="auto">
          <a:xfrm>
            <a:off x="468313" y="1268413"/>
            <a:ext cx="8135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dirty="0"/>
          </a:p>
        </p:txBody>
      </p:sp>
      <p:sp>
        <p:nvSpPr>
          <p:cNvPr id="2" name="TextBox 1"/>
          <p:cNvSpPr txBox="1"/>
          <p:nvPr/>
        </p:nvSpPr>
        <p:spPr>
          <a:xfrm>
            <a:off x="683568" y="1124744"/>
            <a:ext cx="7056784" cy="461665"/>
          </a:xfrm>
          <a:prstGeom prst="rect">
            <a:avLst/>
          </a:prstGeom>
          <a:noFill/>
        </p:spPr>
        <p:txBody>
          <a:bodyPr wrap="square" rtlCol="0">
            <a:spAutoFit/>
          </a:bodyPr>
          <a:lstStyle/>
          <a:p>
            <a:r>
              <a:rPr lang="en-AU" b="1" dirty="0" smtClean="0">
                <a:latin typeface="Calibri" pitchFamily="34" charset="0"/>
                <a:cs typeface="Calibri" pitchFamily="34" charset="0"/>
              </a:rPr>
              <a:t>Start With A Conversation About Freight</a:t>
            </a:r>
            <a:endParaRPr lang="en-AU" b="1" dirty="0">
              <a:latin typeface="Calibri" pitchFamily="34" charset="0"/>
              <a:cs typeface="Calibri" pitchFamily="34" charset="0"/>
            </a:endParaRPr>
          </a:p>
        </p:txBody>
      </p:sp>
      <p:sp>
        <p:nvSpPr>
          <p:cNvPr id="3" name="TextBox 2"/>
          <p:cNvSpPr txBox="1"/>
          <p:nvPr/>
        </p:nvSpPr>
        <p:spPr>
          <a:xfrm>
            <a:off x="683568" y="1700808"/>
            <a:ext cx="7632848" cy="2369880"/>
          </a:xfrm>
          <a:prstGeom prst="rect">
            <a:avLst/>
          </a:prstGeom>
          <a:noFill/>
        </p:spPr>
        <p:txBody>
          <a:bodyPr wrap="square" rtlCol="0">
            <a:spAutoFit/>
          </a:bodyPr>
          <a:lstStyle/>
          <a:p>
            <a:r>
              <a:rPr lang="en-AU" sz="2000" dirty="0" smtClean="0">
                <a:latin typeface="Calibri" pitchFamily="34" charset="0"/>
                <a:cs typeface="Calibri" pitchFamily="34" charset="0"/>
              </a:rPr>
              <a:t>A greater preparedness on the part of governments to promote public awareness of the importance of freight is, in our view, a threshold issue.  Governments readily engage with their constituencies on standards of living and the price of consumables but stop short of drawing a nexus between these issues, and the performance of the freight transport sector, and port development and efficiency in particular.</a:t>
            </a:r>
            <a:endParaRPr lang="en-AU" sz="2000" dirty="0">
              <a:latin typeface="Calibri" pitchFamily="34" charset="0"/>
              <a:cs typeface="Calibri" pitchFamily="34" charset="0"/>
            </a:endParaRPr>
          </a:p>
          <a:p>
            <a:pPr algn="r">
              <a:spcBef>
                <a:spcPts val="1200"/>
              </a:spcBef>
            </a:pPr>
            <a:r>
              <a:rPr lang="en-AU" sz="1800" i="1" dirty="0" smtClean="0">
                <a:latin typeface="Calibri" pitchFamily="34" charset="0"/>
                <a:cs typeface="Calibri" pitchFamily="34" charset="0"/>
              </a:rPr>
              <a:t>Ports Australia Submission to Infrastructure Australia, October 2008</a:t>
            </a:r>
            <a:endParaRPr lang="en-AU" sz="1800" i="1" dirty="0">
              <a:latin typeface="Calibri" pitchFamily="34" charset="0"/>
              <a:cs typeface="Calibri" pitchFamily="34" charset="0"/>
            </a:endParaRPr>
          </a:p>
        </p:txBody>
      </p:sp>
      <p:sp>
        <p:nvSpPr>
          <p:cNvPr id="4" name="TextBox 3"/>
          <p:cNvSpPr txBox="1"/>
          <p:nvPr/>
        </p:nvSpPr>
        <p:spPr>
          <a:xfrm>
            <a:off x="731776" y="4293096"/>
            <a:ext cx="7560840" cy="2169825"/>
          </a:xfrm>
          <a:prstGeom prst="rect">
            <a:avLst/>
          </a:prstGeom>
          <a:noFill/>
        </p:spPr>
        <p:txBody>
          <a:bodyPr wrap="square" rtlCol="0">
            <a:spAutoFit/>
          </a:bodyPr>
          <a:lstStyle/>
          <a:p>
            <a:pPr marL="342900" indent="-342900">
              <a:buFont typeface="Arial" pitchFamily="34" charset="0"/>
              <a:buChar char="•"/>
            </a:pPr>
            <a:r>
              <a:rPr lang="en-AU" sz="2000" dirty="0" smtClean="0">
                <a:latin typeface="Calibri" pitchFamily="34" charset="0"/>
                <a:cs typeface="Calibri" pitchFamily="34" charset="0"/>
              </a:rPr>
              <a:t>Freight is a big deal Minister</a:t>
            </a:r>
          </a:p>
          <a:p>
            <a:pPr marL="342900" indent="-342900">
              <a:spcBef>
                <a:spcPts val="600"/>
              </a:spcBef>
              <a:buFont typeface="Arial" pitchFamily="34" charset="0"/>
              <a:buChar char="•"/>
            </a:pPr>
            <a:r>
              <a:rPr lang="en-AU" sz="2000" dirty="0" smtClean="0">
                <a:latin typeface="Calibri" pitchFamily="34" charset="0"/>
                <a:cs typeface="Calibri" pitchFamily="34" charset="0"/>
              </a:rPr>
              <a:t>Governments getting better at fostering this discussion</a:t>
            </a:r>
          </a:p>
          <a:p>
            <a:pPr marL="800100" lvl="1" indent="-342900">
              <a:spcBef>
                <a:spcPts val="600"/>
              </a:spcBef>
              <a:buFont typeface="Arial" pitchFamily="34" charset="0"/>
              <a:buChar char="•"/>
            </a:pPr>
            <a:r>
              <a:rPr lang="en-AU" sz="2000" dirty="0" smtClean="0">
                <a:latin typeface="Calibri" pitchFamily="34" charset="0"/>
                <a:cs typeface="Calibri" pitchFamily="34" charset="0"/>
              </a:rPr>
              <a:t>still quick to revert to political imperatives</a:t>
            </a:r>
          </a:p>
          <a:p>
            <a:pPr marL="800100" lvl="1" indent="-342900">
              <a:spcBef>
                <a:spcPts val="600"/>
              </a:spcBef>
              <a:buFont typeface="Arial" pitchFamily="34" charset="0"/>
              <a:buChar char="•"/>
            </a:pPr>
            <a:r>
              <a:rPr lang="en-AU" sz="2000" dirty="0" smtClean="0">
                <a:latin typeface="Calibri" pitchFamily="34" charset="0"/>
                <a:cs typeface="Calibri" pitchFamily="34" charset="0"/>
              </a:rPr>
              <a:t>locating political champions and embedding freight management as </a:t>
            </a:r>
            <a:r>
              <a:rPr lang="en-AU" sz="2000" smtClean="0">
                <a:latin typeface="Calibri" pitchFamily="34" charset="0"/>
                <a:cs typeface="Calibri" pitchFamily="34" charset="0"/>
              </a:rPr>
              <a:t>an </a:t>
            </a:r>
            <a:r>
              <a:rPr lang="en-AU" sz="2000" smtClean="0">
                <a:latin typeface="Calibri" pitchFamily="34" charset="0"/>
                <a:cs typeface="Calibri" pitchFamily="34" charset="0"/>
              </a:rPr>
              <a:t>all-of-government/all-of-agency </a:t>
            </a:r>
            <a:br>
              <a:rPr lang="en-AU" sz="2000" smtClean="0">
                <a:latin typeface="Calibri" pitchFamily="34" charset="0"/>
                <a:cs typeface="Calibri" pitchFamily="34" charset="0"/>
              </a:rPr>
            </a:br>
            <a:r>
              <a:rPr lang="en-AU" sz="2000" smtClean="0">
                <a:latin typeface="Calibri" pitchFamily="34" charset="0"/>
                <a:cs typeface="Calibri" pitchFamily="34" charset="0"/>
              </a:rPr>
              <a:t>approach </a:t>
            </a:r>
            <a:r>
              <a:rPr lang="en-AU" sz="2000" dirty="0" smtClean="0">
                <a:latin typeface="Calibri" pitchFamily="34" charset="0"/>
                <a:cs typeface="Calibri" pitchFamily="34" charset="0"/>
              </a:rPr>
              <a:t>is a necessity</a:t>
            </a:r>
            <a:endParaRPr lang="en-AU" sz="2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ea typeface="ヒラギノ角ゴ Pro W3"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ea typeface="ヒラギノ角ゴ Pro W3" pitchFamily="9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455560"/>
    </a:dk1>
    <a:lt1>
      <a:srgbClr val="FFFFFF"/>
    </a:lt1>
    <a:dk2>
      <a:srgbClr val="455560"/>
    </a:dk2>
    <a:lt2>
      <a:srgbClr val="00549E"/>
    </a:lt2>
    <a:accent1>
      <a:srgbClr val="FBB040"/>
    </a:accent1>
    <a:accent2>
      <a:srgbClr val="EE3124"/>
    </a:accent2>
    <a:accent3>
      <a:srgbClr val="FFFFFF"/>
    </a:accent3>
    <a:accent4>
      <a:srgbClr val="3A4751"/>
    </a:accent4>
    <a:accent5>
      <a:srgbClr val="FDD4AF"/>
    </a:accent5>
    <a:accent6>
      <a:srgbClr val="D82B20"/>
    </a:accent6>
    <a:hlink>
      <a:srgbClr val="492F88"/>
    </a:hlink>
    <a:folHlink>
      <a:srgbClr val="7BC143"/>
    </a:folHlink>
  </a:clrScheme>
  <a:fontScheme name="Alchemy">
    <a:majorFont>
      <a:latin typeface="Gill Sans MT"/>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142</TotalTime>
  <Words>1827</Words>
  <Application>Microsoft Office PowerPoint</Application>
  <PresentationFormat>On-screen Show (4:3)</PresentationFormat>
  <Paragraphs>253</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Blank Presentation</vt:lpstr>
      <vt:lpstr>Ports and Competitiveness</vt:lpstr>
      <vt:lpstr>PowerPoint Presentation</vt:lpstr>
      <vt:lpstr>PORTS AUSTRALIA IN BRIEF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Sydney’s Growth Projections – 30 Year</vt:lpstr>
      <vt:lpstr>Port Hedland Port Growth Projections</vt:lpstr>
      <vt:lpstr>PowerPoint Presentation</vt:lpstr>
      <vt:lpstr>Planning Failures and Land Use Conflicts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Macintosh HD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Macintosh HD</dc:creator>
  <cp:lastModifiedBy>Wilma Kippers</cp:lastModifiedBy>
  <cp:revision>34</cp:revision>
  <cp:lastPrinted>2012-08-23T07:03:23Z</cp:lastPrinted>
  <dcterms:created xsi:type="dcterms:W3CDTF">2007-11-19T04:17:51Z</dcterms:created>
  <dcterms:modified xsi:type="dcterms:W3CDTF">2012-08-23T23:11:18Z</dcterms:modified>
</cp:coreProperties>
</file>