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9" r:id="rId3"/>
    <p:sldId id="274" r:id="rId4"/>
    <p:sldId id="280" r:id="rId5"/>
    <p:sldId id="258" r:id="rId6"/>
    <p:sldId id="273" r:id="rId7"/>
    <p:sldId id="264" r:id="rId8"/>
    <p:sldId id="265" r:id="rId9"/>
    <p:sldId id="276" r:id="rId10"/>
    <p:sldId id="277" r:id="rId11"/>
    <p:sldId id="278" r:id="rId12"/>
    <p:sldId id="279" r:id="rId1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118" d="100"/>
          <a:sy n="118" d="100"/>
        </p:scale>
        <p:origin x="-135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5A92-28EF-6E4D-8CD6-716D4D763272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B0A9-0DDC-BD42-9E3F-CCB0E3EC7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5A92-28EF-6E4D-8CD6-716D4D763272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B0A9-0DDC-BD42-9E3F-CCB0E3EC7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5A92-28EF-6E4D-8CD6-716D4D763272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B0A9-0DDC-BD42-9E3F-CCB0E3EC7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5A92-28EF-6E4D-8CD6-716D4D7632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B0A9-0DDC-BD42-9E3F-CCB0E3EC74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members_150dp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5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5A92-28EF-6E4D-8CD6-716D4D7632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B0A9-0DDC-BD42-9E3F-CCB0E3EC74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5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5A92-28EF-6E4D-8CD6-716D4D7632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B0A9-0DDC-BD42-9E3F-CCB0E3EC74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94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5A92-28EF-6E4D-8CD6-716D4D7632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B0A9-0DDC-BD42-9E3F-CCB0E3EC74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82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5A92-28EF-6E4D-8CD6-716D4D7632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B0A9-0DDC-BD42-9E3F-CCB0E3EC74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24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5A92-28EF-6E4D-8CD6-716D4D7632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B0A9-0DDC-BD42-9E3F-CCB0E3EC74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67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5A92-28EF-6E4D-8CD6-716D4D7632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B0A9-0DDC-BD42-9E3F-CCB0E3EC74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674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5A92-28EF-6E4D-8CD6-716D4D7632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B0A9-0DDC-BD42-9E3F-CCB0E3EC74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45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5A92-28EF-6E4D-8CD6-716D4D763272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B0A9-0DDC-BD42-9E3F-CCB0E3EC7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5A92-28EF-6E4D-8CD6-716D4D7632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B0A9-0DDC-BD42-9E3F-CCB0E3EC74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84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5A92-28EF-6E4D-8CD6-716D4D7632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B0A9-0DDC-BD42-9E3F-CCB0E3EC74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5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5A92-28EF-6E4D-8CD6-716D4D7632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B0A9-0DDC-BD42-9E3F-CCB0E3EC74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67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5A92-28EF-6E4D-8CD6-716D4D763272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B0A9-0DDC-BD42-9E3F-CCB0E3EC7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5A92-28EF-6E4D-8CD6-716D4D763272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B0A9-0DDC-BD42-9E3F-CCB0E3EC7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5A92-28EF-6E4D-8CD6-716D4D763272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B0A9-0DDC-BD42-9E3F-CCB0E3EC7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5A92-28EF-6E4D-8CD6-716D4D763272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B0A9-0DDC-BD42-9E3F-CCB0E3EC7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5A92-28EF-6E4D-8CD6-716D4D763272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B0A9-0DDC-BD42-9E3F-CCB0E3EC7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5A92-28EF-6E4D-8CD6-716D4D763272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B0A9-0DDC-BD42-9E3F-CCB0E3EC7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5A92-28EF-6E4D-8CD6-716D4D763272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B0A9-0DDC-BD42-9E3F-CCB0E3EC7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B5A92-28EF-6E4D-8CD6-716D4D763272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4B0A9-0DDC-BD42-9E3F-CCB0E3EC74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G_slide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B5A92-28EF-6E4D-8CD6-716D4D7632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4B0A9-0DDC-BD42-9E3F-CCB0E3EC74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BG_slide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9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859465" y="6383276"/>
            <a:ext cx="2904054" cy="5280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08609" y="1982549"/>
            <a:ext cx="717763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solidFill>
                  <a:schemeClr val="bg1"/>
                </a:solidFill>
              </a:rPr>
              <a:t>Improving Export Performance through Supply Chain Efficiency </a:t>
            </a:r>
          </a:p>
          <a:p>
            <a:pPr algn="ctr"/>
            <a:endParaRPr lang="en-AU" sz="2000" dirty="0">
              <a:solidFill>
                <a:schemeClr val="bg1"/>
              </a:solidFill>
            </a:endParaRPr>
          </a:p>
          <a:p>
            <a:pPr algn="ctr"/>
            <a:r>
              <a:rPr lang="en-AU" sz="2000" dirty="0" smtClean="0">
                <a:solidFill>
                  <a:schemeClr val="bg1"/>
                </a:solidFill>
              </a:rPr>
              <a:t>Speech by</a:t>
            </a:r>
          </a:p>
          <a:p>
            <a:pPr algn="ctr"/>
            <a:r>
              <a:rPr lang="en-AU" sz="2000" dirty="0" smtClean="0">
                <a:solidFill>
                  <a:schemeClr val="bg1"/>
                </a:solidFill>
              </a:rPr>
              <a:t>Michael Kilgariff</a:t>
            </a:r>
          </a:p>
          <a:p>
            <a:pPr algn="ctr"/>
            <a:r>
              <a:rPr lang="en-AU" sz="2000" dirty="0" smtClean="0">
                <a:solidFill>
                  <a:schemeClr val="bg1"/>
                </a:solidFill>
              </a:rPr>
              <a:t>Managing Director</a:t>
            </a:r>
          </a:p>
          <a:p>
            <a:pPr algn="ctr"/>
            <a:r>
              <a:rPr lang="en-AU" sz="2000" dirty="0" smtClean="0">
                <a:solidFill>
                  <a:schemeClr val="bg1"/>
                </a:solidFill>
              </a:rPr>
              <a:t>Australian Logistics Council </a:t>
            </a:r>
          </a:p>
          <a:p>
            <a:pPr algn="ctr"/>
            <a:endParaRPr lang="en-AU" sz="2000" dirty="0">
              <a:solidFill>
                <a:schemeClr val="bg1"/>
              </a:solidFill>
            </a:endParaRPr>
          </a:p>
          <a:p>
            <a:pPr algn="ctr"/>
            <a:r>
              <a:rPr lang="en-AU" sz="1600" dirty="0" smtClean="0">
                <a:solidFill>
                  <a:schemeClr val="bg1"/>
                </a:solidFill>
              </a:rPr>
              <a:t>Building Competitiveness in our Export and Maritime Industries Conference </a:t>
            </a:r>
            <a:endParaRPr lang="en-AU" sz="1600" b="1" dirty="0" smtClean="0">
              <a:solidFill>
                <a:schemeClr val="bg1"/>
              </a:solidFill>
            </a:endParaRPr>
          </a:p>
          <a:p>
            <a:pPr algn="ctr"/>
            <a:endParaRPr lang="en-AU" sz="1600" b="1" dirty="0">
              <a:solidFill>
                <a:schemeClr val="bg1"/>
              </a:solidFill>
            </a:endParaRPr>
          </a:p>
          <a:p>
            <a:pPr algn="ctr"/>
            <a:r>
              <a:rPr lang="en-AU" sz="1600" dirty="0" smtClean="0">
                <a:solidFill>
                  <a:schemeClr val="bg1"/>
                </a:solidFill>
              </a:rPr>
              <a:t>24 August 2012</a:t>
            </a:r>
            <a:endParaRPr lang="en-A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58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859465" y="6383276"/>
            <a:ext cx="2904054" cy="5280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5712" y="2096255"/>
            <a:ext cx="49685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Reform involves replacing 23 regulators with 3 for heavy vehicles, maritime safety and rail safety </a:t>
            </a:r>
          </a:p>
          <a:p>
            <a:endParaRPr lang="en-AU" dirty="0"/>
          </a:p>
          <a:p>
            <a:r>
              <a:rPr lang="en-AU" dirty="0"/>
              <a:t>The economic benefits are </a:t>
            </a:r>
            <a:r>
              <a:rPr lang="en-AU" dirty="0" smtClean="0"/>
              <a:t>significant – </a:t>
            </a:r>
            <a:r>
              <a:rPr lang="en-AU" dirty="0"/>
              <a:t>the establishment </a:t>
            </a:r>
            <a:r>
              <a:rPr lang="en-AU" dirty="0" smtClean="0"/>
              <a:t>of a </a:t>
            </a:r>
            <a:r>
              <a:rPr lang="en-AU" dirty="0"/>
              <a:t>National Heavy Vehicle Regulator </a:t>
            </a:r>
            <a:r>
              <a:rPr lang="en-AU" dirty="0" smtClean="0"/>
              <a:t>estimated to be worth approximately $12.4 billion to the economy over 20 years</a:t>
            </a:r>
          </a:p>
          <a:p>
            <a:endParaRPr lang="en-AU" dirty="0" smtClean="0"/>
          </a:p>
          <a:p>
            <a:r>
              <a:rPr lang="en-AU" dirty="0" smtClean="0"/>
              <a:t>The key to success is ensuring regulators have sufficient staff and resources </a:t>
            </a:r>
          </a:p>
          <a:p>
            <a:endParaRPr lang="en-AU" dirty="0"/>
          </a:p>
          <a:p>
            <a:r>
              <a:rPr lang="en-AU" dirty="0" smtClean="0"/>
              <a:t>The freight logistics industry (and Australian exporters) cannot afford another layer of bureaucracy 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416106" y="1537486"/>
            <a:ext cx="652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chemeClr val="bg1"/>
                </a:solidFill>
              </a:rPr>
              <a:t>National Transport Reforms </a:t>
            </a:r>
            <a:endParaRPr lang="en-AU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247" y="2331589"/>
            <a:ext cx="1822450" cy="2735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09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859465" y="6383276"/>
            <a:ext cx="2904054" cy="5280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8148" y="2241912"/>
            <a:ext cx="496851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The old saying “Freight Doesn’t Vote” undervalues its contribution to the economy:</a:t>
            </a:r>
          </a:p>
          <a:p>
            <a:endParaRPr lang="en-AU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Generates 14.5% of Australia’s GDP.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provides more than 1 million jobs across </a:t>
            </a:r>
          </a:p>
          <a:p>
            <a:pPr>
              <a:defRPr/>
            </a:pPr>
            <a:r>
              <a:rPr lang="en-US" dirty="0"/>
              <a:t>    165,000 companies. </a:t>
            </a:r>
          </a:p>
          <a:p>
            <a:endParaRPr lang="en-AU" dirty="0"/>
          </a:p>
          <a:p>
            <a:r>
              <a:rPr lang="en-AU" dirty="0" smtClean="0"/>
              <a:t>The time for action is now, and turn plans and rhetoric into action </a:t>
            </a:r>
            <a:endParaRPr lang="en-AU" dirty="0"/>
          </a:p>
          <a:p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416106" y="1537486"/>
            <a:ext cx="652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chemeClr val="bg1"/>
                </a:solidFill>
              </a:rPr>
              <a:t>Conclusion </a:t>
            </a:r>
            <a:endParaRPr lang="en-AU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3" descr="G:\ALC\Annual Forum\Annual Forum 2013\photos\Hero images\web ready\glob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492" y="2618308"/>
            <a:ext cx="2617268" cy="261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53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6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911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859465" y="6383276"/>
            <a:ext cx="2904054" cy="5280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32290" y="2112021"/>
            <a:ext cx="4248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Australia </a:t>
            </a:r>
            <a:r>
              <a:rPr lang="en-AU" dirty="0"/>
              <a:t>is facing a rapidly increasing freight task:</a:t>
            </a:r>
          </a:p>
          <a:p>
            <a:r>
              <a:rPr lang="en-AU" dirty="0" smtClean="0"/>
              <a:t>- 500 </a:t>
            </a:r>
            <a:r>
              <a:rPr lang="en-AU" dirty="0"/>
              <a:t>billion tonne kilometres in 2010</a:t>
            </a:r>
          </a:p>
          <a:p>
            <a:r>
              <a:rPr lang="en-AU" dirty="0" smtClean="0"/>
              <a:t>- 1000 </a:t>
            </a:r>
            <a:r>
              <a:rPr lang="en-AU" dirty="0"/>
              <a:t>billion tonne kilometres in 2030</a:t>
            </a:r>
          </a:p>
          <a:p>
            <a:r>
              <a:rPr lang="en-AU" dirty="0" smtClean="0"/>
              <a:t>- 1400 </a:t>
            </a:r>
            <a:r>
              <a:rPr lang="en-AU" dirty="0"/>
              <a:t>billion tonne kilometres in 2050. </a:t>
            </a:r>
          </a:p>
          <a:p>
            <a:endParaRPr lang="en-AU" dirty="0" smtClean="0"/>
          </a:p>
          <a:p>
            <a:endParaRPr lang="en-AU" dirty="0"/>
          </a:p>
          <a:p>
            <a:r>
              <a:rPr lang="en-AU" dirty="0" smtClean="0"/>
              <a:t>The Bureau of Infrastructure, Transport, Transport and Regional Economics (BITRE) estimates cargo loaded at Australian ports has increased from half a billion tonnes from 2000 to  1 billion tonnes in 2010. 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1739788" y="1497027"/>
            <a:ext cx="6117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chemeClr val="bg1"/>
                </a:solidFill>
              </a:rPr>
              <a:t>Some industry facts </a:t>
            </a:r>
            <a:endParaRPr lang="en-AU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Program Files\Microsoft Office\MEDIA\CAGCAT10\j0293236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42" y="2209125"/>
            <a:ext cx="604483" cy="44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89" y="4076279"/>
            <a:ext cx="6096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G:\ALC\Photos and Logos\New photos as of March 2010\shutterstock_57736006sm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352" y="2595141"/>
            <a:ext cx="2560637" cy="17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24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934" y="1552220"/>
            <a:ext cx="5801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chemeClr val="bg1"/>
                </a:solidFill>
              </a:rPr>
              <a:t>Addressing poor productivity 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102" y="2345239"/>
            <a:ext cx="65140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Productivity in the transport sector is estimated to have increased by only 0.6 per annum in the five years to 2011.</a:t>
            </a:r>
          </a:p>
          <a:p>
            <a:endParaRPr lang="en-AU" dirty="0"/>
          </a:p>
          <a:p>
            <a:r>
              <a:rPr lang="en-AU" dirty="0" smtClean="0"/>
              <a:t>Prime Minister’s Manufacturing Taskforce highlighted the link between manufacturing productivity and transport </a:t>
            </a:r>
          </a:p>
          <a:p>
            <a:endParaRPr lang="en-AU" dirty="0"/>
          </a:p>
          <a:p>
            <a:r>
              <a:rPr lang="en-AU" dirty="0" smtClean="0"/>
              <a:t>Asciano – actively seeking to increase productivity at Port Botany</a:t>
            </a:r>
          </a:p>
          <a:p>
            <a:endParaRPr lang="en-AU" dirty="0"/>
          </a:p>
          <a:p>
            <a:r>
              <a:rPr lang="en-AU" dirty="0" smtClean="0"/>
              <a:t>MUA actively campaigning against Asciano’s attempt to improve efficiency</a:t>
            </a:r>
            <a:br>
              <a:rPr lang="en-AU" dirty="0" smtClean="0"/>
            </a:br>
            <a:endParaRPr lang="en-AU" dirty="0" smtClean="0"/>
          </a:p>
          <a:p>
            <a:r>
              <a:rPr lang="en-AU" dirty="0" smtClean="0"/>
              <a:t>Another example of unions attempt to gain greater control over the way businesses run their operations </a:t>
            </a:r>
          </a:p>
          <a:p>
            <a:endParaRPr lang="en-AU" dirty="0"/>
          </a:p>
          <a:p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2050" name="Picture 2" descr="G:\ALC\Photos and Logos\New photos as of March 2010\shutterstock_36017452s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045" y="2547539"/>
            <a:ext cx="1872627" cy="280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48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859465" y="6383276"/>
            <a:ext cx="2904054" cy="5280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1773" y="2160573"/>
            <a:ext cx="84642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Important progress on improving rail freight capacity in Sydney; Moorebank &amp; PBLIS</a:t>
            </a:r>
          </a:p>
          <a:p>
            <a:endParaRPr lang="en-AU" dirty="0"/>
          </a:p>
          <a:p>
            <a:r>
              <a:rPr lang="en-AU" dirty="0" smtClean="0"/>
              <a:t>NSW Long Term Transport Master Plan – ALC submission included 16 recommendations on road, rail, planning and pricing to improve supply chain efficiency </a:t>
            </a:r>
          </a:p>
          <a:p>
            <a:endParaRPr lang="en-AU" dirty="0"/>
          </a:p>
          <a:p>
            <a:r>
              <a:rPr lang="en-AU" dirty="0" smtClean="0"/>
              <a:t>Dedicated freight and port strategies to flow from the NSW Master Plan 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1084333" y="1513211"/>
            <a:ext cx="695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chemeClr val="bg1"/>
                </a:solidFill>
              </a:rPr>
              <a:t>Progress in NSW </a:t>
            </a:r>
            <a:endParaRPr lang="en-AU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G:\ALC\Photos and Logos\New photos as of March 2010\yard_stack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8" y="4470240"/>
            <a:ext cx="2459978" cy="16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G:\ALC\Photos and Logos\Transport Images for Yearbook\Ports Botany's third terminal si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437" y="4470241"/>
            <a:ext cx="2461549" cy="16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ALC\Photos and Logos\Gallery for presentations\T908 roadtrainsm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21" y="4468898"/>
            <a:ext cx="2508948" cy="167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47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859465" y="6383276"/>
            <a:ext cx="2904054" cy="5280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5712" y="2096255"/>
            <a:ext cx="70400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Heavy Vehicle Charging and Investment Reform (HVCI) examining possible reforms to heavy vehicle charging and investment. </a:t>
            </a:r>
          </a:p>
          <a:p>
            <a:endParaRPr lang="en-AU" dirty="0"/>
          </a:p>
          <a:p>
            <a:r>
              <a:rPr lang="en-AU" dirty="0" smtClean="0"/>
              <a:t>National Freight Strategy – Infrastructure Australia’s long term blueprint to guide the sector’s long term growth.</a:t>
            </a:r>
          </a:p>
          <a:p>
            <a:endParaRPr lang="en-AU" dirty="0"/>
          </a:p>
          <a:p>
            <a:r>
              <a:rPr lang="en-AU" dirty="0" smtClean="0"/>
              <a:t>ALC supports this renewed focus by governments on freight, but we also need action </a:t>
            </a:r>
            <a:r>
              <a:rPr lang="en-AU" u="sng" dirty="0" smtClean="0"/>
              <a:t>now</a:t>
            </a:r>
            <a:r>
              <a:rPr lang="en-AU" dirty="0" smtClean="0"/>
              <a:t> to improve supply chain efficiency.</a:t>
            </a:r>
          </a:p>
          <a:p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513210" y="1537486"/>
            <a:ext cx="6425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chemeClr val="bg1"/>
                </a:solidFill>
              </a:rPr>
              <a:t>Plans, Plans and more Plans…! </a:t>
            </a:r>
            <a:endParaRPr lang="en-AU" sz="2400" b="1" dirty="0">
              <a:solidFill>
                <a:schemeClr val="bg1"/>
              </a:solidFill>
            </a:endParaRPr>
          </a:p>
        </p:txBody>
      </p:sp>
      <p:pic>
        <p:nvPicPr>
          <p:cNvPr id="6147" name="Picture 3" descr="C:\Users\dsheppard\AppData\Local\Microsoft\Windows\Temporary Internet Files\Content.IE5\ISS3PR3D\MP900448646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126" y="4837012"/>
            <a:ext cx="2217218" cy="147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dsheppard\AppData\Local\Microsoft\Windows\Temporary Internet Files\Content.IE5\0QA5N6IC\MP900448645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19" y="4835814"/>
            <a:ext cx="2219017" cy="147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05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859465" y="6383276"/>
            <a:ext cx="2904054" cy="5280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5712" y="2096255"/>
            <a:ext cx="49685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Corridor preservation critical for future growth and prosperity </a:t>
            </a:r>
          </a:p>
          <a:p>
            <a:endParaRPr lang="en-AU" dirty="0"/>
          </a:p>
          <a:p>
            <a:r>
              <a:rPr lang="en-AU" dirty="0" smtClean="0"/>
              <a:t>Role for Infrastructure NSW which needs to take a take a long term view</a:t>
            </a:r>
          </a:p>
          <a:p>
            <a:endParaRPr lang="en-AU" dirty="0"/>
          </a:p>
          <a:p>
            <a:r>
              <a:rPr lang="en-AU" dirty="0" smtClean="0"/>
              <a:t>Funds must be available to locate and buffer port and intermodal facilities </a:t>
            </a:r>
          </a:p>
          <a:p>
            <a:endParaRPr lang="en-AU" dirty="0"/>
          </a:p>
          <a:p>
            <a:r>
              <a:rPr lang="en-AU" dirty="0" smtClean="0"/>
              <a:t>ALC supports WA’s ‘beneficiary pays’ model 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416106" y="1537486"/>
            <a:ext cx="652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chemeClr val="bg1"/>
                </a:solidFill>
              </a:rPr>
              <a:t>The road ahead for NSW </a:t>
            </a:r>
            <a:endParaRPr lang="en-AU" sz="2400" b="1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967" y="4426708"/>
            <a:ext cx="2743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G:\ALC\Photos and Logos\Gallery for presentations\TOLL TRUC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717" y="2096255"/>
            <a:ext cx="1663700" cy="192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11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859465" y="6383276"/>
            <a:ext cx="2904054" cy="5280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5712" y="2096255"/>
            <a:ext cx="49685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NPS contains some important initiatives, including identifying key freight strategic routes and establishing a ‘coordinator general’ in jurisdictions</a:t>
            </a:r>
          </a:p>
          <a:p>
            <a:endParaRPr lang="en-AU" dirty="0"/>
          </a:p>
          <a:p>
            <a:r>
              <a:rPr lang="en-AU" dirty="0" smtClean="0"/>
              <a:t>ALC is disappointed the Strategy includes the concept of ‘opting-in’</a:t>
            </a:r>
          </a:p>
          <a:p>
            <a:endParaRPr lang="en-AU" dirty="0"/>
          </a:p>
          <a:p>
            <a:r>
              <a:rPr lang="en-AU" dirty="0" smtClean="0"/>
              <a:t>To enhance productivity and improve efficiency, there can be no ‘opting-in’ on reforms </a:t>
            </a:r>
          </a:p>
          <a:p>
            <a:endParaRPr lang="en-AU" dirty="0"/>
          </a:p>
          <a:p>
            <a:r>
              <a:rPr lang="en-AU" dirty="0" smtClean="0"/>
              <a:t>ALC’s National Partnership proposal - one of the keys to tackling last mile issues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416106" y="1537486"/>
            <a:ext cx="652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chemeClr val="bg1"/>
                </a:solidFill>
              </a:rPr>
              <a:t>National Ports Strategy </a:t>
            </a:r>
            <a:endParaRPr lang="en-AU" sz="24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G:\ALC\Photos and Logos\Transport Images for Yearbook\Port Botany, with third terminal site under construction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4222" y="3010702"/>
            <a:ext cx="2770172" cy="184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5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507</Words>
  <Application>Microsoft Office PowerPoint</Application>
  <PresentationFormat>On-screen Show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whitefox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lindsay davidson</dc:creator>
  <cp:lastModifiedBy>Sharyn Flood</cp:lastModifiedBy>
  <cp:revision>36</cp:revision>
  <cp:lastPrinted>2012-08-22T04:06:20Z</cp:lastPrinted>
  <dcterms:created xsi:type="dcterms:W3CDTF">2012-02-28T04:11:52Z</dcterms:created>
  <dcterms:modified xsi:type="dcterms:W3CDTF">2012-08-23T03:02:05Z</dcterms:modified>
</cp:coreProperties>
</file>