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54" r:id="rId2"/>
    <p:sldId id="359" r:id="rId3"/>
    <p:sldId id="360" r:id="rId4"/>
    <p:sldId id="366" r:id="rId5"/>
    <p:sldId id="361" r:id="rId6"/>
    <p:sldId id="362" r:id="rId7"/>
    <p:sldId id="377" r:id="rId8"/>
    <p:sldId id="378" r:id="rId9"/>
    <p:sldId id="379" r:id="rId10"/>
    <p:sldId id="367" r:id="rId11"/>
    <p:sldId id="380" r:id="rId12"/>
    <p:sldId id="381" r:id="rId13"/>
    <p:sldId id="382" r:id="rId14"/>
    <p:sldId id="373" r:id="rId15"/>
    <p:sldId id="383" r:id="rId16"/>
    <p:sldId id="384" r:id="rId17"/>
    <p:sldId id="376" r:id="rId18"/>
  </p:sldIdLst>
  <p:sldSz cx="9144000" cy="6858000" type="screen4x3"/>
  <p:notesSz cx="6797675" cy="9928225"/>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002440"/>
    <a:srgbClr val="003300"/>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771" autoAdjust="0"/>
    <p:restoredTop sz="80080" autoAdjust="0"/>
  </p:normalViewPr>
  <p:slideViewPr>
    <p:cSldViewPr snapToGrid="0">
      <p:cViewPr>
        <p:scale>
          <a:sx n="96" d="100"/>
          <a:sy n="96" d="100"/>
        </p:scale>
        <p:origin x="-1980" y="6"/>
      </p:cViewPr>
      <p:guideLst>
        <p:guide orient="horz" pos="906"/>
        <p:guide orient="horz" pos="3961"/>
        <p:guide orient="horz" pos="792"/>
        <p:guide orient="horz" pos="2392"/>
        <p:guide orient="horz" pos="2473"/>
        <p:guide orient="horz" pos="1018"/>
        <p:guide orient="horz" pos="2588"/>
        <p:guide pos="2898"/>
        <p:guide pos="339"/>
        <p:guide pos="5532"/>
        <p:guide pos="2973"/>
        <p:guide pos="3774"/>
        <p:guide pos="2017"/>
        <p:guide pos="2096"/>
        <p:guide pos="385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mma002\Local%20Settings\Temporary%20Internet%20Files\Content.Outlook\QNFX9MSH\RUG%20-%20revenue%20and%20crew%20cost%20trend%20(2008-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48"/>
    </mc:Choice>
    <mc:Fallback>
      <c:style val="48"/>
    </mc:Fallback>
  </mc:AlternateContent>
  <c:chart>
    <c:title>
      <c:layout/>
      <c:overlay val="0"/>
    </c:title>
    <c:autoTitleDeleted val="0"/>
    <c:plotArea>
      <c:layout/>
      <c:doughnutChart>
        <c:varyColors val="1"/>
        <c:ser>
          <c:idx val="0"/>
          <c:order val="0"/>
          <c:tx>
            <c:strRef>
              <c:f>Sheet1!$B$1</c:f>
              <c:strCache>
                <c:ptCount val="1"/>
                <c:pt idx="0">
                  <c:v>OPEX</c:v>
                </c:pt>
              </c:strCache>
            </c:strRef>
          </c:tx>
          <c:cat>
            <c:strRef>
              <c:f>Sheet1!$A$2:$A$5</c:f>
              <c:strCache>
                <c:ptCount val="4"/>
                <c:pt idx="0">
                  <c:v>Labour</c:v>
                </c:pt>
                <c:pt idx="1">
                  <c:v>Fuel</c:v>
                </c:pt>
                <c:pt idx="2">
                  <c:v>Running Costs</c:v>
                </c:pt>
                <c:pt idx="3">
                  <c:v>Overheads</c:v>
                </c:pt>
              </c:strCache>
            </c:strRef>
          </c:cat>
          <c:val>
            <c:numRef>
              <c:f>Sheet1!$B$2:$B$5</c:f>
              <c:numCache>
                <c:formatCode>General</c:formatCode>
                <c:ptCount val="4"/>
                <c:pt idx="0">
                  <c:v>60</c:v>
                </c:pt>
                <c:pt idx="1">
                  <c:v>10</c:v>
                </c:pt>
                <c:pt idx="2">
                  <c:v>10</c:v>
                </c:pt>
                <c:pt idx="3">
                  <c:v>10</c:v>
                </c:pt>
              </c:numCache>
            </c:numRef>
          </c:val>
        </c:ser>
        <c:dLbls>
          <c:showLegendKey val="0"/>
          <c:showVal val="0"/>
          <c:showCatName val="0"/>
          <c:showSerName val="0"/>
          <c:showPercent val="0"/>
          <c:showBubbleSize val="0"/>
          <c:showLeaderLines val="1"/>
        </c:dLbls>
        <c:firstSliceAng val="0"/>
        <c:holeSize val="50"/>
      </c:doughnut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47"/>
    </mc:Choice>
    <mc:Fallback>
      <c:style val="47"/>
    </mc:Fallback>
  </mc:AlternateContent>
  <c:chart>
    <c:autoTitleDeleted val="0"/>
    <c:plotArea>
      <c:layout/>
      <c:lineChart>
        <c:grouping val="standard"/>
        <c:varyColors val="0"/>
        <c:ser>
          <c:idx val="0"/>
          <c:order val="0"/>
          <c:tx>
            <c:strRef>
              <c:f>Sheet1!#REF!</c:f>
              <c:strCache>
                <c:ptCount val="1"/>
                <c:pt idx="0">
                  <c:v>#REF!</c:v>
                </c:pt>
              </c:strCache>
            </c:strRef>
          </c:tx>
          <c:marker>
            <c:symbol val="none"/>
          </c:marker>
          <c:cat>
            <c:numRef>
              <c:f>Sheet1!$A$2:$A$6</c:f>
              <c:numCache>
                <c:formatCode>General</c:formatCode>
                <c:ptCount val="5"/>
                <c:pt idx="0">
                  <c:v>2008</c:v>
                </c:pt>
                <c:pt idx="1">
                  <c:v>2009</c:v>
                </c:pt>
                <c:pt idx="2">
                  <c:v>2010</c:v>
                </c:pt>
                <c:pt idx="3">
                  <c:v>2011</c:v>
                </c:pt>
                <c:pt idx="4">
                  <c:v>2012</c:v>
                </c:pt>
              </c:numCache>
            </c:numRef>
          </c:cat>
          <c:val>
            <c:numRef>
              <c:f>Sheet1!#REF!</c:f>
              <c:numCache>
                <c:formatCode>General</c:formatCode>
                <c:ptCount val="1"/>
                <c:pt idx="0">
                  <c:v>1</c:v>
                </c:pt>
              </c:numCache>
            </c:numRef>
          </c:val>
          <c:smooth val="0"/>
        </c:ser>
        <c:ser>
          <c:idx val="1"/>
          <c:order val="1"/>
          <c:tx>
            <c:strRef>
              <c:f>Sheet1!$C$1</c:f>
              <c:strCache>
                <c:ptCount val="1"/>
                <c:pt idx="0">
                  <c:v>Salary Trend</c:v>
                </c:pt>
              </c:strCache>
            </c:strRef>
          </c:tx>
          <c:spPr>
            <a:ln>
              <a:solidFill>
                <a:srgbClr val="800000"/>
              </a:solidFill>
            </a:ln>
          </c:spPr>
          <c:marker>
            <c:symbol val="none"/>
          </c:marker>
          <c:cat>
            <c:numRef>
              <c:f>Sheet1!$A$2:$A$6</c:f>
              <c:numCache>
                <c:formatCode>General</c:formatCode>
                <c:ptCount val="5"/>
                <c:pt idx="0">
                  <c:v>2008</c:v>
                </c:pt>
                <c:pt idx="1">
                  <c:v>2009</c:v>
                </c:pt>
                <c:pt idx="2">
                  <c:v>2010</c:v>
                </c:pt>
                <c:pt idx="3">
                  <c:v>2011</c:v>
                </c:pt>
                <c:pt idx="4">
                  <c:v>2012</c:v>
                </c:pt>
              </c:numCache>
            </c:numRef>
          </c:cat>
          <c:val>
            <c:numRef>
              <c:f>Sheet1!$C$2:$C$6</c:f>
              <c:numCache>
                <c:formatCode>General</c:formatCode>
                <c:ptCount val="5"/>
                <c:pt idx="0">
                  <c:v>100</c:v>
                </c:pt>
                <c:pt idx="1">
                  <c:v>105</c:v>
                </c:pt>
                <c:pt idx="2">
                  <c:v>109</c:v>
                </c:pt>
                <c:pt idx="3">
                  <c:v>115</c:v>
                </c:pt>
                <c:pt idx="4">
                  <c:v>120</c:v>
                </c:pt>
              </c:numCache>
            </c:numRef>
          </c:val>
          <c:smooth val="0"/>
        </c:ser>
        <c:ser>
          <c:idx val="2"/>
          <c:order val="2"/>
          <c:tx>
            <c:strRef>
              <c:f>Sheet1!$E$1</c:f>
              <c:strCache>
                <c:ptCount val="1"/>
                <c:pt idx="0">
                  <c:v>Labour Cost Trend</c:v>
                </c:pt>
              </c:strCache>
            </c:strRef>
          </c:tx>
          <c:marker>
            <c:symbol val="none"/>
          </c:marker>
          <c:cat>
            <c:numRef>
              <c:f>Sheet1!$A$2:$A$6</c:f>
              <c:numCache>
                <c:formatCode>General</c:formatCode>
                <c:ptCount val="5"/>
                <c:pt idx="0">
                  <c:v>2008</c:v>
                </c:pt>
                <c:pt idx="1">
                  <c:v>2009</c:v>
                </c:pt>
                <c:pt idx="2">
                  <c:v>2010</c:v>
                </c:pt>
                <c:pt idx="3">
                  <c:v>2011</c:v>
                </c:pt>
                <c:pt idx="4">
                  <c:v>2012</c:v>
                </c:pt>
              </c:numCache>
            </c:numRef>
          </c:cat>
          <c:val>
            <c:numRef>
              <c:f>Sheet1!$E$2:$E$6</c:f>
              <c:numCache>
                <c:formatCode>General</c:formatCode>
                <c:ptCount val="5"/>
                <c:pt idx="0">
                  <c:v>100</c:v>
                </c:pt>
                <c:pt idx="1">
                  <c:v>109</c:v>
                </c:pt>
                <c:pt idx="2">
                  <c:v>124</c:v>
                </c:pt>
                <c:pt idx="3">
                  <c:v>132</c:v>
                </c:pt>
                <c:pt idx="4">
                  <c:v>140</c:v>
                </c:pt>
              </c:numCache>
            </c:numRef>
          </c:val>
          <c:smooth val="0"/>
        </c:ser>
        <c:ser>
          <c:idx val="3"/>
          <c:order val="3"/>
          <c:tx>
            <c:strRef>
              <c:f>Sheet1!$D$1</c:f>
              <c:strCache>
                <c:ptCount val="1"/>
                <c:pt idx="0">
                  <c:v>Tariff Trend</c:v>
                </c:pt>
              </c:strCache>
            </c:strRef>
          </c:tx>
          <c:marker>
            <c:symbol val="none"/>
          </c:marker>
          <c:cat>
            <c:numRef>
              <c:f>Sheet1!$A$2:$A$6</c:f>
              <c:numCache>
                <c:formatCode>General</c:formatCode>
                <c:ptCount val="5"/>
                <c:pt idx="0">
                  <c:v>2008</c:v>
                </c:pt>
                <c:pt idx="1">
                  <c:v>2009</c:v>
                </c:pt>
                <c:pt idx="2">
                  <c:v>2010</c:v>
                </c:pt>
                <c:pt idx="3">
                  <c:v>2011</c:v>
                </c:pt>
                <c:pt idx="4">
                  <c:v>2012</c:v>
                </c:pt>
              </c:numCache>
            </c:numRef>
          </c:cat>
          <c:val>
            <c:numRef>
              <c:f>Sheet1!$D$2:$D$6</c:f>
              <c:numCache>
                <c:formatCode>General</c:formatCode>
                <c:ptCount val="5"/>
                <c:pt idx="0">
                  <c:v>100</c:v>
                </c:pt>
                <c:pt idx="1">
                  <c:v>103</c:v>
                </c:pt>
                <c:pt idx="2">
                  <c:v>109</c:v>
                </c:pt>
                <c:pt idx="3">
                  <c:v>116</c:v>
                </c:pt>
                <c:pt idx="4">
                  <c:v>123</c:v>
                </c:pt>
              </c:numCache>
            </c:numRef>
          </c:val>
          <c:smooth val="0"/>
        </c:ser>
        <c:ser>
          <c:idx val="4"/>
          <c:order val="4"/>
          <c:tx>
            <c:strRef>
              <c:f>Sheet1!$B$1</c:f>
              <c:strCache>
                <c:ptCount val="1"/>
                <c:pt idx="0">
                  <c:v>HT Activity</c:v>
                </c:pt>
              </c:strCache>
            </c:strRef>
          </c:tx>
          <c:marker>
            <c:symbol val="none"/>
          </c:marker>
          <c:cat>
            <c:numRef>
              <c:f>Sheet1!$A$2:$A$6</c:f>
              <c:numCache>
                <c:formatCode>General</c:formatCode>
                <c:ptCount val="5"/>
                <c:pt idx="0">
                  <c:v>2008</c:v>
                </c:pt>
                <c:pt idx="1">
                  <c:v>2009</c:v>
                </c:pt>
                <c:pt idx="2">
                  <c:v>2010</c:v>
                </c:pt>
                <c:pt idx="3">
                  <c:v>2011</c:v>
                </c:pt>
                <c:pt idx="4">
                  <c:v>2012</c:v>
                </c:pt>
              </c:numCache>
            </c:numRef>
          </c:cat>
          <c:val>
            <c:numRef>
              <c:f>Sheet1!$B$2:$B$6</c:f>
              <c:numCache>
                <c:formatCode>General</c:formatCode>
                <c:ptCount val="5"/>
                <c:pt idx="0">
                  <c:v>100</c:v>
                </c:pt>
                <c:pt idx="1">
                  <c:v>97.7</c:v>
                </c:pt>
                <c:pt idx="2">
                  <c:v>102</c:v>
                </c:pt>
                <c:pt idx="3">
                  <c:v>93.5</c:v>
                </c:pt>
                <c:pt idx="4">
                  <c:v>101</c:v>
                </c:pt>
              </c:numCache>
            </c:numRef>
          </c:val>
          <c:smooth val="0"/>
        </c:ser>
        <c:dLbls>
          <c:showLegendKey val="0"/>
          <c:showVal val="0"/>
          <c:showCatName val="0"/>
          <c:showSerName val="0"/>
          <c:showPercent val="0"/>
          <c:showBubbleSize val="0"/>
        </c:dLbls>
        <c:marker val="1"/>
        <c:smooth val="0"/>
        <c:axId val="125249024"/>
        <c:axId val="125317120"/>
      </c:lineChart>
      <c:catAx>
        <c:axId val="125249024"/>
        <c:scaling>
          <c:orientation val="minMax"/>
        </c:scaling>
        <c:delete val="0"/>
        <c:axPos val="b"/>
        <c:numFmt formatCode="General" sourceLinked="1"/>
        <c:majorTickMark val="out"/>
        <c:minorTickMark val="none"/>
        <c:tickLblPos val="nextTo"/>
        <c:crossAx val="125317120"/>
        <c:crosses val="autoZero"/>
        <c:auto val="1"/>
        <c:lblAlgn val="ctr"/>
        <c:lblOffset val="100"/>
        <c:noMultiLvlLbl val="0"/>
      </c:catAx>
      <c:valAx>
        <c:axId val="125317120"/>
        <c:scaling>
          <c:orientation val="minMax"/>
          <c:min val="90"/>
        </c:scaling>
        <c:delete val="0"/>
        <c:axPos val="l"/>
        <c:majorGridlines/>
        <c:numFmt formatCode="General" sourceLinked="1"/>
        <c:majorTickMark val="out"/>
        <c:minorTickMark val="none"/>
        <c:tickLblPos val="none"/>
        <c:crossAx val="125249024"/>
        <c:crosses val="autoZero"/>
        <c:crossBetween val="between"/>
      </c:valAx>
    </c:plotArea>
    <c:legend>
      <c:legendPos val="r"/>
      <c:legendEntry>
        <c:idx val="0"/>
        <c:delete val="1"/>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489392464439617"/>
          <c:y val="4.0724504655524789E-2"/>
          <c:w val="0.74147170570814802"/>
          <c:h val="0.67936348052440865"/>
        </c:manualLayout>
      </c:layout>
      <c:lineChart>
        <c:grouping val="standard"/>
        <c:varyColors val="0"/>
        <c:ser>
          <c:idx val="2"/>
          <c:order val="0"/>
          <c:tx>
            <c:strRef>
              <c:f>'Sheet1 (2)'!$A$20</c:f>
              <c:strCache>
                <c:ptCount val="1"/>
                <c:pt idx="0">
                  <c:v>Tariff Index</c:v>
                </c:pt>
              </c:strCache>
            </c:strRef>
          </c:tx>
          <c:spPr>
            <a:ln w="25400">
              <a:solidFill>
                <a:schemeClr val="accent3">
                  <a:lumMod val="75000"/>
                </a:schemeClr>
              </a:solidFill>
              <a:prstDash val="solid"/>
            </a:ln>
          </c:spPr>
          <c:marker>
            <c:symbol val="none"/>
          </c:marker>
          <c:dLbls>
            <c:dLbl>
              <c:idx val="4"/>
              <c:layout>
                <c:manualLayout>
                  <c:x val="-4.8397142845407401E-2"/>
                  <c:y val="-3.8762659602687398E-2"/>
                </c:manualLayout>
              </c:layout>
              <c:tx>
                <c:rich>
                  <a:bodyPr/>
                  <a:lstStyle/>
                  <a:p>
                    <a:r>
                      <a:rPr lang="en-US"/>
                      <a:t>126 (CAGR 6%)</a:t>
                    </a:r>
                  </a:p>
                </c:rich>
              </c:tx>
              <c:dLblPos val="r"/>
              <c:showLegendKey val="0"/>
              <c:showVal val="1"/>
              <c:showCatName val="0"/>
              <c:showSerName val="0"/>
              <c:showPercent val="0"/>
              <c:showBubbleSize val="0"/>
            </c:dLbl>
            <c:showLegendKey val="0"/>
            <c:showVal val="0"/>
            <c:showCatName val="0"/>
            <c:showSerName val="0"/>
            <c:showPercent val="0"/>
            <c:showBubbleSize val="0"/>
          </c:dLbls>
          <c:cat>
            <c:strRef>
              <c:f>'Sheet1 (2)'!$B$6:$F$6</c:f>
              <c:strCache>
                <c:ptCount val="5"/>
                <c:pt idx="0">
                  <c:v>2008</c:v>
                </c:pt>
                <c:pt idx="1">
                  <c:v>2009</c:v>
                </c:pt>
                <c:pt idx="2">
                  <c:v>2010</c:v>
                </c:pt>
                <c:pt idx="3">
                  <c:v>2011</c:v>
                </c:pt>
                <c:pt idx="4">
                  <c:v>2012F</c:v>
                </c:pt>
              </c:strCache>
            </c:strRef>
          </c:cat>
          <c:val>
            <c:numRef>
              <c:f>'Sheet1 (2)'!$B$20:$F$20</c:f>
              <c:numCache>
                <c:formatCode>0</c:formatCode>
                <c:ptCount val="5"/>
                <c:pt idx="0" formatCode="General">
                  <c:v>100</c:v>
                </c:pt>
                <c:pt idx="1">
                  <c:v>102.8306899727955</c:v>
                </c:pt>
                <c:pt idx="2">
                  <c:v>108.88571850772207</c:v>
                </c:pt>
                <c:pt idx="3">
                  <c:v>115.61686490598102</c:v>
                </c:pt>
                <c:pt idx="4">
                  <c:v>125.8008760286361</c:v>
                </c:pt>
              </c:numCache>
            </c:numRef>
          </c:val>
          <c:smooth val="1"/>
        </c:ser>
        <c:ser>
          <c:idx val="3"/>
          <c:order val="1"/>
          <c:tx>
            <c:strRef>
              <c:f>'Sheet1 (2)'!$A$21</c:f>
              <c:strCache>
                <c:ptCount val="1"/>
                <c:pt idx="0">
                  <c:v>Crew Index</c:v>
                </c:pt>
              </c:strCache>
            </c:strRef>
          </c:tx>
          <c:spPr>
            <a:ln w="25400">
              <a:prstDash val="solid"/>
            </a:ln>
          </c:spPr>
          <c:marker>
            <c:symbol val="none"/>
          </c:marker>
          <c:dLbls>
            <c:dLbl>
              <c:idx val="4"/>
              <c:layout>
                <c:manualLayout>
                  <c:x val="-4.4223955573628404E-2"/>
                  <c:y val="-5.0273449230771101E-2"/>
                </c:manualLayout>
              </c:layout>
              <c:tx>
                <c:rich>
                  <a:bodyPr/>
                  <a:lstStyle/>
                  <a:p>
                    <a:r>
                      <a:rPr lang="en-US"/>
                      <a:t>140 (CAGR 9%)</a:t>
                    </a:r>
                  </a:p>
                </c:rich>
              </c:tx>
              <c:dLblPos val="r"/>
              <c:showLegendKey val="0"/>
              <c:showVal val="1"/>
              <c:showCatName val="0"/>
              <c:showSerName val="0"/>
              <c:showPercent val="0"/>
              <c:showBubbleSize val="0"/>
            </c:dLbl>
            <c:showLegendKey val="0"/>
            <c:showVal val="0"/>
            <c:showCatName val="0"/>
            <c:showSerName val="0"/>
            <c:showPercent val="0"/>
            <c:showBubbleSize val="0"/>
          </c:dLbls>
          <c:cat>
            <c:strRef>
              <c:f>'Sheet1 (2)'!$B$6:$F$6</c:f>
              <c:strCache>
                <c:ptCount val="5"/>
                <c:pt idx="0">
                  <c:v>2008</c:v>
                </c:pt>
                <c:pt idx="1">
                  <c:v>2009</c:v>
                </c:pt>
                <c:pt idx="2">
                  <c:v>2010</c:v>
                </c:pt>
                <c:pt idx="3">
                  <c:v>2011</c:v>
                </c:pt>
                <c:pt idx="4">
                  <c:v>2012F</c:v>
                </c:pt>
              </c:strCache>
            </c:strRef>
          </c:cat>
          <c:val>
            <c:numRef>
              <c:f>'Sheet1 (2)'!$B$21:$F$21</c:f>
              <c:numCache>
                <c:formatCode>0</c:formatCode>
                <c:ptCount val="5"/>
                <c:pt idx="0" formatCode="General">
                  <c:v>100</c:v>
                </c:pt>
                <c:pt idx="1">
                  <c:v>108.64457924988892</c:v>
                </c:pt>
                <c:pt idx="2">
                  <c:v>124.29499724289236</c:v>
                </c:pt>
                <c:pt idx="3">
                  <c:v>132.08034276967427</c:v>
                </c:pt>
                <c:pt idx="4">
                  <c:v>140.0715148577454</c:v>
                </c:pt>
              </c:numCache>
            </c:numRef>
          </c:val>
          <c:smooth val="1"/>
        </c:ser>
        <c:ser>
          <c:idx val="4"/>
          <c:order val="2"/>
          <c:tx>
            <c:strRef>
              <c:f>'Sheet1 (2)'!$A$22</c:f>
              <c:strCache>
                <c:ptCount val="1"/>
                <c:pt idx="0">
                  <c:v>EBA Index</c:v>
                </c:pt>
              </c:strCache>
            </c:strRef>
          </c:tx>
          <c:spPr>
            <a:ln w="25400">
              <a:solidFill>
                <a:schemeClr val="accent6"/>
              </a:solidFill>
              <a:prstDash val="solid"/>
            </a:ln>
          </c:spPr>
          <c:marker>
            <c:symbol val="none"/>
          </c:marker>
          <c:dLbls>
            <c:dLbl>
              <c:idx val="4"/>
              <c:layout>
                <c:manualLayout>
                  <c:x val="-4.8397142845407401E-2"/>
                  <c:y val="5.0273449230771101E-2"/>
                </c:manualLayout>
              </c:layout>
              <c:tx>
                <c:rich>
                  <a:bodyPr/>
                  <a:lstStyle/>
                  <a:p>
                    <a:r>
                      <a:rPr lang="en-US"/>
                      <a:t>120 (CAGR</a:t>
                    </a:r>
                    <a:r>
                      <a:rPr lang="en-US" baseline="0"/>
                      <a:t> 5%)</a:t>
                    </a:r>
                    <a:endParaRPr lang="en-US"/>
                  </a:p>
                </c:rich>
              </c:tx>
              <c:dLblPos val="r"/>
              <c:showLegendKey val="0"/>
              <c:showVal val="1"/>
              <c:showCatName val="0"/>
              <c:showSerName val="0"/>
              <c:showPercent val="0"/>
              <c:showBubbleSize val="0"/>
            </c:dLbl>
            <c:showLegendKey val="0"/>
            <c:showVal val="0"/>
            <c:showCatName val="0"/>
            <c:showSerName val="0"/>
            <c:showPercent val="0"/>
            <c:showBubbleSize val="0"/>
          </c:dLbls>
          <c:cat>
            <c:strRef>
              <c:f>'Sheet1 (2)'!$B$6:$F$6</c:f>
              <c:strCache>
                <c:ptCount val="5"/>
                <c:pt idx="0">
                  <c:v>2008</c:v>
                </c:pt>
                <c:pt idx="1">
                  <c:v>2009</c:v>
                </c:pt>
                <c:pt idx="2">
                  <c:v>2010</c:v>
                </c:pt>
                <c:pt idx="3">
                  <c:v>2011</c:v>
                </c:pt>
                <c:pt idx="4">
                  <c:v>2012F</c:v>
                </c:pt>
              </c:strCache>
            </c:strRef>
          </c:cat>
          <c:val>
            <c:numRef>
              <c:f>'Sheet1 (2)'!$B$22:$F$22</c:f>
              <c:numCache>
                <c:formatCode>0</c:formatCode>
                <c:ptCount val="5"/>
                <c:pt idx="0" formatCode="General">
                  <c:v>100</c:v>
                </c:pt>
                <c:pt idx="1">
                  <c:v>105</c:v>
                </c:pt>
                <c:pt idx="2">
                  <c:v>109.2</c:v>
                </c:pt>
                <c:pt idx="3">
                  <c:v>115.206</c:v>
                </c:pt>
                <c:pt idx="4">
                  <c:v>120.39027</c:v>
                </c:pt>
              </c:numCache>
            </c:numRef>
          </c:val>
          <c:smooth val="1"/>
        </c:ser>
        <c:dLbls>
          <c:showLegendKey val="0"/>
          <c:showVal val="0"/>
          <c:showCatName val="0"/>
          <c:showSerName val="0"/>
          <c:showPercent val="0"/>
          <c:showBubbleSize val="0"/>
        </c:dLbls>
        <c:marker val="1"/>
        <c:smooth val="0"/>
        <c:axId val="86237568"/>
        <c:axId val="86239104"/>
      </c:lineChart>
      <c:catAx>
        <c:axId val="86237568"/>
        <c:scaling>
          <c:orientation val="minMax"/>
        </c:scaling>
        <c:delete val="0"/>
        <c:axPos val="b"/>
        <c:majorTickMark val="out"/>
        <c:minorTickMark val="none"/>
        <c:tickLblPos val="nextTo"/>
        <c:crossAx val="86239104"/>
        <c:crosses val="autoZero"/>
        <c:auto val="1"/>
        <c:lblAlgn val="ctr"/>
        <c:lblOffset val="100"/>
        <c:noMultiLvlLbl val="0"/>
      </c:catAx>
      <c:valAx>
        <c:axId val="86239104"/>
        <c:scaling>
          <c:orientation val="minMax"/>
          <c:max val="150"/>
          <c:min val="90"/>
        </c:scaling>
        <c:delete val="0"/>
        <c:axPos val="l"/>
        <c:majorGridlines>
          <c:spPr>
            <a:ln>
              <a:solidFill>
                <a:schemeClr val="bg1">
                  <a:lumMod val="75000"/>
                </a:schemeClr>
              </a:solidFill>
              <a:prstDash val="sysDash"/>
            </a:ln>
          </c:spPr>
        </c:majorGridlines>
        <c:numFmt formatCode="General" sourceLinked="1"/>
        <c:majorTickMark val="out"/>
        <c:minorTickMark val="none"/>
        <c:tickLblPos val="nextTo"/>
        <c:spPr>
          <a:ln>
            <a:noFill/>
          </a:ln>
        </c:spPr>
        <c:crossAx val="86237568"/>
        <c:crosses val="autoZero"/>
        <c:crossBetween val="between"/>
        <c:majorUnit val="10"/>
      </c:valAx>
      <c:dTable>
        <c:showHorzBorder val="1"/>
        <c:showVertBorder val="1"/>
        <c:showOutline val="1"/>
        <c:showKeys val="1"/>
      </c:dTable>
    </c:plotArea>
    <c:plotVisOnly val="1"/>
    <c:dispBlanksAs val="gap"/>
    <c:showDLblsOverMax val="0"/>
  </c:chart>
  <c:spPr>
    <a:ln>
      <a:no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0.70872</cdr:x>
      <cdr:y>0.43002</cdr:y>
    </cdr:from>
    <cdr:to>
      <cdr:x>0.83025</cdr:x>
      <cdr:y>0.47738</cdr:y>
    </cdr:to>
    <cdr:sp macro="" textlink="">
      <cdr:nvSpPr>
        <cdr:cNvPr id="2" name="TextBox 1"/>
        <cdr:cNvSpPr txBox="1"/>
      </cdr:nvSpPr>
      <cdr:spPr>
        <a:xfrm xmlns:a="http://schemas.openxmlformats.org/drawingml/2006/main">
          <a:off x="5832488" y="1946276"/>
          <a:ext cx="1000132" cy="21431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AU"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034" name="Rectangle 2"/>
          <p:cNvSpPr>
            <a:spLocks noGrp="1" noChangeArrowheads="1"/>
          </p:cNvSpPr>
          <p:nvPr>
            <p:ph type="hdr" sz="quarter"/>
          </p:nvPr>
        </p:nvSpPr>
        <p:spPr bwMode="auto">
          <a:xfrm>
            <a:off x="4" y="0"/>
            <a:ext cx="2946400" cy="496889"/>
          </a:xfrm>
          <a:prstGeom prst="rect">
            <a:avLst/>
          </a:prstGeom>
          <a:noFill/>
          <a:ln w="9525">
            <a:noFill/>
            <a:miter lim="800000"/>
            <a:headEnd/>
            <a:tailEnd/>
          </a:ln>
          <a:effectLst/>
        </p:spPr>
        <p:txBody>
          <a:bodyPr vert="horz" wrap="square" lIns="91403" tIns="45702" rIns="91403" bIns="45702" numCol="1" anchor="t" anchorCtr="0" compatLnSpc="1">
            <a:prstTxWarp prst="textNoShape">
              <a:avLst/>
            </a:prstTxWarp>
          </a:bodyPr>
          <a:lstStyle>
            <a:lvl1pPr algn="l">
              <a:defRPr sz="1200"/>
            </a:lvl1pPr>
          </a:lstStyle>
          <a:p>
            <a:pPr>
              <a:defRPr/>
            </a:pPr>
            <a:endParaRPr lang="en-GB" dirty="0"/>
          </a:p>
        </p:txBody>
      </p:sp>
      <p:sp>
        <p:nvSpPr>
          <p:cNvPr id="172035" name="Rectangle 3"/>
          <p:cNvSpPr>
            <a:spLocks noGrp="1" noChangeArrowheads="1"/>
          </p:cNvSpPr>
          <p:nvPr>
            <p:ph type="dt" sz="quarter" idx="1"/>
          </p:nvPr>
        </p:nvSpPr>
        <p:spPr bwMode="auto">
          <a:xfrm>
            <a:off x="3849695" y="0"/>
            <a:ext cx="2946400" cy="496889"/>
          </a:xfrm>
          <a:prstGeom prst="rect">
            <a:avLst/>
          </a:prstGeom>
          <a:noFill/>
          <a:ln w="9525">
            <a:noFill/>
            <a:miter lim="800000"/>
            <a:headEnd/>
            <a:tailEnd/>
          </a:ln>
          <a:effectLst/>
        </p:spPr>
        <p:txBody>
          <a:bodyPr vert="horz" wrap="square" lIns="91403" tIns="45702" rIns="91403" bIns="45702" numCol="1" anchor="t" anchorCtr="0" compatLnSpc="1">
            <a:prstTxWarp prst="textNoShape">
              <a:avLst/>
            </a:prstTxWarp>
          </a:bodyPr>
          <a:lstStyle>
            <a:lvl1pPr algn="r">
              <a:defRPr sz="1200"/>
            </a:lvl1pPr>
          </a:lstStyle>
          <a:p>
            <a:pPr>
              <a:defRPr/>
            </a:pPr>
            <a:endParaRPr lang="en-GB" dirty="0"/>
          </a:p>
        </p:txBody>
      </p:sp>
      <p:sp>
        <p:nvSpPr>
          <p:cNvPr id="172036" name="Rectangle 4"/>
          <p:cNvSpPr>
            <a:spLocks noGrp="1" noChangeArrowheads="1"/>
          </p:cNvSpPr>
          <p:nvPr>
            <p:ph type="ftr" sz="quarter" idx="2"/>
          </p:nvPr>
        </p:nvSpPr>
        <p:spPr bwMode="auto">
          <a:xfrm>
            <a:off x="4" y="9429754"/>
            <a:ext cx="2946400" cy="496889"/>
          </a:xfrm>
          <a:prstGeom prst="rect">
            <a:avLst/>
          </a:prstGeom>
          <a:noFill/>
          <a:ln w="9525">
            <a:noFill/>
            <a:miter lim="800000"/>
            <a:headEnd/>
            <a:tailEnd/>
          </a:ln>
          <a:effectLst/>
        </p:spPr>
        <p:txBody>
          <a:bodyPr vert="horz" wrap="square" lIns="91403" tIns="45702" rIns="91403" bIns="45702" numCol="1" anchor="b" anchorCtr="0" compatLnSpc="1">
            <a:prstTxWarp prst="textNoShape">
              <a:avLst/>
            </a:prstTxWarp>
          </a:bodyPr>
          <a:lstStyle>
            <a:lvl1pPr algn="l">
              <a:defRPr sz="1200"/>
            </a:lvl1pPr>
          </a:lstStyle>
          <a:p>
            <a:pPr>
              <a:defRPr/>
            </a:pPr>
            <a:endParaRPr lang="en-GB" dirty="0"/>
          </a:p>
        </p:txBody>
      </p:sp>
      <p:sp>
        <p:nvSpPr>
          <p:cNvPr id="172037" name="Rectangle 5"/>
          <p:cNvSpPr>
            <a:spLocks noGrp="1" noChangeArrowheads="1"/>
          </p:cNvSpPr>
          <p:nvPr>
            <p:ph type="sldNum" sz="quarter" idx="3"/>
          </p:nvPr>
        </p:nvSpPr>
        <p:spPr bwMode="auto">
          <a:xfrm>
            <a:off x="3849695" y="9429754"/>
            <a:ext cx="2946400" cy="496889"/>
          </a:xfrm>
          <a:prstGeom prst="rect">
            <a:avLst/>
          </a:prstGeom>
          <a:noFill/>
          <a:ln w="9525">
            <a:noFill/>
            <a:miter lim="800000"/>
            <a:headEnd/>
            <a:tailEnd/>
          </a:ln>
          <a:effectLst/>
        </p:spPr>
        <p:txBody>
          <a:bodyPr vert="horz" wrap="square" lIns="91403" tIns="45702" rIns="91403" bIns="45702" numCol="1" anchor="b" anchorCtr="0" compatLnSpc="1">
            <a:prstTxWarp prst="textNoShape">
              <a:avLst/>
            </a:prstTxWarp>
          </a:bodyPr>
          <a:lstStyle>
            <a:lvl1pPr algn="r">
              <a:defRPr sz="1200"/>
            </a:lvl1pPr>
          </a:lstStyle>
          <a:p>
            <a:pPr>
              <a:defRPr/>
            </a:pPr>
            <a:fld id="{2E89A7EB-C846-44A7-A024-3DB05C613A69}" type="slidenum">
              <a:rPr lang="en-GB"/>
              <a:pPr>
                <a:defRPr/>
              </a:pPr>
              <a:t>‹#›</a:t>
            </a:fld>
            <a:endParaRPr lang="en-GB" dirty="0"/>
          </a:p>
        </p:txBody>
      </p:sp>
    </p:spTree>
    <p:extLst>
      <p:ext uri="{BB962C8B-B14F-4D97-AF65-F5344CB8AC3E}">
        <p14:creationId xmlns:p14="http://schemas.microsoft.com/office/powerpoint/2010/main" val="2674915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4" y="0"/>
            <a:ext cx="2946400" cy="496889"/>
          </a:xfrm>
          <a:prstGeom prst="rect">
            <a:avLst/>
          </a:prstGeom>
          <a:noFill/>
          <a:ln w="9525">
            <a:noFill/>
            <a:miter lim="800000"/>
            <a:headEnd/>
            <a:tailEnd/>
          </a:ln>
          <a:effectLst/>
        </p:spPr>
        <p:txBody>
          <a:bodyPr vert="horz" wrap="square" lIns="91403" tIns="45702" rIns="91403" bIns="45702" numCol="1" anchor="t" anchorCtr="0" compatLnSpc="1">
            <a:prstTxWarp prst="textNoShape">
              <a:avLst/>
            </a:prstTxWarp>
          </a:bodyPr>
          <a:lstStyle>
            <a:lvl1pPr algn="l">
              <a:defRPr sz="1200"/>
            </a:lvl1pPr>
          </a:lstStyle>
          <a:p>
            <a:pPr>
              <a:defRPr/>
            </a:pPr>
            <a:endParaRPr lang="en-US" dirty="0"/>
          </a:p>
        </p:txBody>
      </p:sp>
      <p:sp>
        <p:nvSpPr>
          <p:cNvPr id="12291" name="Rectangle 3"/>
          <p:cNvSpPr>
            <a:spLocks noGrp="1" noChangeArrowheads="1"/>
          </p:cNvSpPr>
          <p:nvPr>
            <p:ph type="dt" idx="1"/>
          </p:nvPr>
        </p:nvSpPr>
        <p:spPr bwMode="auto">
          <a:xfrm>
            <a:off x="3849695" y="0"/>
            <a:ext cx="2946400" cy="496889"/>
          </a:xfrm>
          <a:prstGeom prst="rect">
            <a:avLst/>
          </a:prstGeom>
          <a:noFill/>
          <a:ln w="9525">
            <a:noFill/>
            <a:miter lim="800000"/>
            <a:headEnd/>
            <a:tailEnd/>
          </a:ln>
          <a:effectLst/>
        </p:spPr>
        <p:txBody>
          <a:bodyPr vert="horz" wrap="square" lIns="91403" tIns="45702" rIns="91403" bIns="45702" numCol="1" anchor="t" anchorCtr="0" compatLnSpc="1">
            <a:prstTxWarp prst="textNoShape">
              <a:avLst/>
            </a:prstTxWarp>
          </a:bodyPr>
          <a:lstStyle>
            <a:lvl1pPr algn="r">
              <a:defRPr sz="1200"/>
            </a:lvl1pPr>
          </a:lstStyle>
          <a:p>
            <a:pPr>
              <a:defRPr/>
            </a:pPr>
            <a:endParaRPr lang="en-US" dirty="0"/>
          </a:p>
        </p:txBody>
      </p:sp>
      <p:sp>
        <p:nvSpPr>
          <p:cNvPr id="25604"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79457" y="4716470"/>
            <a:ext cx="5438773" cy="4467227"/>
          </a:xfrm>
          <a:prstGeom prst="rect">
            <a:avLst/>
          </a:prstGeom>
          <a:noFill/>
          <a:ln w="9525">
            <a:noFill/>
            <a:miter lim="800000"/>
            <a:headEnd/>
            <a:tailEnd/>
          </a:ln>
          <a:effectLst/>
        </p:spPr>
        <p:txBody>
          <a:bodyPr vert="horz" wrap="square" lIns="91403" tIns="45702" rIns="91403" bIns="4570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4" y="9429754"/>
            <a:ext cx="2946400" cy="496889"/>
          </a:xfrm>
          <a:prstGeom prst="rect">
            <a:avLst/>
          </a:prstGeom>
          <a:noFill/>
          <a:ln w="9525">
            <a:noFill/>
            <a:miter lim="800000"/>
            <a:headEnd/>
            <a:tailEnd/>
          </a:ln>
          <a:effectLst/>
        </p:spPr>
        <p:txBody>
          <a:bodyPr vert="horz" wrap="square" lIns="91403" tIns="45702" rIns="91403" bIns="45702" numCol="1" anchor="b" anchorCtr="0" compatLnSpc="1">
            <a:prstTxWarp prst="textNoShape">
              <a:avLst/>
            </a:prstTxWarp>
          </a:bodyPr>
          <a:lstStyle>
            <a:lvl1pPr algn="l">
              <a:defRPr sz="1200"/>
            </a:lvl1pPr>
          </a:lstStyle>
          <a:p>
            <a:pPr>
              <a:defRPr/>
            </a:pPr>
            <a:endParaRPr lang="en-US" dirty="0"/>
          </a:p>
        </p:txBody>
      </p:sp>
      <p:sp>
        <p:nvSpPr>
          <p:cNvPr id="12295" name="Rectangle 7"/>
          <p:cNvSpPr>
            <a:spLocks noGrp="1" noChangeArrowheads="1"/>
          </p:cNvSpPr>
          <p:nvPr>
            <p:ph type="sldNum" sz="quarter" idx="5"/>
          </p:nvPr>
        </p:nvSpPr>
        <p:spPr bwMode="auto">
          <a:xfrm>
            <a:off x="3849695" y="9429754"/>
            <a:ext cx="2946400" cy="496889"/>
          </a:xfrm>
          <a:prstGeom prst="rect">
            <a:avLst/>
          </a:prstGeom>
          <a:noFill/>
          <a:ln w="9525">
            <a:noFill/>
            <a:miter lim="800000"/>
            <a:headEnd/>
            <a:tailEnd/>
          </a:ln>
          <a:effectLst/>
        </p:spPr>
        <p:txBody>
          <a:bodyPr vert="horz" wrap="square" lIns="91403" tIns="45702" rIns="91403" bIns="45702" numCol="1" anchor="b" anchorCtr="0" compatLnSpc="1">
            <a:prstTxWarp prst="textNoShape">
              <a:avLst/>
            </a:prstTxWarp>
          </a:bodyPr>
          <a:lstStyle>
            <a:lvl1pPr algn="r">
              <a:defRPr sz="1200"/>
            </a:lvl1pPr>
          </a:lstStyle>
          <a:p>
            <a:pPr>
              <a:defRPr/>
            </a:pPr>
            <a:fld id="{B8B698BC-BE47-4586-8703-D2FAAE37E7C2}" type="slidenum">
              <a:rPr lang="en-US"/>
              <a:pPr>
                <a:defRPr/>
              </a:pPr>
              <a:t>‹#›</a:t>
            </a:fld>
            <a:endParaRPr lang="en-US" dirty="0"/>
          </a:p>
        </p:txBody>
      </p:sp>
    </p:spTree>
    <p:extLst>
      <p:ext uri="{BB962C8B-B14F-4D97-AF65-F5344CB8AC3E}">
        <p14:creationId xmlns:p14="http://schemas.microsoft.com/office/powerpoint/2010/main" val="23556462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4819" name="Rectangle 3"/>
          <p:cNvSpPr>
            <a:spLocks noGrp="1"/>
          </p:cNvSpPr>
          <p:nvPr>
            <p:ph type="body" idx="1"/>
          </p:nvPr>
        </p:nvSpPr>
        <p:spPr bwMode="auto">
          <a:noFill/>
        </p:spPr>
        <p:txBody>
          <a:bodyPr/>
          <a:lstStyle/>
          <a:p>
            <a:r>
              <a:rPr lang="en-GB" dirty="0" smtClean="0"/>
              <a:t>44 ports, 100+ vessels, 1000+ staff</a:t>
            </a:r>
          </a:p>
          <a:p>
            <a:r>
              <a:rPr lang="en-GB" dirty="0" smtClean="0"/>
              <a:t>Different operation in every port,</a:t>
            </a:r>
            <a:r>
              <a:rPr lang="en-GB" baseline="0" dirty="0" smtClean="0"/>
              <a:t> commercial requirements, marine and operations characteristics, age and configuration of fleet</a:t>
            </a:r>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1/ This</a:t>
            </a:r>
            <a:r>
              <a:rPr lang="en-AU" baseline="0" dirty="0" smtClean="0"/>
              <a:t> chart represents an indicative cost overview across all Svitzer operations in Australia.</a:t>
            </a:r>
          </a:p>
          <a:p>
            <a:r>
              <a:rPr lang="en-AU" baseline="0" dirty="0" smtClean="0"/>
              <a:t>2/ 90% of the cost, with the exception of fuel, is fixed. This cost structure represents the general expectation of 24/7 tug availability over actual tug usage.</a:t>
            </a:r>
          </a:p>
          <a:p>
            <a:r>
              <a:rPr lang="en-AU" baseline="0" dirty="0" smtClean="0"/>
              <a:t>3/ Fuel cost is variable, both based upon consumption and price. The price volatility is typically covered by a variable surcharge linked to the PLATTS fuel index. The cost of average fuel consumption is typically covered by the towage tariff.</a:t>
            </a:r>
          </a:p>
          <a:p>
            <a:r>
              <a:rPr lang="en-AU" baseline="0" dirty="0" smtClean="0"/>
              <a:t>4/ Labour cost accounts for a significant proportion of the cost picture, and typically ranges between 60 and 70% of the OPEX.   </a:t>
            </a:r>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1/ This chart shows a 5 year</a:t>
            </a:r>
            <a:r>
              <a:rPr lang="en-AU" baseline="0" dirty="0" smtClean="0"/>
              <a:t> trend, against an index set in 2008, comparing salary trend, tariff trend and overall labour cost trend for </a:t>
            </a:r>
            <a:r>
              <a:rPr lang="en-AU" baseline="0" dirty="0" err="1" smtClean="0"/>
              <a:t>Svitzer’s</a:t>
            </a:r>
            <a:r>
              <a:rPr lang="en-AU" baseline="0" dirty="0" smtClean="0"/>
              <a:t> harbour towage operations in Australia</a:t>
            </a:r>
          </a:p>
          <a:p>
            <a:r>
              <a:rPr lang="en-AU" baseline="0" dirty="0" smtClean="0"/>
              <a:t>2/ It is made up of the average cost trend at the 35 ports we service around the country</a:t>
            </a:r>
          </a:p>
          <a:p>
            <a:r>
              <a:rPr lang="en-AU" baseline="0" dirty="0" smtClean="0"/>
              <a:t>3/ The light line at the bottom of the chart, shows the activity level, measured in tug jobs, during this trend period. It is important to show this so that it can be understood that whilst volumes have increased in certain ports Svitzer operates in, it was been largely static in others, and of course we are no longer operating in certain ports that we are at the start of the period. </a:t>
            </a:r>
          </a:p>
          <a:p>
            <a:r>
              <a:rPr lang="en-AU" baseline="0" dirty="0" smtClean="0"/>
              <a:t>4/ Tariff v EBA comparison………………..see where the annual tariff setting arises. This closely aligns with average labour wage inflation over the period </a:t>
            </a:r>
          </a:p>
          <a:p>
            <a:r>
              <a:rPr lang="en-AU" baseline="0" dirty="0" smtClean="0"/>
              <a:t>5/ Overall labour cost trends very differently. It covers total cost of supply the labour to our national HT service provision, is essentially affected by changes to workforce numbers and the efficiency of our labour cost verses revenue. In this particular case, and the main reason for showing the activity line, activity has not prompted an increase on workforce numbers across our HT business. This gap therefore represents workforce efficiency.</a:t>
            </a:r>
          </a:p>
          <a:p>
            <a:r>
              <a:rPr lang="en-AU" baseline="0" dirty="0" smtClean="0"/>
              <a:t>6/ I mentioned the concept of tug availability verses tug usage earlier, this is relevant to the overall labour cost and coverage required, and is a point I will explore more in a couple of slides time.</a:t>
            </a:r>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a:t>
            </a:r>
            <a:r>
              <a:rPr lang="en-AU" baseline="0" dirty="0" smtClean="0"/>
              <a:t> </a:t>
            </a:r>
            <a:r>
              <a:rPr lang="en-AU" dirty="0" smtClean="0"/>
              <a:t>EBA Index (headline rate) has tracked historically</a:t>
            </a:r>
            <a:r>
              <a:rPr lang="en-AU" baseline="0" dirty="0" smtClean="0"/>
              <a:t> to tariff adjustment. i.e. tariffs have been set based upon expected EBA adjustment although timings are out</a:t>
            </a:r>
          </a:p>
          <a:p>
            <a:pPr>
              <a:buFontTx/>
              <a:buChar char="-"/>
            </a:pPr>
            <a:r>
              <a:rPr lang="en-AU" baseline="0" dirty="0" smtClean="0"/>
              <a:t> 2011 and 2012 seen the tariff rate increased to try and bridge some of the gap that’s developed…………….5.2% was the figure in 2011 and over 6.0% YTD to 2012. Sustainability of this into the future is an issue.</a:t>
            </a:r>
          </a:p>
          <a:p>
            <a:pPr>
              <a:buFontTx/>
              <a:buChar char="-"/>
            </a:pPr>
            <a:r>
              <a:rPr lang="en-AU" baseline="0" dirty="0" smtClean="0"/>
              <a:t> The perception of how fair the company is on crew salaries is driven by the blue line, when in fact the impact on our business is driven by the black line. The is a gap between perception and reality which can explain why guys onboard do not feel they are being listened to……..responded to……..or treated with the respect they deserve for the job they do.</a:t>
            </a:r>
          </a:p>
          <a:p>
            <a:pPr>
              <a:buFontTx/>
              <a:buChar char="-"/>
            </a:pPr>
            <a:r>
              <a:rPr lang="en-AU" baseline="0" dirty="0" smtClean="0"/>
              <a:t> Our desire through this EBA process is to move the discussion to include both the blue line and black line. A good example of this recently has been in Sydney as part of the POPS review. Dialogue between the company and employee representatives have focused on the black line in order to safeguard jobs as part of a POPS review process. That’s where we want to be.</a:t>
            </a:r>
          </a:p>
          <a:p>
            <a:endParaRPr lang="en-AU" dirty="0"/>
          </a:p>
        </p:txBody>
      </p:sp>
      <p:sp>
        <p:nvSpPr>
          <p:cNvPr id="4" name="Slide Number Placeholder 3"/>
          <p:cNvSpPr>
            <a:spLocks noGrp="1"/>
          </p:cNvSpPr>
          <p:nvPr>
            <p:ph type="sldNum" sz="quarter" idx="10"/>
          </p:nvPr>
        </p:nvSpPr>
        <p:spPr/>
        <p:txBody>
          <a:bodyPr/>
          <a:lstStyle/>
          <a:p>
            <a:fld id="{2D761A1B-B77D-4E0C-B347-BAF820BE4E3F}" type="slidenum">
              <a:rPr lang="en-US" smtClean="0"/>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AU" dirty="0" smtClean="0"/>
              <a:t>Goal is to address the three factors by improving the company as a place to work, measure and communicate productivity outcomes and improve retention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AU"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AU" dirty="0" smtClean="0"/>
              <a:t>The</a:t>
            </a:r>
            <a:r>
              <a:rPr lang="en-AU" baseline="0" dirty="0" smtClean="0"/>
              <a:t> outcome intended through this process is improved staff morale/retention, and a more productive workforce where they are involved to a larger extent in decisions and assist to a greater degree in influencing outcomes……………in short…………….productivity </a:t>
            </a:r>
            <a:r>
              <a:rPr lang="en-AU" dirty="0" smtClean="0"/>
              <a:t> </a:t>
            </a:r>
          </a:p>
          <a:p>
            <a:endParaRPr lang="en-AU" dirty="0"/>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11</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15</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16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To close,</a:t>
            </a:r>
            <a:r>
              <a:rPr lang="en-AU" baseline="0" dirty="0" smtClean="0"/>
              <a:t> I would like to acknowledge both SAL and ECA for the opportunity to speak today. </a:t>
            </a:r>
            <a:r>
              <a:rPr lang="en-AU" baseline="0" dirty="0" err="1" smtClean="0"/>
              <a:t>Svitzer</a:t>
            </a:r>
            <a:r>
              <a:rPr lang="en-AU" baseline="0" dirty="0" smtClean="0"/>
              <a:t> are far from complacent with regard to the need for continuous business improvement to assist our customers and stakeholders become more competitive. There are challenges in doing so, I have pointed some of those out today. But we turning over every stone to find ways of improving what we do and </a:t>
            </a:r>
            <a:r>
              <a:rPr lang="en-AU" baseline="0" dirty="0" err="1" smtClean="0"/>
              <a:t>identfying</a:t>
            </a:r>
            <a:r>
              <a:rPr lang="en-AU" baseline="0" dirty="0" smtClean="0"/>
              <a:t> what matters most to each individual customer and stakeholder. We look forward to continuing those discussions and finding new and improved ways to delivering value to the businesses of our customers.  </a:t>
            </a:r>
            <a:endParaRPr lang="en-AU" dirty="0"/>
          </a:p>
        </p:txBody>
      </p:sp>
      <p:sp>
        <p:nvSpPr>
          <p:cNvPr id="4" name="Slide Number Placeholder 3"/>
          <p:cNvSpPr>
            <a:spLocks noGrp="1"/>
          </p:cNvSpPr>
          <p:nvPr>
            <p:ph type="sldNum" sz="quarter" idx="10"/>
          </p:nvPr>
        </p:nvSpPr>
        <p:spPr/>
        <p:txBody>
          <a:bodyPr/>
          <a:lstStyle/>
          <a:p>
            <a:pPr>
              <a:defRPr/>
            </a:pPr>
            <a:fld id="{B8B698BC-BE47-4586-8703-D2FAAE37E7C2}" type="slidenum">
              <a:rPr lang="en-US" smtClean="0"/>
              <a:pPr>
                <a:defRPr/>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7" descr="forsid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9" name="Picture 8" descr="svitzerlogo_2"/>
          <p:cNvPicPr>
            <a:picLocks noChangeAspect="1" noChangeArrowheads="1"/>
          </p:cNvPicPr>
          <p:nvPr userDrawn="1"/>
        </p:nvPicPr>
        <p:blipFill>
          <a:blip r:embed="rId3" cstate="print"/>
          <a:srcRect/>
          <a:stretch>
            <a:fillRect/>
          </a:stretch>
        </p:blipFill>
        <p:spPr bwMode="auto">
          <a:xfrm>
            <a:off x="7429500" y="6308729"/>
            <a:ext cx="1079500" cy="288925"/>
          </a:xfrm>
          <a:prstGeom prst="rect">
            <a:avLst/>
          </a:prstGeom>
          <a:noFill/>
          <a:ln w="9525">
            <a:noFill/>
            <a:miter lim="800000"/>
            <a:headEnd/>
            <a:tailEnd/>
          </a:ln>
        </p:spPr>
      </p:pic>
      <p:sp>
        <p:nvSpPr>
          <p:cNvPr id="3075" name="Name of event, place, date"/>
          <p:cNvSpPr>
            <a:spLocks noGrp="1" noChangeArrowheads="1"/>
          </p:cNvSpPr>
          <p:nvPr>
            <p:ph type="subTitle" idx="1" hasCustomPrompt="1"/>
          </p:nvPr>
        </p:nvSpPr>
        <p:spPr>
          <a:xfrm>
            <a:off x="538163" y="1800000"/>
            <a:ext cx="8045476" cy="612000"/>
          </a:xfrm>
        </p:spPr>
        <p:txBody>
          <a:bodyPr lIns="0" tIns="0" rIns="0" bIns="0"/>
          <a:lstStyle>
            <a:lvl1pPr marL="0" indent="0">
              <a:lnSpc>
                <a:spcPct val="93000"/>
              </a:lnSpc>
              <a:spcBef>
                <a:spcPts val="0"/>
              </a:spcBef>
              <a:buNone/>
              <a:defRPr sz="1800" b="0" cap="none" baseline="0">
                <a:solidFill>
                  <a:schemeClr val="bg1"/>
                </a:solidFill>
                <a:latin typeface="Arial Narrow" pitchFamily="34" charset="0"/>
              </a:defRPr>
            </a:lvl1pPr>
          </a:lstStyle>
          <a:p>
            <a:r>
              <a:rPr lang="en-US" noProof="0" dirty="0" smtClean="0"/>
              <a:t>Name of Event</a:t>
            </a:r>
            <a:br>
              <a:rPr lang="en-US" noProof="0" dirty="0" smtClean="0"/>
            </a:br>
            <a:r>
              <a:rPr lang="en-US" noProof="0" dirty="0" smtClean="0"/>
              <a:t>Place, Date Month, Year</a:t>
            </a:r>
            <a:endParaRPr lang="en-US" noProof="0" dirty="0"/>
          </a:p>
        </p:txBody>
      </p:sp>
      <p:sp>
        <p:nvSpPr>
          <p:cNvPr id="3074" name="Title"/>
          <p:cNvSpPr>
            <a:spLocks noGrp="1" noChangeArrowheads="1"/>
          </p:cNvSpPr>
          <p:nvPr>
            <p:ph type="ctrTitle" hasCustomPrompt="1"/>
          </p:nvPr>
        </p:nvSpPr>
        <p:spPr>
          <a:xfrm>
            <a:off x="538162" y="539999"/>
            <a:ext cx="8043863" cy="898276"/>
          </a:xfrm>
        </p:spPr>
        <p:txBody>
          <a:bodyPr/>
          <a:lstStyle>
            <a:lvl1pPr>
              <a:lnSpc>
                <a:spcPct val="74000"/>
              </a:lnSpc>
              <a:defRPr sz="3600" b="1">
                <a:solidFill>
                  <a:schemeClr val="bg1"/>
                </a:solidFill>
              </a:defRPr>
            </a:lvl1pPr>
          </a:lstStyle>
          <a:p>
            <a:r>
              <a:rPr lang="en-US" noProof="0" dirty="0" smtClean="0"/>
              <a:t>One line Arial Narrow bold </a:t>
            </a:r>
            <a:br>
              <a:rPr lang="en-US" noProof="0" dirty="0" smtClean="0"/>
            </a:br>
            <a:r>
              <a:rPr lang="en-US" noProof="0" dirty="0" smtClean="0"/>
              <a:t>one line Arial Narrow Regular</a:t>
            </a:r>
            <a:endParaRPr lang="en-US" noProof="0"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ments, table and text">
    <p:spTree>
      <p:nvGrpSpPr>
        <p:cNvPr id="1" name=""/>
        <p:cNvGrpSpPr/>
        <p:nvPr/>
      </p:nvGrpSpPr>
      <p:grpSpPr>
        <a:xfrm>
          <a:off x="0" y="0"/>
          <a:ext cx="0" cy="0"/>
          <a:chOff x="0" y="0"/>
          <a:chExt cx="0" cy="0"/>
        </a:xfrm>
      </p:grpSpPr>
      <p:sp>
        <p:nvSpPr>
          <p:cNvPr id="11" name="Content Placeholder 3"/>
          <p:cNvSpPr>
            <a:spLocks noGrp="1"/>
          </p:cNvSpPr>
          <p:nvPr>
            <p:ph idx="25"/>
          </p:nvPr>
        </p:nvSpPr>
        <p:spPr>
          <a:xfrm>
            <a:off x="6116638" y="4108451"/>
            <a:ext cx="2665412"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6116638" y="3925888"/>
            <a:ext cx="2665412"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6116638" y="1616075"/>
            <a:ext cx="2665412"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6116638" y="1438276"/>
            <a:ext cx="2665412" cy="215899"/>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40000" y="1616075"/>
            <a:ext cx="5451225"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40000" y="1438275"/>
            <a:ext cx="5451225"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Tables with comments">
    <p:spTree>
      <p:nvGrpSpPr>
        <p:cNvPr id="1" name=""/>
        <p:cNvGrpSpPr/>
        <p:nvPr/>
      </p:nvGrpSpPr>
      <p:grpSpPr>
        <a:xfrm>
          <a:off x="0" y="0"/>
          <a:ext cx="0" cy="0"/>
          <a:chOff x="0" y="0"/>
          <a:chExt cx="0" cy="0"/>
        </a:xfrm>
      </p:grpSpPr>
      <p:sp>
        <p:nvSpPr>
          <p:cNvPr id="11" name="Content Placeholder 3"/>
          <p:cNvSpPr>
            <a:spLocks noGrp="1"/>
          </p:cNvSpPr>
          <p:nvPr>
            <p:ph idx="25"/>
          </p:nvPr>
        </p:nvSpPr>
        <p:spPr>
          <a:xfrm>
            <a:off x="6116638" y="1616075"/>
            <a:ext cx="2665412"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6116638" y="1438276"/>
            <a:ext cx="2665412" cy="2159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538163" y="4108450"/>
            <a:ext cx="5453061" cy="2179637"/>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538163" y="3925888"/>
            <a:ext cx="5453061"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40000" y="1616075"/>
            <a:ext cx="5451225"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40000" y="1438275"/>
            <a:ext cx="5451225"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ments and 2 tables">
    <p:spTree>
      <p:nvGrpSpPr>
        <p:cNvPr id="1" name=""/>
        <p:cNvGrpSpPr/>
        <p:nvPr/>
      </p:nvGrpSpPr>
      <p:grpSpPr>
        <a:xfrm>
          <a:off x="0" y="0"/>
          <a:ext cx="0" cy="0"/>
          <a:chOff x="0" y="0"/>
          <a:chExt cx="0" cy="0"/>
        </a:xfrm>
      </p:grpSpPr>
      <p:sp>
        <p:nvSpPr>
          <p:cNvPr id="11" name="Content Placeholder 3"/>
          <p:cNvSpPr>
            <a:spLocks noGrp="1"/>
          </p:cNvSpPr>
          <p:nvPr>
            <p:ph idx="25"/>
          </p:nvPr>
        </p:nvSpPr>
        <p:spPr>
          <a:xfrm>
            <a:off x="3325812" y="4108450"/>
            <a:ext cx="5456237" cy="2179639"/>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3325812" y="3925888"/>
            <a:ext cx="5456237"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3327402" y="1616075"/>
            <a:ext cx="5454648" cy="21816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3327402" y="1438275"/>
            <a:ext cx="5454648" cy="2159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40001" y="1616075"/>
            <a:ext cx="2661988"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40001" y="1438275"/>
            <a:ext cx="2661988"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Tables with comments">
    <p:spTree>
      <p:nvGrpSpPr>
        <p:cNvPr id="1" name=""/>
        <p:cNvGrpSpPr/>
        <p:nvPr/>
      </p:nvGrpSpPr>
      <p:grpSpPr>
        <a:xfrm>
          <a:off x="0" y="0"/>
          <a:ext cx="0" cy="0"/>
          <a:chOff x="0" y="0"/>
          <a:chExt cx="0" cy="0"/>
        </a:xfrm>
      </p:grpSpPr>
      <p:sp>
        <p:nvSpPr>
          <p:cNvPr id="18" name="Content Placeholder 5"/>
          <p:cNvSpPr>
            <a:spLocks noGrp="1"/>
          </p:cNvSpPr>
          <p:nvPr>
            <p:ph idx="30"/>
          </p:nvPr>
        </p:nvSpPr>
        <p:spPr>
          <a:xfrm>
            <a:off x="6116638" y="1616075"/>
            <a:ext cx="2665412"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Subtitle 5"/>
          <p:cNvSpPr>
            <a:spLocks noGrp="1"/>
          </p:cNvSpPr>
          <p:nvPr>
            <p:ph idx="29"/>
          </p:nvPr>
        </p:nvSpPr>
        <p:spPr>
          <a:xfrm>
            <a:off x="6116638" y="1438276"/>
            <a:ext cx="2663826" cy="215899"/>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13" name="Content Placeholder 4"/>
          <p:cNvSpPr>
            <a:spLocks noGrp="1"/>
          </p:cNvSpPr>
          <p:nvPr>
            <p:ph idx="27"/>
          </p:nvPr>
        </p:nvSpPr>
        <p:spPr>
          <a:xfrm>
            <a:off x="3325813" y="4108451"/>
            <a:ext cx="2665412"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Subtitle 4"/>
          <p:cNvSpPr>
            <a:spLocks noGrp="1"/>
          </p:cNvSpPr>
          <p:nvPr>
            <p:ph idx="26"/>
          </p:nvPr>
        </p:nvSpPr>
        <p:spPr>
          <a:xfrm>
            <a:off x="3327400" y="3925888"/>
            <a:ext cx="2665412"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11" name="Content Placeholder 3"/>
          <p:cNvSpPr>
            <a:spLocks noGrp="1"/>
          </p:cNvSpPr>
          <p:nvPr>
            <p:ph idx="25"/>
          </p:nvPr>
        </p:nvSpPr>
        <p:spPr>
          <a:xfrm>
            <a:off x="3325814" y="1616075"/>
            <a:ext cx="2665411" cy="2181226"/>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3325814" y="1438275"/>
            <a:ext cx="2665412" cy="2159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538163" y="4108451"/>
            <a:ext cx="2663825"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538163" y="3925888"/>
            <a:ext cx="2662239"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40001" y="1616075"/>
            <a:ext cx="2661988"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40001" y="1438275"/>
            <a:ext cx="2661988"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Tables">
    <p:spTree>
      <p:nvGrpSpPr>
        <p:cNvPr id="1" name=""/>
        <p:cNvGrpSpPr/>
        <p:nvPr/>
      </p:nvGrpSpPr>
      <p:grpSpPr>
        <a:xfrm>
          <a:off x="0" y="0"/>
          <a:ext cx="0" cy="0"/>
          <a:chOff x="0" y="0"/>
          <a:chExt cx="0" cy="0"/>
        </a:xfrm>
      </p:grpSpPr>
      <p:sp>
        <p:nvSpPr>
          <p:cNvPr id="13" name="Content Placeholder 4"/>
          <p:cNvSpPr>
            <a:spLocks noGrp="1"/>
          </p:cNvSpPr>
          <p:nvPr>
            <p:ph idx="27"/>
          </p:nvPr>
        </p:nvSpPr>
        <p:spPr>
          <a:xfrm>
            <a:off x="4719637" y="4108451"/>
            <a:ext cx="4062413"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Subtitle 4"/>
          <p:cNvSpPr>
            <a:spLocks noGrp="1"/>
          </p:cNvSpPr>
          <p:nvPr>
            <p:ph idx="26"/>
          </p:nvPr>
        </p:nvSpPr>
        <p:spPr>
          <a:xfrm>
            <a:off x="4719638" y="3925889"/>
            <a:ext cx="4063999"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11" name="Content Placeholder 3"/>
          <p:cNvSpPr>
            <a:spLocks noGrp="1"/>
          </p:cNvSpPr>
          <p:nvPr>
            <p:ph idx="25"/>
          </p:nvPr>
        </p:nvSpPr>
        <p:spPr>
          <a:xfrm>
            <a:off x="4719639" y="1616075"/>
            <a:ext cx="4062411" cy="2181226"/>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4719638" y="1438275"/>
            <a:ext cx="4062413" cy="2159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538163" y="4108451"/>
            <a:ext cx="4062412"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538163" y="3925889"/>
            <a:ext cx="4060826"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40000" y="1616075"/>
            <a:ext cx="4059611"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40000" y="1438275"/>
            <a:ext cx="4059611"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Insert Picture Title Slide">
    <p:spTree>
      <p:nvGrpSpPr>
        <p:cNvPr id="1" name=""/>
        <p:cNvGrpSpPr/>
        <p:nvPr/>
      </p:nvGrpSpPr>
      <p:grpSpPr>
        <a:xfrm>
          <a:off x="0" y="0"/>
          <a:ext cx="0" cy="0"/>
          <a:chOff x="0" y="0"/>
          <a:chExt cx="0" cy="0"/>
        </a:xfrm>
      </p:grpSpPr>
      <p:sp>
        <p:nvSpPr>
          <p:cNvPr id="9" name="Picture Placeholder 8"/>
          <p:cNvSpPr>
            <a:spLocks noGrp="1"/>
          </p:cNvSpPr>
          <p:nvPr>
            <p:ph type="pic" sz="quarter" idx="10" hasCustomPrompt="1"/>
          </p:nvPr>
        </p:nvSpPr>
        <p:spPr>
          <a:xfrm>
            <a:off x="-3600" y="-3600"/>
            <a:ext cx="9151200" cy="6865200"/>
          </a:xfrm>
          <a:solidFill>
            <a:schemeClr val="bg2"/>
          </a:solidFill>
        </p:spPr>
        <p:txBody>
          <a:bodyPr/>
          <a:lstStyle>
            <a:lvl1pPr>
              <a:defRPr lang="da-DK" sz="1000" smtClean="0"/>
            </a:lvl1pPr>
          </a:lstStyle>
          <a:p>
            <a:r>
              <a:rPr lang="en-US" sz="1000" noProof="0" dirty="0" smtClean="0">
                <a:solidFill>
                  <a:srgbClr val="000000"/>
                </a:solidFill>
                <a:latin typeface="Arial"/>
                <a:ea typeface="Calibri"/>
              </a:rPr>
              <a:t>Insert Picture Alternative Title Slide</a:t>
            </a:r>
            <a:endParaRPr lang="en-US" noProof="0" dirty="0"/>
          </a:p>
        </p:txBody>
      </p:sp>
      <p:sp>
        <p:nvSpPr>
          <p:cNvPr id="3075" name="Name of event Place, Date"/>
          <p:cNvSpPr>
            <a:spLocks noGrp="1" noChangeArrowheads="1"/>
          </p:cNvSpPr>
          <p:nvPr>
            <p:ph type="subTitle" idx="1" hasCustomPrompt="1"/>
          </p:nvPr>
        </p:nvSpPr>
        <p:spPr>
          <a:xfrm>
            <a:off x="538163" y="1800000"/>
            <a:ext cx="8045476" cy="612000"/>
          </a:xfrm>
        </p:spPr>
        <p:txBody>
          <a:bodyPr lIns="0" tIns="0" rIns="0" bIns="0"/>
          <a:lstStyle>
            <a:lvl1pPr marL="0" indent="0">
              <a:lnSpc>
                <a:spcPct val="93000"/>
              </a:lnSpc>
              <a:spcBef>
                <a:spcPts val="0"/>
              </a:spcBef>
              <a:buNone/>
              <a:defRPr sz="1800" b="0" cap="none" baseline="0">
                <a:solidFill>
                  <a:schemeClr val="tx2"/>
                </a:solidFill>
                <a:latin typeface="Arial Narrow" pitchFamily="34" charset="0"/>
              </a:defRPr>
            </a:lvl1pPr>
          </a:lstStyle>
          <a:p>
            <a:r>
              <a:rPr lang="en-US" noProof="0" dirty="0" smtClean="0"/>
              <a:t>Name of Event</a:t>
            </a:r>
            <a:br>
              <a:rPr lang="en-US" noProof="0" dirty="0" smtClean="0"/>
            </a:br>
            <a:r>
              <a:rPr lang="en-US" noProof="0" dirty="0" smtClean="0"/>
              <a:t>Place, Date Month, Year</a:t>
            </a:r>
            <a:endParaRPr lang="en-US" noProof="0" dirty="0"/>
          </a:p>
        </p:txBody>
      </p:sp>
      <p:sp>
        <p:nvSpPr>
          <p:cNvPr id="3074" name="Title"/>
          <p:cNvSpPr>
            <a:spLocks noGrp="1" noChangeArrowheads="1"/>
          </p:cNvSpPr>
          <p:nvPr>
            <p:ph type="ctrTitle" hasCustomPrompt="1"/>
          </p:nvPr>
        </p:nvSpPr>
        <p:spPr>
          <a:xfrm>
            <a:off x="538162" y="539999"/>
            <a:ext cx="8043863" cy="898276"/>
          </a:xfrm>
        </p:spPr>
        <p:txBody>
          <a:bodyPr/>
          <a:lstStyle>
            <a:lvl1pPr>
              <a:lnSpc>
                <a:spcPct val="74000"/>
              </a:lnSpc>
              <a:defRPr sz="3600" b="1">
                <a:solidFill>
                  <a:schemeClr val="tx2"/>
                </a:solidFill>
              </a:defRPr>
            </a:lvl1pPr>
          </a:lstStyle>
          <a:p>
            <a:r>
              <a:rPr lang="en-US" noProof="0" dirty="0" smtClean="0"/>
              <a:t>One line Arial Narrow bold </a:t>
            </a:r>
            <a:br>
              <a:rPr lang="en-US" noProof="0" dirty="0" smtClean="0"/>
            </a:br>
            <a:r>
              <a:rPr lang="en-US" noProof="0" dirty="0" smtClean="0"/>
              <a:t>one line Arial Narrow Regular</a:t>
            </a:r>
            <a:endParaRPr lang="en-US" noProof="0" dirty="0"/>
          </a:p>
        </p:txBody>
      </p:sp>
      <p:sp>
        <p:nvSpPr>
          <p:cNvPr id="12" name="Text Placeholder 10"/>
          <p:cNvSpPr>
            <a:spLocks noGrp="1"/>
          </p:cNvSpPr>
          <p:nvPr>
            <p:ph type="body" sz="quarter" idx="12" hasCustomPrompt="1"/>
          </p:nvPr>
        </p:nvSpPr>
        <p:spPr>
          <a:xfrm>
            <a:off x="0" y="5429328"/>
            <a:ext cx="9144000" cy="1436400"/>
          </a:xfrm>
          <a:blipFill>
            <a:blip r:embed="rId2" cstate="print"/>
            <a:stretch>
              <a:fillRect/>
            </a:stretch>
          </a:blipFill>
        </p:spPr>
        <p:txBody>
          <a:bodyPr tIns="1260000"/>
          <a:lstStyle>
            <a:lvl1pPr>
              <a:defRPr sz="700" b="0">
                <a:solidFill>
                  <a:schemeClr val="bg1"/>
                </a:solidFill>
              </a:defRPr>
            </a:lvl1pPr>
          </a:lstStyle>
          <a:p>
            <a:pPr lvl="0"/>
            <a:r>
              <a:rPr lang="en-US" noProof="0" dirty="0" smtClean="0"/>
              <a:t>No text here</a:t>
            </a:r>
            <a:endParaRPr lang="en-US" noProof="0"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cNvSpPr>
            <a:spLocks noGrp="1"/>
          </p:cNvSpPr>
          <p:nvPr>
            <p:ph idx="1"/>
          </p:nvPr>
        </p:nvSpPr>
        <p:spPr>
          <a:xfrm>
            <a:off x="538163" y="1438275"/>
            <a:ext cx="8243887" cy="4849813"/>
          </a:xfrm>
        </p:spPr>
        <p:txBody>
          <a:bodyPr lIns="0" tIns="0" rIns="0"/>
          <a:lstStyle>
            <a:lvl1pPr marL="0" indent="0" algn="l">
              <a:spcBef>
                <a:spcPts val="600"/>
              </a:spcBef>
              <a:buFont typeface="Arial" pitchFamily="34" charset="0"/>
              <a:buNone/>
              <a:defRPr sz="1800">
                <a:latin typeface="+mj-lt"/>
              </a:defRPr>
            </a:lvl1pPr>
            <a:lvl2pPr algn="l">
              <a:spcBef>
                <a:spcPts val="200"/>
              </a:spcBef>
              <a:defRPr sz="1800">
                <a:latin typeface="+mn-lt"/>
              </a:defRPr>
            </a:lvl2pPr>
            <a:lvl3pPr marL="360000" indent="-180000" algn="l">
              <a:spcBef>
                <a:spcPts val="200"/>
              </a:spcBef>
              <a:defRPr sz="1800">
                <a:latin typeface="+mn-lt"/>
              </a:defRPr>
            </a:lvl3pPr>
            <a:lvl4pPr marL="540000" indent="-180000" algn="l">
              <a:spcBef>
                <a:spcPts val="200"/>
              </a:spcBef>
              <a:buFont typeface="Arial" pitchFamily="34" charset="0"/>
              <a:buChar char="•"/>
              <a:defRPr sz="1800">
                <a:latin typeface="+mn-lt"/>
              </a:defRPr>
            </a:lvl4pPr>
            <a:lvl5pPr marL="720000" indent="-180000" algn="l">
              <a:spcBef>
                <a:spcPts val="200"/>
              </a:spcBef>
              <a:defRPr sz="1800">
                <a:latin typeface="+mn-lt"/>
              </a:defRPr>
            </a:lvl5pPr>
            <a:lvl6pPr>
              <a:defRPr/>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p:cNvSpPr>
            <a:spLocks noGrp="1"/>
          </p:cNvSpPr>
          <p:nvPr>
            <p:ph type="title" hasCustomPrompt="1"/>
          </p:nvPr>
        </p:nvSpPr>
        <p:spPr>
          <a:xfrm>
            <a:off x="540001" y="539999"/>
            <a:ext cx="8242050" cy="717301"/>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0" name="Content Placeholder 9"/>
          <p:cNvSpPr>
            <a:spLocks noGrp="1"/>
          </p:cNvSpPr>
          <p:nvPr>
            <p:ph sz="quarter" idx="22"/>
          </p:nvPr>
        </p:nvSpPr>
        <p:spPr>
          <a:xfrm>
            <a:off x="538162" y="1733970"/>
            <a:ext cx="8243887" cy="455411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Subtitle"/>
          <p:cNvSpPr>
            <a:spLocks noGrp="1"/>
          </p:cNvSpPr>
          <p:nvPr>
            <p:ph sz="quarter" idx="21"/>
          </p:nvPr>
        </p:nvSpPr>
        <p:spPr>
          <a:xfrm>
            <a:off x="538162" y="1438275"/>
            <a:ext cx="8243887" cy="298537"/>
          </a:xfrm>
        </p:spPr>
        <p:txBody>
          <a:bodyPr/>
          <a:lstStyle/>
          <a:p>
            <a:pPr lvl="0"/>
            <a:r>
              <a:rPr lang="en-US" smtClean="0"/>
              <a:t>Click to edit Master text styles</a:t>
            </a:r>
          </a:p>
        </p:txBody>
      </p:sp>
      <p:sp>
        <p:nvSpPr>
          <p:cNvPr id="2" name="Title"/>
          <p:cNvSpPr>
            <a:spLocks noGrp="1"/>
          </p:cNvSpPr>
          <p:nvPr>
            <p:ph type="title" hasCustomPrompt="1"/>
          </p:nvPr>
        </p:nvSpPr>
        <p:spPr>
          <a:xfrm>
            <a:off x="540001" y="539999"/>
            <a:ext cx="8242050" cy="717301"/>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Tables (top) with comments">
    <p:spTree>
      <p:nvGrpSpPr>
        <p:cNvPr id="1" name=""/>
        <p:cNvGrpSpPr/>
        <p:nvPr/>
      </p:nvGrpSpPr>
      <p:grpSpPr>
        <a:xfrm>
          <a:off x="0" y="0"/>
          <a:ext cx="0" cy="0"/>
          <a:chOff x="0" y="0"/>
          <a:chExt cx="0" cy="0"/>
        </a:xfrm>
      </p:grpSpPr>
      <p:sp>
        <p:nvSpPr>
          <p:cNvPr id="11" name="Content Placeholder 3"/>
          <p:cNvSpPr>
            <a:spLocks noGrp="1"/>
          </p:cNvSpPr>
          <p:nvPr>
            <p:ph idx="25"/>
          </p:nvPr>
        </p:nvSpPr>
        <p:spPr>
          <a:xfrm>
            <a:off x="4719639" y="1616075"/>
            <a:ext cx="4062412"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4719639" y="1438175"/>
            <a:ext cx="4062412"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538163" y="4108450"/>
            <a:ext cx="8243886" cy="2179637"/>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538162" y="3925888"/>
            <a:ext cx="8243887"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38164" y="1616075"/>
            <a:ext cx="4062412"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38164" y="1438275"/>
            <a:ext cx="4062412"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ments (top) and 2 tables ">
    <p:spTree>
      <p:nvGrpSpPr>
        <p:cNvPr id="1" name=""/>
        <p:cNvGrpSpPr/>
        <p:nvPr/>
      </p:nvGrpSpPr>
      <p:grpSpPr>
        <a:xfrm>
          <a:off x="0" y="0"/>
          <a:ext cx="0" cy="0"/>
          <a:chOff x="0" y="0"/>
          <a:chExt cx="0" cy="0"/>
        </a:xfrm>
      </p:grpSpPr>
      <p:sp>
        <p:nvSpPr>
          <p:cNvPr id="11" name="Content Placeholder 3"/>
          <p:cNvSpPr>
            <a:spLocks noGrp="1"/>
          </p:cNvSpPr>
          <p:nvPr>
            <p:ph idx="25"/>
          </p:nvPr>
        </p:nvSpPr>
        <p:spPr>
          <a:xfrm>
            <a:off x="4719638" y="4108451"/>
            <a:ext cx="4062412"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Subtitle 3"/>
          <p:cNvSpPr>
            <a:spLocks noGrp="1"/>
          </p:cNvSpPr>
          <p:nvPr>
            <p:ph idx="24"/>
          </p:nvPr>
        </p:nvSpPr>
        <p:spPr>
          <a:xfrm>
            <a:off x="4719638" y="3925888"/>
            <a:ext cx="4062412"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9" name="Content Placeholder 2"/>
          <p:cNvSpPr>
            <a:spLocks noGrp="1"/>
          </p:cNvSpPr>
          <p:nvPr>
            <p:ph idx="23"/>
          </p:nvPr>
        </p:nvSpPr>
        <p:spPr>
          <a:xfrm>
            <a:off x="538163" y="4108451"/>
            <a:ext cx="4062412" cy="2179638"/>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4" name="Subtitle 2"/>
          <p:cNvSpPr>
            <a:spLocks noGrp="1"/>
          </p:cNvSpPr>
          <p:nvPr>
            <p:ph idx="22"/>
          </p:nvPr>
        </p:nvSpPr>
        <p:spPr>
          <a:xfrm>
            <a:off x="538163" y="3925888"/>
            <a:ext cx="4062412" cy="216000"/>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p:txBody>
      </p:sp>
      <p:sp>
        <p:nvSpPr>
          <p:cNvPr id="22" name="Content Placeholder 1"/>
          <p:cNvSpPr>
            <a:spLocks noGrp="1"/>
          </p:cNvSpPr>
          <p:nvPr>
            <p:ph idx="13"/>
          </p:nvPr>
        </p:nvSpPr>
        <p:spPr>
          <a:xfrm>
            <a:off x="538163" y="1616075"/>
            <a:ext cx="8243887" cy="2181225"/>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0" name="Subtitle 1"/>
          <p:cNvSpPr>
            <a:spLocks noGrp="1"/>
          </p:cNvSpPr>
          <p:nvPr>
            <p:ph idx="1"/>
          </p:nvPr>
        </p:nvSpPr>
        <p:spPr>
          <a:xfrm>
            <a:off x="538163" y="1438275"/>
            <a:ext cx="8243887"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406569467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Table (top) with comments">
    <p:spTree>
      <p:nvGrpSpPr>
        <p:cNvPr id="1" name=""/>
        <p:cNvGrpSpPr/>
        <p:nvPr/>
      </p:nvGrpSpPr>
      <p:grpSpPr>
        <a:xfrm>
          <a:off x="0" y="0"/>
          <a:ext cx="0" cy="0"/>
          <a:chOff x="0" y="0"/>
          <a:chExt cx="0" cy="0"/>
        </a:xfrm>
      </p:grpSpPr>
      <p:sp>
        <p:nvSpPr>
          <p:cNvPr id="8" name="Content Placeholder 2"/>
          <p:cNvSpPr>
            <a:spLocks noGrp="1"/>
          </p:cNvSpPr>
          <p:nvPr>
            <p:ph idx="15"/>
          </p:nvPr>
        </p:nvSpPr>
        <p:spPr>
          <a:xfrm>
            <a:off x="540000" y="4108451"/>
            <a:ext cx="8242050" cy="2179984"/>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Subtitle 2"/>
          <p:cNvSpPr>
            <a:spLocks noGrp="1"/>
          </p:cNvSpPr>
          <p:nvPr>
            <p:ph idx="14"/>
          </p:nvPr>
        </p:nvSpPr>
        <p:spPr>
          <a:xfrm>
            <a:off x="540000" y="3925888"/>
            <a:ext cx="8242050" cy="2160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17" name="Content Placeholder 1"/>
          <p:cNvSpPr>
            <a:spLocks noGrp="1"/>
          </p:cNvSpPr>
          <p:nvPr>
            <p:ph idx="13"/>
          </p:nvPr>
        </p:nvSpPr>
        <p:spPr>
          <a:xfrm>
            <a:off x="540000" y="1616075"/>
            <a:ext cx="8242050" cy="2181571"/>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Subtitle 1"/>
          <p:cNvSpPr>
            <a:spLocks noGrp="1"/>
          </p:cNvSpPr>
          <p:nvPr>
            <p:ph idx="1"/>
          </p:nvPr>
        </p:nvSpPr>
        <p:spPr>
          <a:xfrm>
            <a:off x="540000" y="1438275"/>
            <a:ext cx="8242050"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1"/>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258676771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ments and table">
    <p:spTree>
      <p:nvGrpSpPr>
        <p:cNvPr id="1" name=""/>
        <p:cNvGrpSpPr/>
        <p:nvPr/>
      </p:nvGrpSpPr>
      <p:grpSpPr>
        <a:xfrm>
          <a:off x="0" y="0"/>
          <a:ext cx="0" cy="0"/>
          <a:chOff x="0" y="0"/>
          <a:chExt cx="0" cy="0"/>
        </a:xfrm>
      </p:grpSpPr>
      <p:sp>
        <p:nvSpPr>
          <p:cNvPr id="8" name="Content Placeholder 2"/>
          <p:cNvSpPr>
            <a:spLocks noGrp="1"/>
          </p:cNvSpPr>
          <p:nvPr>
            <p:ph idx="15"/>
          </p:nvPr>
        </p:nvSpPr>
        <p:spPr>
          <a:xfrm>
            <a:off x="6116638" y="1616075"/>
            <a:ext cx="2661988"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Subtitle 2"/>
          <p:cNvSpPr>
            <a:spLocks noGrp="1"/>
          </p:cNvSpPr>
          <p:nvPr>
            <p:ph idx="14"/>
          </p:nvPr>
        </p:nvSpPr>
        <p:spPr>
          <a:xfrm>
            <a:off x="6116638" y="1438275"/>
            <a:ext cx="2661988"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17" name="Content Placeholder 1"/>
          <p:cNvSpPr>
            <a:spLocks noGrp="1"/>
          </p:cNvSpPr>
          <p:nvPr>
            <p:ph idx="13"/>
          </p:nvPr>
        </p:nvSpPr>
        <p:spPr>
          <a:xfrm>
            <a:off x="540000" y="1616075"/>
            <a:ext cx="5451225"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Subtitle 1"/>
          <p:cNvSpPr>
            <a:spLocks noGrp="1"/>
          </p:cNvSpPr>
          <p:nvPr>
            <p:ph idx="1"/>
          </p:nvPr>
        </p:nvSpPr>
        <p:spPr>
          <a:xfrm>
            <a:off x="540000" y="1438275"/>
            <a:ext cx="5451225"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1"/>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25867677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and comments">
    <p:spTree>
      <p:nvGrpSpPr>
        <p:cNvPr id="1" name=""/>
        <p:cNvGrpSpPr/>
        <p:nvPr/>
      </p:nvGrpSpPr>
      <p:grpSpPr>
        <a:xfrm>
          <a:off x="0" y="0"/>
          <a:ext cx="0" cy="0"/>
          <a:chOff x="0" y="0"/>
          <a:chExt cx="0" cy="0"/>
        </a:xfrm>
      </p:grpSpPr>
      <p:sp>
        <p:nvSpPr>
          <p:cNvPr id="8" name="Content Placeholder 2"/>
          <p:cNvSpPr>
            <a:spLocks noGrp="1"/>
          </p:cNvSpPr>
          <p:nvPr>
            <p:ph idx="15"/>
          </p:nvPr>
        </p:nvSpPr>
        <p:spPr>
          <a:xfrm>
            <a:off x="3327400" y="1616075"/>
            <a:ext cx="5451226"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Subtitle 2"/>
          <p:cNvSpPr>
            <a:spLocks noGrp="1"/>
          </p:cNvSpPr>
          <p:nvPr>
            <p:ph idx="14"/>
          </p:nvPr>
        </p:nvSpPr>
        <p:spPr>
          <a:xfrm>
            <a:off x="3327400" y="1438275"/>
            <a:ext cx="5451226"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17" name="Content Placeholder 1"/>
          <p:cNvSpPr>
            <a:spLocks noGrp="1"/>
          </p:cNvSpPr>
          <p:nvPr>
            <p:ph idx="13"/>
          </p:nvPr>
        </p:nvSpPr>
        <p:spPr>
          <a:xfrm>
            <a:off x="540001" y="1616075"/>
            <a:ext cx="2661988" cy="4672013"/>
          </a:xfrm>
        </p:spPr>
        <p:txBody>
          <a:bodyPr lIns="0" tIns="0" rIns="0"/>
          <a:lstStyle>
            <a:lvl1pPr marL="0" indent="0">
              <a:spcBef>
                <a:spcPts val="200"/>
              </a:spcBef>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540000" indent="-90000">
              <a:spcBef>
                <a:spcPts val="0"/>
              </a:spcBef>
              <a:spcAft>
                <a:spcPts val="200"/>
              </a:spcAft>
              <a:defRPr sz="1200"/>
            </a:lvl6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Subtitle 1"/>
          <p:cNvSpPr>
            <a:spLocks noGrp="1"/>
          </p:cNvSpPr>
          <p:nvPr>
            <p:ph idx="1"/>
          </p:nvPr>
        </p:nvSpPr>
        <p:spPr>
          <a:xfrm>
            <a:off x="540001" y="1438275"/>
            <a:ext cx="2661988" cy="215900"/>
          </a:xfrm>
        </p:spPr>
        <p:txBody>
          <a:bodyPr lIns="0" tIns="0" rIns="0"/>
          <a:lstStyle>
            <a:lvl1pPr marL="0" indent="0">
              <a:spcBef>
                <a:spcPts val="0"/>
              </a:spcBef>
              <a:spcAft>
                <a:spcPts val="200"/>
              </a:spcAft>
              <a:buFont typeface="Arial" pitchFamily="34" charset="0"/>
              <a:buNone/>
              <a:tabLst/>
              <a:defRPr sz="1200" b="1" cap="all" baseline="0">
                <a:latin typeface="+mj-lt"/>
              </a:defRPr>
            </a:lvl1pPr>
            <a:lvl2pPr marL="90000" indent="-90000">
              <a:spcBef>
                <a:spcPts val="0"/>
              </a:spcBef>
              <a:spcAft>
                <a:spcPts val="200"/>
              </a:spcAft>
              <a:defRPr sz="1200">
                <a:latin typeface="+mn-lt"/>
              </a:defRPr>
            </a:lvl2pPr>
            <a:lvl3pPr marL="180000" indent="-90000">
              <a:spcBef>
                <a:spcPts val="0"/>
              </a:spcBef>
              <a:spcAft>
                <a:spcPts val="200"/>
              </a:spcAft>
              <a:tabLst/>
              <a:defRPr sz="1200">
                <a:latin typeface="+mn-lt"/>
              </a:defRPr>
            </a:lvl3pPr>
            <a:lvl4pPr marL="270000" indent="-90000" defTabSz="269875">
              <a:spcBef>
                <a:spcPts val="0"/>
              </a:spcBef>
              <a:spcAft>
                <a:spcPts val="200"/>
              </a:spcAft>
              <a:buFont typeface="Arial" pitchFamily="34" charset="0"/>
              <a:buChar char="•"/>
              <a:defRPr sz="1200">
                <a:latin typeface="+mn-lt"/>
              </a:defRPr>
            </a:lvl4pPr>
            <a:lvl5pPr marL="360000" indent="-90000">
              <a:spcBef>
                <a:spcPts val="0"/>
              </a:spcBef>
              <a:spcAft>
                <a:spcPts val="200"/>
              </a:spcAft>
              <a:defRPr sz="1200">
                <a:latin typeface="+mn-lt"/>
              </a:defRPr>
            </a:lvl5pPr>
            <a:lvl6pPr marL="450000" indent="-90000">
              <a:spcBef>
                <a:spcPts val="0"/>
              </a:spcBef>
              <a:spcAft>
                <a:spcPts val="200"/>
              </a:spcAft>
              <a:defRPr sz="1200"/>
            </a:lvl6pPr>
          </a:lstStyle>
          <a:p>
            <a:pPr lvl="0"/>
            <a:r>
              <a:rPr lang="en-US" noProof="0" smtClean="0"/>
              <a:t>Click to edit Master text styles</a:t>
            </a:r>
          </a:p>
        </p:txBody>
      </p:sp>
      <p:sp>
        <p:nvSpPr>
          <p:cNvPr id="2" name="Title 1"/>
          <p:cNvSpPr>
            <a:spLocks noGrp="1"/>
          </p:cNvSpPr>
          <p:nvPr>
            <p:ph type="title" hasCustomPrompt="1"/>
          </p:nvPr>
        </p:nvSpPr>
        <p:spPr>
          <a:xfrm>
            <a:off x="540000" y="540000"/>
            <a:ext cx="8242050" cy="717300"/>
          </a:xfrm>
        </p:spPr>
        <p:txBody>
          <a:bodyPr/>
          <a:lstStyle>
            <a:lvl1pPr>
              <a:defRPr sz="2800"/>
            </a:lvl1pPr>
          </a:lstStyle>
          <a:p>
            <a:r>
              <a:rPr lang="en-US" noProof="0" dirty="0" smtClean="0"/>
              <a:t>One Line Arial Narrow Bold</a:t>
            </a:r>
            <a:br>
              <a:rPr lang="en-US" noProof="0" dirty="0" smtClean="0"/>
            </a:br>
            <a:r>
              <a:rPr lang="en-US" noProof="0" dirty="0" smtClean="0"/>
              <a:t>One line Arial Narrow Regular</a:t>
            </a:r>
            <a:endParaRPr lang="en-US" noProof="0" dirty="0"/>
          </a:p>
        </p:txBody>
      </p:sp>
    </p:spTree>
    <p:extLst>
      <p:ext uri="{BB962C8B-B14F-4D97-AF65-F5344CB8AC3E}">
        <p14:creationId xmlns:p14="http://schemas.microsoft.com/office/powerpoint/2010/main" val="25867677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017204" y="6362314"/>
            <a:ext cx="791870" cy="259690"/>
          </a:xfrm>
          <a:prstGeom prst="rect">
            <a:avLst/>
          </a:prstGeom>
        </p:spPr>
      </p:pic>
      <p:sp>
        <p:nvSpPr>
          <p:cNvPr id="1026" name="Rectangle 2"/>
          <p:cNvSpPr>
            <a:spLocks noGrp="1" noChangeArrowheads="1"/>
          </p:cNvSpPr>
          <p:nvPr>
            <p:ph type="title"/>
          </p:nvPr>
        </p:nvSpPr>
        <p:spPr bwMode="auto">
          <a:xfrm>
            <a:off x="540001" y="539751"/>
            <a:ext cx="8242050" cy="7175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noProof="0" dirty="0" smtClean="0"/>
          </a:p>
        </p:txBody>
      </p:sp>
      <p:sp>
        <p:nvSpPr>
          <p:cNvPr id="1027" name="Rectangle 3"/>
          <p:cNvSpPr>
            <a:spLocks noGrp="1" noChangeArrowheads="1"/>
          </p:cNvSpPr>
          <p:nvPr>
            <p:ph type="body" idx="1"/>
          </p:nvPr>
        </p:nvSpPr>
        <p:spPr bwMode="auto">
          <a:xfrm>
            <a:off x="538164" y="1438275"/>
            <a:ext cx="8243886" cy="4849813"/>
          </a:xfrm>
          <a:prstGeom prst="rect">
            <a:avLst/>
          </a:prstGeom>
          <a:noFill/>
          <a:ln w="9525">
            <a:noFill/>
            <a:miter lim="800000"/>
            <a:headEnd/>
            <a:tailEnd/>
          </a:ln>
        </p:spPr>
        <p:txBody>
          <a:bodyPr vert="horz" wrap="square" lIns="0" tIns="0" rIns="0" bIns="45720" numCol="1" anchor="t" anchorCtr="0" compatLnSpc="1">
            <a:prstTxWarp prst="textNoShape">
              <a:avLst/>
            </a:prstTxWarp>
          </a:bodyPr>
          <a:lstStyle/>
          <a:p>
            <a:pPr lvl="0"/>
            <a:r>
              <a:rPr lang="en-US" noProof="0" dirty="0" err="1" smtClean="0"/>
              <a:t>Klik</a:t>
            </a:r>
            <a:r>
              <a:rPr lang="en-US" noProof="0" dirty="0" smtClean="0"/>
              <a:t> for at </a:t>
            </a:r>
            <a:r>
              <a:rPr lang="en-US" noProof="0" dirty="0" err="1" smtClean="0"/>
              <a:t>redigere</a:t>
            </a:r>
            <a:r>
              <a:rPr lang="en-US" noProof="0" dirty="0" smtClean="0"/>
              <a:t> </a:t>
            </a:r>
            <a:r>
              <a:rPr lang="en-US" noProof="0" dirty="0" err="1" smtClean="0"/>
              <a:t>teksttypografierne</a:t>
            </a:r>
            <a:r>
              <a:rPr lang="en-US" noProof="0" dirty="0" smtClean="0"/>
              <a:t> i </a:t>
            </a:r>
            <a:r>
              <a:rPr lang="en-US" noProof="0" dirty="0" err="1" smtClean="0"/>
              <a:t>masteren</a:t>
            </a:r>
            <a:endParaRPr lang="en-US" noProof="0" dirty="0" smtClean="0"/>
          </a:p>
          <a:p>
            <a:pPr lvl="1"/>
            <a:r>
              <a:rPr lang="en-US" noProof="0" dirty="0" err="1" smtClean="0"/>
              <a:t>Andet</a:t>
            </a:r>
            <a:r>
              <a:rPr lang="en-US" noProof="0" dirty="0" smtClean="0"/>
              <a:t> </a:t>
            </a:r>
            <a:r>
              <a:rPr lang="en-US" noProof="0" dirty="0" err="1" smtClean="0"/>
              <a:t>niveau</a:t>
            </a:r>
            <a:endParaRPr lang="en-US" noProof="0" dirty="0" smtClean="0"/>
          </a:p>
          <a:p>
            <a:pPr lvl="2"/>
            <a:r>
              <a:rPr lang="en-US" noProof="0" dirty="0" err="1" smtClean="0"/>
              <a:t>Tredje</a:t>
            </a:r>
            <a:r>
              <a:rPr lang="en-US" noProof="0" dirty="0" smtClean="0"/>
              <a:t> </a:t>
            </a:r>
            <a:r>
              <a:rPr lang="en-US" noProof="0" dirty="0" err="1" smtClean="0"/>
              <a:t>niveau</a:t>
            </a:r>
            <a:endParaRPr lang="en-US" noProof="0" dirty="0" smtClean="0"/>
          </a:p>
          <a:p>
            <a:pPr lvl="3"/>
            <a:r>
              <a:rPr lang="en-US" noProof="0" dirty="0" err="1" smtClean="0"/>
              <a:t>Fjerde</a:t>
            </a:r>
            <a:r>
              <a:rPr lang="en-US" noProof="0" dirty="0" smtClean="0"/>
              <a:t> </a:t>
            </a:r>
            <a:r>
              <a:rPr lang="en-US" noProof="0" dirty="0" err="1" smtClean="0"/>
              <a:t>niveau</a:t>
            </a:r>
            <a:endParaRPr lang="en-US" noProof="0" dirty="0" smtClean="0"/>
          </a:p>
          <a:p>
            <a:pPr lvl="4"/>
            <a:r>
              <a:rPr lang="en-US" noProof="0" dirty="0" err="1" smtClean="0"/>
              <a:t>Femte</a:t>
            </a:r>
            <a:r>
              <a:rPr lang="en-US" noProof="0" dirty="0" smtClean="0"/>
              <a:t> </a:t>
            </a:r>
            <a:r>
              <a:rPr lang="en-US" noProof="0" dirty="0" err="1" smtClean="0"/>
              <a:t>niveau</a:t>
            </a:r>
            <a:endParaRPr lang="en-US" noProof="0" dirty="0" smtClean="0"/>
          </a:p>
          <a:p>
            <a:pPr lvl="5"/>
            <a:r>
              <a:rPr lang="en-US" noProof="0" dirty="0" err="1" smtClean="0"/>
              <a:t>Sjette</a:t>
            </a:r>
            <a:r>
              <a:rPr lang="en-US" noProof="0" dirty="0" smtClean="0"/>
              <a:t> </a:t>
            </a:r>
            <a:r>
              <a:rPr lang="en-US" noProof="0" dirty="0" err="1" smtClean="0"/>
              <a:t>niveau</a:t>
            </a:r>
            <a:endParaRPr lang="en-US" noProof="0" dirty="0" smtClean="0"/>
          </a:p>
        </p:txBody>
      </p:sp>
    </p:spTree>
  </p:cSld>
  <p:clrMap bg1="lt1" tx1="dk1" bg2="lt2" tx2="dk2" accent1="accent1" accent2="accent2" accent3="accent3" accent4="accent4" accent5="accent5" accent6="accent6" hlink="hlink" folHlink="folHlink"/>
  <p:sldLayoutIdLst>
    <p:sldLayoutId id="2147483695" r:id="rId1"/>
    <p:sldLayoutId id="2147483701" r:id="rId2"/>
    <p:sldLayoutId id="2147483661" r:id="rId3"/>
    <p:sldLayoutId id="2147483702" r:id="rId4"/>
    <p:sldLayoutId id="2147483706" r:id="rId5"/>
    <p:sldLayoutId id="2147483690" r:id="rId6"/>
    <p:sldLayoutId id="2147483683" r:id="rId7"/>
    <p:sldLayoutId id="2147483707" r:id="rId8"/>
    <p:sldLayoutId id="2147483708" r:id="rId9"/>
    <p:sldLayoutId id="2147483704" r:id="rId10"/>
    <p:sldLayoutId id="2147483705" r:id="rId11"/>
    <p:sldLayoutId id="2147483709" r:id="rId12"/>
    <p:sldLayoutId id="2147483710" r:id="rId13"/>
    <p:sldLayoutId id="2147483711" r:id="rId14"/>
  </p:sldLayoutIdLst>
  <p:timing>
    <p:tnLst>
      <p:par>
        <p:cTn id="1" dur="indefinite" restart="never" nodeType="tmRoot"/>
      </p:par>
    </p:tnLst>
  </p:timing>
  <p:txStyles>
    <p:titleStyle>
      <a:lvl1pPr algn="l" rtl="0" eaLnBrk="1" fontAlgn="base" hangingPunct="1">
        <a:lnSpc>
          <a:spcPct val="74000"/>
        </a:lnSpc>
        <a:spcBef>
          <a:spcPct val="0"/>
        </a:spcBef>
        <a:spcAft>
          <a:spcPct val="0"/>
        </a:spcAft>
        <a:defRPr sz="2800" b="1" cap="all" baseline="0">
          <a:solidFill>
            <a:srgbClr val="002440"/>
          </a:solidFill>
          <a:latin typeface="+mj-lt"/>
          <a:ea typeface="+mj-ea"/>
          <a:cs typeface="+mj-cs"/>
        </a:defRPr>
      </a:lvl1pPr>
      <a:lvl2pPr algn="l" rtl="0" eaLnBrk="1" fontAlgn="base" hangingPunct="1">
        <a:lnSpc>
          <a:spcPts val="2500"/>
        </a:lnSpc>
        <a:spcBef>
          <a:spcPct val="0"/>
        </a:spcBef>
        <a:spcAft>
          <a:spcPct val="0"/>
        </a:spcAft>
        <a:defRPr sz="3600" b="1">
          <a:solidFill>
            <a:srgbClr val="002440"/>
          </a:solidFill>
          <a:latin typeface="Arial Narrow" pitchFamily="34" charset="0"/>
        </a:defRPr>
      </a:lvl2pPr>
      <a:lvl3pPr algn="l" rtl="0" eaLnBrk="1" fontAlgn="base" hangingPunct="1">
        <a:lnSpc>
          <a:spcPts val="2500"/>
        </a:lnSpc>
        <a:spcBef>
          <a:spcPct val="0"/>
        </a:spcBef>
        <a:spcAft>
          <a:spcPct val="0"/>
        </a:spcAft>
        <a:defRPr sz="3600" b="1">
          <a:solidFill>
            <a:srgbClr val="002440"/>
          </a:solidFill>
          <a:latin typeface="Arial Narrow" pitchFamily="34" charset="0"/>
        </a:defRPr>
      </a:lvl3pPr>
      <a:lvl4pPr algn="l" rtl="0" eaLnBrk="1" fontAlgn="base" hangingPunct="1">
        <a:lnSpc>
          <a:spcPts val="2500"/>
        </a:lnSpc>
        <a:spcBef>
          <a:spcPct val="0"/>
        </a:spcBef>
        <a:spcAft>
          <a:spcPct val="0"/>
        </a:spcAft>
        <a:defRPr sz="3600" b="1">
          <a:solidFill>
            <a:srgbClr val="002440"/>
          </a:solidFill>
          <a:latin typeface="Arial Narrow" pitchFamily="34" charset="0"/>
        </a:defRPr>
      </a:lvl4pPr>
      <a:lvl5pPr algn="l" rtl="0" eaLnBrk="1" fontAlgn="base" hangingPunct="1">
        <a:lnSpc>
          <a:spcPts val="2500"/>
        </a:lnSpc>
        <a:spcBef>
          <a:spcPct val="0"/>
        </a:spcBef>
        <a:spcAft>
          <a:spcPct val="0"/>
        </a:spcAft>
        <a:defRPr sz="3600" b="1">
          <a:solidFill>
            <a:srgbClr val="002440"/>
          </a:solidFill>
          <a:latin typeface="Arial Narrow" pitchFamily="34" charset="0"/>
        </a:defRPr>
      </a:lvl5pPr>
      <a:lvl6pPr marL="457200" algn="l" rtl="0" eaLnBrk="1" fontAlgn="base" hangingPunct="1">
        <a:lnSpc>
          <a:spcPts val="2500"/>
        </a:lnSpc>
        <a:spcBef>
          <a:spcPct val="0"/>
        </a:spcBef>
        <a:spcAft>
          <a:spcPct val="0"/>
        </a:spcAft>
        <a:defRPr sz="3600" b="1">
          <a:solidFill>
            <a:srgbClr val="002440"/>
          </a:solidFill>
          <a:latin typeface="Arial Narrow" pitchFamily="34" charset="0"/>
        </a:defRPr>
      </a:lvl6pPr>
      <a:lvl7pPr marL="914400" algn="l" rtl="0" eaLnBrk="1" fontAlgn="base" hangingPunct="1">
        <a:lnSpc>
          <a:spcPts val="2500"/>
        </a:lnSpc>
        <a:spcBef>
          <a:spcPct val="0"/>
        </a:spcBef>
        <a:spcAft>
          <a:spcPct val="0"/>
        </a:spcAft>
        <a:defRPr sz="3600" b="1">
          <a:solidFill>
            <a:srgbClr val="002440"/>
          </a:solidFill>
          <a:latin typeface="Arial Narrow" pitchFamily="34" charset="0"/>
        </a:defRPr>
      </a:lvl7pPr>
      <a:lvl8pPr marL="1371600" algn="l" rtl="0" eaLnBrk="1" fontAlgn="base" hangingPunct="1">
        <a:lnSpc>
          <a:spcPts val="2500"/>
        </a:lnSpc>
        <a:spcBef>
          <a:spcPct val="0"/>
        </a:spcBef>
        <a:spcAft>
          <a:spcPct val="0"/>
        </a:spcAft>
        <a:defRPr sz="3600" b="1">
          <a:solidFill>
            <a:srgbClr val="002440"/>
          </a:solidFill>
          <a:latin typeface="Arial Narrow" pitchFamily="34" charset="0"/>
        </a:defRPr>
      </a:lvl8pPr>
      <a:lvl9pPr marL="1828800" algn="l" rtl="0" eaLnBrk="1" fontAlgn="base" hangingPunct="1">
        <a:lnSpc>
          <a:spcPts val="2500"/>
        </a:lnSpc>
        <a:spcBef>
          <a:spcPct val="0"/>
        </a:spcBef>
        <a:spcAft>
          <a:spcPct val="0"/>
        </a:spcAft>
        <a:defRPr sz="3600" b="1">
          <a:solidFill>
            <a:srgbClr val="002440"/>
          </a:solidFill>
          <a:latin typeface="Arial Narrow" pitchFamily="34" charset="0"/>
        </a:defRPr>
      </a:lvl9pPr>
    </p:titleStyle>
    <p:bodyStyle>
      <a:lvl1pPr marL="0" indent="0" algn="l" rtl="0" eaLnBrk="1" fontAlgn="base" hangingPunct="1">
        <a:spcBef>
          <a:spcPts val="600"/>
        </a:spcBef>
        <a:spcAft>
          <a:spcPct val="0"/>
        </a:spcAft>
        <a:buFont typeface="Arial" pitchFamily="34" charset="0"/>
        <a:buNone/>
        <a:defRPr sz="1800" b="1" cap="all" baseline="0">
          <a:solidFill>
            <a:schemeClr val="tx1"/>
          </a:solidFill>
          <a:latin typeface="+mj-lt"/>
          <a:ea typeface="+mn-ea"/>
          <a:cs typeface="+mn-cs"/>
        </a:defRPr>
      </a:lvl1pPr>
      <a:lvl2pPr marL="180000" indent="-180000" algn="l" rtl="0" eaLnBrk="1" fontAlgn="base" hangingPunct="1">
        <a:spcBef>
          <a:spcPts val="200"/>
        </a:spcBef>
        <a:spcAft>
          <a:spcPct val="0"/>
        </a:spcAft>
        <a:buChar char="•"/>
        <a:defRPr sz="1800">
          <a:solidFill>
            <a:schemeClr val="tx1"/>
          </a:solidFill>
          <a:latin typeface="+mn-lt"/>
        </a:defRPr>
      </a:lvl2pPr>
      <a:lvl3pPr marL="360000" indent="-180000" algn="l" rtl="0" eaLnBrk="1" fontAlgn="base" hangingPunct="1">
        <a:spcBef>
          <a:spcPts val="200"/>
        </a:spcBef>
        <a:spcAft>
          <a:spcPct val="0"/>
        </a:spcAft>
        <a:buFont typeface="Arial" pitchFamily="34" charset="0"/>
        <a:buChar char="•"/>
        <a:defRPr sz="1800" baseline="0">
          <a:solidFill>
            <a:schemeClr val="tx1"/>
          </a:solidFill>
          <a:latin typeface="+mn-lt"/>
        </a:defRPr>
      </a:lvl3pPr>
      <a:lvl4pPr marL="540000" indent="-180000" algn="l" rtl="0" eaLnBrk="1" fontAlgn="base" hangingPunct="1">
        <a:spcBef>
          <a:spcPts val="200"/>
        </a:spcBef>
        <a:spcAft>
          <a:spcPct val="0"/>
        </a:spcAft>
        <a:buFont typeface="Arial" pitchFamily="34" charset="0"/>
        <a:buChar char="•"/>
        <a:defRPr sz="1800">
          <a:solidFill>
            <a:schemeClr val="tx1"/>
          </a:solidFill>
          <a:latin typeface="+mn-lt"/>
        </a:defRPr>
      </a:lvl4pPr>
      <a:lvl5pPr marL="720000" indent="-180000" algn="l" rtl="0" eaLnBrk="1" fontAlgn="base" hangingPunct="1">
        <a:spcBef>
          <a:spcPts val="200"/>
        </a:spcBef>
        <a:spcAft>
          <a:spcPct val="0"/>
        </a:spcAft>
        <a:buChar char="•"/>
        <a:defRPr sz="1800">
          <a:solidFill>
            <a:schemeClr val="tx1"/>
          </a:solidFill>
          <a:latin typeface="+mn-lt"/>
        </a:defRPr>
      </a:lvl5pPr>
      <a:lvl6pPr marL="900000" indent="-180000" algn="l" rtl="0" eaLnBrk="1" fontAlgn="base" hangingPunct="1">
        <a:spcBef>
          <a:spcPct val="20000"/>
        </a:spcBef>
        <a:spcAft>
          <a:spcPct val="0"/>
        </a:spcAft>
        <a:buChar char="•"/>
        <a:defRPr sz="18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r>
              <a:rPr lang="en-GB" dirty="0" smtClean="0"/>
              <a:t>ECA &amp; SAL Conference </a:t>
            </a:r>
          </a:p>
          <a:p>
            <a:r>
              <a:rPr lang="en-GB" dirty="0" smtClean="0"/>
              <a:t>Sydney, August 2012</a:t>
            </a:r>
            <a:endParaRPr lang="en-GB" dirty="0"/>
          </a:p>
        </p:txBody>
      </p:sp>
      <p:sp>
        <p:nvSpPr>
          <p:cNvPr id="4" name="Title 3"/>
          <p:cNvSpPr>
            <a:spLocks noGrp="1"/>
          </p:cNvSpPr>
          <p:nvPr>
            <p:ph type="ctrTitle"/>
          </p:nvPr>
        </p:nvSpPr>
        <p:spPr/>
        <p:txBody>
          <a:bodyPr/>
          <a:lstStyle/>
          <a:p>
            <a:r>
              <a:rPr lang="en-US" dirty="0" smtClean="0"/>
              <a:t>TOWAGE &amp; MARINE SERVICES </a:t>
            </a:r>
            <a:br>
              <a:rPr lang="en-US" dirty="0" smtClean="0"/>
            </a:br>
            <a:r>
              <a:rPr lang="en-US" sz="2800" b="0" dirty="0" smtClean="0"/>
              <a:t>Building COMPETIVENESS</a:t>
            </a:r>
            <a:endParaRPr lang="da-DK" sz="2800" dirty="0"/>
          </a:p>
        </p:txBody>
      </p:sp>
    </p:spTree>
    <p:extLst>
      <p:ext uri="{BB962C8B-B14F-4D97-AF65-F5344CB8AC3E}">
        <p14:creationId xmlns:p14="http://schemas.microsoft.com/office/powerpoint/2010/main" val="3655463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TOWAGE &amp; MARINE SERVICES </a:t>
            </a:r>
            <a:br>
              <a:rPr lang="en-US" dirty="0" smtClean="0"/>
            </a:br>
            <a:r>
              <a:rPr lang="en-US" sz="2800" b="0" dirty="0" smtClean="0"/>
              <a:t>how we are improving competitiveness</a:t>
            </a:r>
            <a:endParaRPr lang="da-DK" sz="2800" dirty="0"/>
          </a:p>
        </p:txBody>
      </p:sp>
    </p:spTree>
    <p:extLst>
      <p:ext uri="{BB962C8B-B14F-4D97-AF65-F5344CB8AC3E}">
        <p14:creationId xmlns:p14="http://schemas.microsoft.com/office/powerpoint/2010/main" val="3655463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err="1" smtClean="0"/>
              <a:t>labour</a:t>
            </a:r>
            <a:r>
              <a:rPr lang="en-US" sz="2400" b="0" dirty="0" smtClean="0"/>
              <a:t> cost competiveness </a:t>
            </a:r>
            <a:r>
              <a:rPr lang="en-US" dirty="0" smtClean="0"/>
              <a:t/>
            </a:r>
            <a:br>
              <a:rPr lang="en-US" dirty="0" smtClean="0"/>
            </a:br>
            <a:endParaRPr lang="en-GB" dirty="0"/>
          </a:p>
        </p:txBody>
      </p:sp>
      <p:sp>
        <p:nvSpPr>
          <p:cNvPr id="3" name="TextBox 2"/>
          <p:cNvSpPr txBox="1"/>
          <p:nvPr/>
        </p:nvSpPr>
        <p:spPr>
          <a:xfrm>
            <a:off x="417443" y="1590261"/>
            <a:ext cx="7613374" cy="4708981"/>
          </a:xfrm>
          <a:prstGeom prst="rect">
            <a:avLst/>
          </a:prstGeom>
          <a:noFill/>
        </p:spPr>
        <p:txBody>
          <a:bodyPr wrap="square" lIns="0" tIns="0" rIns="0" bIns="0" rtlCol="0">
            <a:spAutoFit/>
          </a:bodyPr>
          <a:lstStyle/>
          <a:p>
            <a:pPr marL="266700" indent="-266700">
              <a:buFont typeface="Arial" pitchFamily="34" charset="0"/>
              <a:buChar char="•"/>
            </a:pPr>
            <a:r>
              <a:rPr lang="en-AU" dirty="0" smtClean="0"/>
              <a:t>Three factors are driving labour cost trend;</a:t>
            </a:r>
          </a:p>
          <a:p>
            <a:pPr marL="266700" indent="-266700"/>
            <a:endParaRPr lang="en-AU" dirty="0" smtClean="0"/>
          </a:p>
          <a:p>
            <a:pPr marL="266700" indent="-266700"/>
            <a:r>
              <a:rPr lang="en-AU" dirty="0" smtClean="0"/>
              <a:t>		- availability (projects, supply v demand)</a:t>
            </a:r>
          </a:p>
          <a:p>
            <a:pPr marL="266700" indent="-266700"/>
            <a:r>
              <a:rPr lang="en-AU" dirty="0" smtClean="0"/>
              <a:t>		- “Traditional” waterfront attitudes (reluctance to change)</a:t>
            </a:r>
          </a:p>
          <a:p>
            <a:pPr marL="266700" indent="-266700"/>
            <a:r>
              <a:rPr lang="en-AU" dirty="0" smtClean="0"/>
              <a:t>		- retention of core skills/experience</a:t>
            </a:r>
          </a:p>
          <a:p>
            <a:pPr marL="266700" indent="-266700">
              <a:buFont typeface="Arial" pitchFamily="34" charset="0"/>
              <a:buChar char="•"/>
            </a:pPr>
            <a:endParaRPr lang="en-AU" dirty="0" smtClean="0"/>
          </a:p>
          <a:p>
            <a:pPr marL="266700" indent="-266700">
              <a:buFont typeface="Arial" pitchFamily="34" charset="0"/>
              <a:buChar char="•"/>
            </a:pPr>
            <a:r>
              <a:rPr lang="en-AU" dirty="0" smtClean="0"/>
              <a:t>We are taking a number of steps to address the trend;</a:t>
            </a:r>
          </a:p>
          <a:p>
            <a:pPr marL="266700" indent="-266700"/>
            <a:endParaRPr lang="en-AU" dirty="0" smtClean="0"/>
          </a:p>
          <a:p>
            <a:pPr marL="266700" indent="-266700"/>
            <a:r>
              <a:rPr lang="en-AU" dirty="0" smtClean="0"/>
              <a:t>		- Roster certainty and improved work/life balance</a:t>
            </a:r>
          </a:p>
          <a:p>
            <a:pPr marL="266700" indent="-266700"/>
            <a:r>
              <a:rPr lang="en-AU" dirty="0" smtClean="0"/>
              <a:t>		- TABU, improved empowerment/ownership/job satisfaction</a:t>
            </a:r>
          </a:p>
          <a:p>
            <a:pPr marL="266700" indent="-266700"/>
            <a:r>
              <a:rPr lang="en-AU" dirty="0" smtClean="0"/>
              <a:t>		- Advisory board concept, both nationally and locally</a:t>
            </a:r>
          </a:p>
          <a:p>
            <a:pPr marL="266700" indent="-266700"/>
            <a:r>
              <a:rPr lang="en-AU" dirty="0" smtClean="0"/>
              <a:t>		- Increased transparency on cost outcomes/modelling</a:t>
            </a:r>
          </a:p>
          <a:p>
            <a:pPr marL="266700" indent="-266700"/>
            <a:r>
              <a:rPr lang="en-AU" dirty="0" smtClean="0"/>
              <a:t>		- Annual employee engagement survey</a:t>
            </a:r>
          </a:p>
          <a:p>
            <a:pPr marL="266700" indent="-266700"/>
            <a:r>
              <a:rPr lang="en-AU" dirty="0" smtClean="0"/>
              <a:t>		- Clarify the delta between salary trend and cost trend</a:t>
            </a:r>
          </a:p>
          <a:p>
            <a:pPr marL="266700" indent="-266700"/>
            <a:endParaRPr lang="en-AU" dirty="0" smtClean="0"/>
          </a:p>
          <a:p>
            <a:pPr marL="266700" indent="-266700"/>
            <a:endParaRPr lang="en-AU" dirty="0" smtClean="0"/>
          </a:p>
          <a:p>
            <a:pPr marL="266700" indent="-266700"/>
            <a:r>
              <a:rPr lang="en-AU"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asset </a:t>
            </a:r>
            <a:r>
              <a:rPr lang="en-US" sz="2400" b="0" dirty="0" err="1" smtClean="0"/>
              <a:t>utilisation</a:t>
            </a:r>
            <a:r>
              <a:rPr lang="en-US" sz="2400" b="0" dirty="0" smtClean="0"/>
              <a:t> </a:t>
            </a:r>
            <a:r>
              <a:rPr lang="en-US" dirty="0" smtClean="0"/>
              <a:t/>
            </a:r>
            <a:br>
              <a:rPr lang="en-US" dirty="0" smtClean="0"/>
            </a:br>
            <a:endParaRPr lang="en-GB" dirty="0"/>
          </a:p>
        </p:txBody>
      </p:sp>
      <p:sp>
        <p:nvSpPr>
          <p:cNvPr id="3" name="TextBox 2"/>
          <p:cNvSpPr txBox="1"/>
          <p:nvPr/>
        </p:nvSpPr>
        <p:spPr>
          <a:xfrm>
            <a:off x="765313" y="1938130"/>
            <a:ext cx="7613374" cy="3600986"/>
          </a:xfrm>
          <a:prstGeom prst="rect">
            <a:avLst/>
          </a:prstGeom>
          <a:noFill/>
        </p:spPr>
        <p:txBody>
          <a:bodyPr wrap="square" lIns="0" tIns="0" rIns="0" bIns="0" rtlCol="0">
            <a:spAutoFit/>
          </a:bodyPr>
          <a:lstStyle/>
          <a:p>
            <a:pPr marL="266700" indent="-266700">
              <a:buFont typeface="Arial" pitchFamily="34" charset="0"/>
              <a:buChar char="•"/>
            </a:pPr>
            <a:r>
              <a:rPr lang="en-AU" dirty="0" smtClean="0"/>
              <a:t>Looking to cover increased work levels with the same tug fleet by;</a:t>
            </a:r>
          </a:p>
          <a:p>
            <a:pPr marL="266700" indent="-266700">
              <a:buFont typeface="Arial" pitchFamily="34" charset="0"/>
              <a:buChar char="•"/>
            </a:pPr>
            <a:endParaRPr lang="en-AU" dirty="0" smtClean="0"/>
          </a:p>
          <a:p>
            <a:pPr marL="266700" indent="-266700"/>
            <a:r>
              <a:rPr lang="en-AU" dirty="0" smtClean="0"/>
              <a:t>		- Reviewing optimal tug configuration</a:t>
            </a:r>
          </a:p>
          <a:p>
            <a:pPr marL="266700" indent="-266700"/>
            <a:r>
              <a:rPr lang="en-AU" dirty="0" smtClean="0"/>
              <a:t>		- Greater utilisation of assets via roster enhancements</a:t>
            </a:r>
          </a:p>
          <a:p>
            <a:pPr marL="266700" indent="-266700"/>
            <a:r>
              <a:rPr lang="en-AU" dirty="0" smtClean="0"/>
              <a:t>		- Utilising scale of operation to mitigate off service periods</a:t>
            </a:r>
          </a:p>
          <a:p>
            <a:pPr marL="266700" indent="-266700"/>
            <a:r>
              <a:rPr lang="en-AU" dirty="0" smtClean="0"/>
              <a:t>		- Cascading of older tugs to suit commercial and operational    	 	requirements </a:t>
            </a:r>
          </a:p>
          <a:p>
            <a:pPr marL="266700" indent="-266700">
              <a:buFont typeface="Arial" pitchFamily="34" charset="0"/>
              <a:buChar char="•"/>
            </a:pPr>
            <a:endParaRPr lang="en-AU" dirty="0" smtClean="0"/>
          </a:p>
          <a:p>
            <a:pPr marL="266700" indent="-266700">
              <a:buFont typeface="Arial" pitchFamily="34" charset="0"/>
              <a:buChar char="•"/>
            </a:pPr>
            <a:r>
              <a:rPr lang="en-AU" dirty="0" smtClean="0"/>
              <a:t>Review and match our operational capability to the needs of our customers and stakeholders. </a:t>
            </a:r>
          </a:p>
          <a:p>
            <a:pPr marL="266700" indent="-266700">
              <a:buFont typeface="Arial" pitchFamily="34" charset="0"/>
              <a:buChar char="•"/>
            </a:pPr>
            <a:endParaRPr lang="en-AU" dirty="0" smtClean="0"/>
          </a:p>
          <a:p>
            <a:pPr marL="266700" indent="-266700">
              <a:buFont typeface="Arial" pitchFamily="34" charset="0"/>
              <a:buChar char="•"/>
            </a:pPr>
            <a:r>
              <a:rPr lang="en-AU" dirty="0" smtClean="0"/>
              <a:t>Consider alternative use of HT assets to decrease the financial burden on the customers of a port (where operationally feasible)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fuel costs and emissions reduction</a:t>
            </a:r>
            <a:r>
              <a:rPr lang="en-US" dirty="0" smtClean="0"/>
              <a:t/>
            </a:r>
            <a:br>
              <a:rPr lang="en-US" dirty="0" smtClean="0"/>
            </a:br>
            <a:endParaRPr lang="en-GB" dirty="0"/>
          </a:p>
        </p:txBody>
      </p:sp>
      <p:sp>
        <p:nvSpPr>
          <p:cNvPr id="3" name="TextBox 2"/>
          <p:cNvSpPr txBox="1"/>
          <p:nvPr/>
        </p:nvSpPr>
        <p:spPr>
          <a:xfrm>
            <a:off x="765313" y="1938130"/>
            <a:ext cx="7613374" cy="3046988"/>
          </a:xfrm>
          <a:prstGeom prst="rect">
            <a:avLst/>
          </a:prstGeom>
          <a:noFill/>
        </p:spPr>
        <p:txBody>
          <a:bodyPr wrap="square" lIns="0" tIns="0" rIns="0" bIns="0" rtlCol="0">
            <a:spAutoFit/>
          </a:bodyPr>
          <a:lstStyle/>
          <a:p>
            <a:pPr marL="266700" indent="-266700">
              <a:buFont typeface="Arial" pitchFamily="34" charset="0"/>
              <a:buChar char="•"/>
            </a:pPr>
            <a:r>
              <a:rPr lang="en-AU" dirty="0" smtClean="0"/>
              <a:t>Circa 10% of our operating costs</a:t>
            </a:r>
          </a:p>
          <a:p>
            <a:pPr marL="266700" indent="-266700">
              <a:buFont typeface="Arial" pitchFamily="34" charset="0"/>
              <a:buChar char="•"/>
            </a:pPr>
            <a:endParaRPr lang="en-AU" dirty="0" smtClean="0"/>
          </a:p>
          <a:p>
            <a:pPr marL="266700" indent="-266700">
              <a:buFont typeface="Arial" pitchFamily="34" charset="0"/>
              <a:buChar char="•"/>
            </a:pPr>
            <a:r>
              <a:rPr lang="en-AU" dirty="0" smtClean="0"/>
              <a:t>Fuel consumption linked closely to operational behaviour</a:t>
            </a:r>
          </a:p>
          <a:p>
            <a:pPr marL="266700" indent="-266700">
              <a:buFont typeface="Arial" pitchFamily="34" charset="0"/>
              <a:buChar char="•"/>
            </a:pPr>
            <a:endParaRPr lang="en-AU" dirty="0" smtClean="0"/>
          </a:p>
          <a:p>
            <a:pPr marL="266700" indent="-266700">
              <a:buFont typeface="Arial" pitchFamily="34" charset="0"/>
              <a:buChar char="•"/>
            </a:pPr>
            <a:r>
              <a:rPr lang="en-AU" dirty="0" smtClean="0"/>
              <a:t>Chemical solutions being trialled to reduce fuel burn and emission per litre consumed</a:t>
            </a:r>
          </a:p>
          <a:p>
            <a:pPr marL="266700" indent="-266700">
              <a:buFont typeface="Arial" pitchFamily="34" charset="0"/>
              <a:buChar char="•"/>
            </a:pPr>
            <a:endParaRPr lang="en-AU" dirty="0" smtClean="0"/>
          </a:p>
          <a:p>
            <a:pPr marL="266700" indent="-266700">
              <a:buFont typeface="Arial" pitchFamily="34" charset="0"/>
              <a:buChar char="•"/>
            </a:pPr>
            <a:r>
              <a:rPr lang="en-AU" dirty="0" smtClean="0"/>
              <a:t>Improved planned maintenance system being rolled out to increase operational efficiency</a:t>
            </a:r>
          </a:p>
          <a:p>
            <a:pPr marL="266700" indent="-266700">
              <a:buFont typeface="Arial" pitchFamily="34" charset="0"/>
              <a:buChar char="•"/>
            </a:pPr>
            <a:endParaRPr lang="en-AU" dirty="0" smtClean="0"/>
          </a:p>
          <a:p>
            <a:pPr marL="266700" indent="-266700">
              <a:buFont typeface="Arial" pitchFamily="34" charset="0"/>
              <a:buChar char="•"/>
            </a:pPr>
            <a:endParaRPr lang="en-AU"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TOWAGE &amp; MARINE SERVICES </a:t>
            </a:r>
            <a:br>
              <a:rPr lang="en-US" dirty="0" smtClean="0"/>
            </a:br>
            <a:r>
              <a:rPr lang="en-US" sz="2800" b="0" dirty="0" smtClean="0"/>
              <a:t>further opportunities</a:t>
            </a:r>
            <a:endParaRPr lang="da-DK" sz="2800" dirty="0"/>
          </a:p>
        </p:txBody>
      </p:sp>
    </p:spTree>
    <p:extLst>
      <p:ext uri="{BB962C8B-B14F-4D97-AF65-F5344CB8AC3E}">
        <p14:creationId xmlns:p14="http://schemas.microsoft.com/office/powerpoint/2010/main" val="3655463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shipping reform process</a:t>
            </a:r>
            <a:r>
              <a:rPr lang="en-US" dirty="0" smtClean="0"/>
              <a:t/>
            </a:r>
            <a:br>
              <a:rPr lang="en-US" dirty="0" smtClean="0"/>
            </a:br>
            <a:endParaRPr lang="en-GB" dirty="0"/>
          </a:p>
        </p:txBody>
      </p:sp>
      <p:sp>
        <p:nvSpPr>
          <p:cNvPr id="3" name="TextBox 2"/>
          <p:cNvSpPr txBox="1"/>
          <p:nvPr/>
        </p:nvSpPr>
        <p:spPr>
          <a:xfrm>
            <a:off x="765313" y="1938130"/>
            <a:ext cx="7613374" cy="4431983"/>
          </a:xfrm>
          <a:prstGeom prst="rect">
            <a:avLst/>
          </a:prstGeom>
          <a:noFill/>
        </p:spPr>
        <p:txBody>
          <a:bodyPr wrap="square" lIns="0" tIns="0" rIns="0" bIns="0" rtlCol="0">
            <a:spAutoFit/>
          </a:bodyPr>
          <a:lstStyle/>
          <a:p>
            <a:pPr marL="266700" indent="-266700">
              <a:buFont typeface="Arial" pitchFamily="34" charset="0"/>
              <a:buChar char="•"/>
            </a:pPr>
            <a:r>
              <a:rPr lang="en-AU" dirty="0" smtClean="0"/>
              <a:t>Towage (and offshore) not currently considered as part of initial reform </a:t>
            </a:r>
          </a:p>
          <a:p>
            <a:pPr marL="266700" indent="-266700">
              <a:buFont typeface="Arial" pitchFamily="34" charset="0"/>
              <a:buChar char="•"/>
            </a:pPr>
            <a:endParaRPr lang="en-AU" dirty="0" smtClean="0"/>
          </a:p>
          <a:p>
            <a:pPr marL="266700" indent="-266700">
              <a:buFont typeface="Arial" pitchFamily="34" charset="0"/>
              <a:buChar char="•"/>
            </a:pPr>
            <a:r>
              <a:rPr lang="en-AU" dirty="0" smtClean="0"/>
              <a:t>Largest  trade sectors with regard to existing employment, significant growth profile</a:t>
            </a:r>
          </a:p>
          <a:p>
            <a:pPr marL="266700" indent="-266700">
              <a:buFont typeface="Arial" pitchFamily="34" charset="0"/>
              <a:buChar char="•"/>
            </a:pPr>
            <a:endParaRPr lang="en-AU" dirty="0" smtClean="0"/>
          </a:p>
          <a:p>
            <a:pPr marL="266700" indent="-266700">
              <a:buFont typeface="Arial" pitchFamily="34" charset="0"/>
              <a:buChar char="•"/>
            </a:pPr>
            <a:r>
              <a:rPr lang="en-AU" dirty="0" smtClean="0"/>
              <a:t>Any workforce initiatives will need and should need to involve towage/offshore sectors</a:t>
            </a:r>
          </a:p>
          <a:p>
            <a:pPr marL="266700" indent="-266700">
              <a:buFont typeface="Arial" pitchFamily="34" charset="0"/>
              <a:buChar char="•"/>
            </a:pPr>
            <a:endParaRPr lang="en-AU" dirty="0" smtClean="0"/>
          </a:p>
          <a:p>
            <a:pPr marL="266700" indent="-266700">
              <a:buFont typeface="Arial" pitchFamily="34" charset="0"/>
              <a:buChar char="•"/>
            </a:pPr>
            <a:r>
              <a:rPr lang="en-AU" dirty="0" smtClean="0"/>
              <a:t>An opportunity exists to meet both shipping reform ambitions and the future training and employment needs of the country whilst making port services more internationally competitive</a:t>
            </a:r>
          </a:p>
          <a:p>
            <a:pPr marL="266700" indent="-266700">
              <a:buFont typeface="Arial" pitchFamily="34" charset="0"/>
              <a:buChar char="•"/>
            </a:pPr>
            <a:endParaRPr lang="en-AU" dirty="0" smtClean="0"/>
          </a:p>
          <a:p>
            <a:pPr marL="266700" indent="-266700">
              <a:buFont typeface="Arial" pitchFamily="34" charset="0"/>
              <a:buChar char="•"/>
            </a:pPr>
            <a:r>
              <a:rPr lang="en-AU" dirty="0" smtClean="0"/>
              <a:t>AMTA recently established to consider, alongside ASA, how this can best be achieved </a:t>
            </a:r>
          </a:p>
          <a:p>
            <a:pPr marL="266700" indent="-266700">
              <a:buFont typeface="Arial" pitchFamily="34" charset="0"/>
              <a:buChar char="•"/>
            </a:pPr>
            <a:endParaRPr lang="en-AU" dirty="0" smtClean="0"/>
          </a:p>
          <a:p>
            <a:pPr marL="266700" indent="-266700">
              <a:buFont typeface="Arial" pitchFamily="34" charset="0"/>
              <a:buChar char="•"/>
            </a:pPr>
            <a:endParaRPr lang="en-AU"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stakeholder dialogue</a:t>
            </a:r>
            <a:r>
              <a:rPr lang="en-US" dirty="0" smtClean="0"/>
              <a:t/>
            </a:r>
            <a:br>
              <a:rPr lang="en-US" dirty="0" smtClean="0"/>
            </a:br>
            <a:endParaRPr lang="en-GB" dirty="0"/>
          </a:p>
        </p:txBody>
      </p:sp>
      <p:sp>
        <p:nvSpPr>
          <p:cNvPr id="3" name="TextBox 2"/>
          <p:cNvSpPr txBox="1"/>
          <p:nvPr/>
        </p:nvSpPr>
        <p:spPr>
          <a:xfrm>
            <a:off x="765313" y="1938130"/>
            <a:ext cx="7613374" cy="4154984"/>
          </a:xfrm>
          <a:prstGeom prst="rect">
            <a:avLst/>
          </a:prstGeom>
          <a:noFill/>
        </p:spPr>
        <p:txBody>
          <a:bodyPr wrap="square" lIns="0" tIns="0" rIns="0" bIns="0" rtlCol="0">
            <a:spAutoFit/>
          </a:bodyPr>
          <a:lstStyle/>
          <a:p>
            <a:pPr marL="266700" indent="-266700">
              <a:buFont typeface="Arial" pitchFamily="34" charset="0"/>
              <a:buChar char="•"/>
            </a:pPr>
            <a:r>
              <a:rPr lang="en-AU" dirty="0" smtClean="0"/>
              <a:t>Long term views with regard to capability to allow efficient planning </a:t>
            </a:r>
          </a:p>
          <a:p>
            <a:pPr marL="266700" indent="-266700">
              <a:buFont typeface="Arial" pitchFamily="34" charset="0"/>
              <a:buChar char="•"/>
            </a:pPr>
            <a:endParaRPr lang="en-AU" dirty="0" smtClean="0"/>
          </a:p>
          <a:p>
            <a:pPr marL="266700" indent="-266700">
              <a:buFont typeface="Arial" pitchFamily="34" charset="0"/>
              <a:buChar char="•"/>
            </a:pPr>
            <a:r>
              <a:rPr lang="en-AU" dirty="0" smtClean="0"/>
              <a:t>Port Licensing process to permit a continuous competitive landscape </a:t>
            </a:r>
          </a:p>
          <a:p>
            <a:pPr marL="266700" indent="-266700">
              <a:buFont typeface="Arial" pitchFamily="34" charset="0"/>
              <a:buChar char="•"/>
            </a:pPr>
            <a:endParaRPr lang="en-AU" dirty="0" smtClean="0"/>
          </a:p>
          <a:p>
            <a:pPr marL="266700" indent="-266700">
              <a:buFont typeface="Arial" pitchFamily="34" charset="0"/>
              <a:buChar char="•"/>
            </a:pPr>
            <a:r>
              <a:rPr lang="en-AU" dirty="0" smtClean="0"/>
              <a:t>A balanced approach to marrying desired marine capability with a competitive “fit for purpose” capability customers can afford</a:t>
            </a:r>
          </a:p>
          <a:p>
            <a:pPr marL="266700" indent="-266700">
              <a:buFont typeface="Arial" pitchFamily="34" charset="0"/>
              <a:buChar char="•"/>
            </a:pPr>
            <a:endParaRPr lang="en-AU" dirty="0" smtClean="0"/>
          </a:p>
          <a:p>
            <a:pPr marL="266700" indent="-266700">
              <a:buFont typeface="Arial" pitchFamily="34" charset="0"/>
              <a:buChar char="•"/>
            </a:pPr>
            <a:r>
              <a:rPr lang="en-AU" dirty="0" smtClean="0"/>
              <a:t>Flexible labour paths and certification routes to maximise workforce opportunities and efficiency and avoid “boom and bust”</a:t>
            </a:r>
          </a:p>
          <a:p>
            <a:pPr marL="266700" indent="-266700">
              <a:buFont typeface="Arial" pitchFamily="34" charset="0"/>
              <a:buChar char="•"/>
            </a:pPr>
            <a:endParaRPr lang="en-AU" dirty="0" smtClean="0"/>
          </a:p>
          <a:p>
            <a:pPr marL="266700" indent="-266700">
              <a:buFont typeface="Arial" pitchFamily="34" charset="0"/>
              <a:buChar char="•"/>
            </a:pPr>
            <a:r>
              <a:rPr lang="en-AU" dirty="0" smtClean="0"/>
              <a:t>Weigh up cost/benefit analysis of 100% service level capability 24/7</a:t>
            </a:r>
          </a:p>
          <a:p>
            <a:pPr marL="266700" indent="-266700">
              <a:buFont typeface="Arial" pitchFamily="34" charset="0"/>
              <a:buChar char="•"/>
            </a:pPr>
            <a:endParaRPr lang="en-AU" dirty="0" smtClean="0"/>
          </a:p>
          <a:p>
            <a:pPr marL="266700" indent="-266700">
              <a:buFont typeface="Arial" pitchFamily="34" charset="0"/>
              <a:buChar char="•"/>
            </a:pPr>
            <a:endParaRPr lang="en-AU" dirty="0" smtClean="0"/>
          </a:p>
          <a:p>
            <a:pPr marL="266700" indent="-266700">
              <a:buFont typeface="Arial" pitchFamily="34" charset="0"/>
              <a:buChar char="•"/>
            </a:pPr>
            <a:endParaRPr lang="en-AU" dirty="0" smtClean="0"/>
          </a:p>
          <a:p>
            <a:pPr marL="266700" indent="-266700">
              <a:buFont typeface="Arial" pitchFamily="34" charset="0"/>
              <a:buChar char="•"/>
            </a:pPr>
            <a:endParaRPr lang="en-AU"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smtClean="0"/>
              <a:t>SUMMARy</a:t>
            </a:r>
            <a:r>
              <a:rPr lang="en-US" dirty="0" smtClean="0"/>
              <a:t/>
            </a:r>
            <a:br>
              <a:rPr lang="en-US" dirty="0" smtClean="0"/>
            </a:br>
            <a:endParaRPr lang="da-DK" sz="2800" dirty="0"/>
          </a:p>
        </p:txBody>
      </p:sp>
    </p:spTree>
    <p:extLst>
      <p:ext uri="{BB962C8B-B14F-4D97-AF65-F5344CB8AC3E}">
        <p14:creationId xmlns:p14="http://schemas.microsoft.com/office/powerpoint/2010/main" val="36554636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 name="TextBox 463"/>
          <p:cNvSpPr txBox="1">
            <a:spLocks noChangeArrowheads="1"/>
          </p:cNvSpPr>
          <p:nvPr/>
        </p:nvSpPr>
        <p:spPr bwMode="auto">
          <a:xfrm>
            <a:off x="4357688" y="5337224"/>
            <a:ext cx="857250" cy="72000"/>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Melbourne</a:t>
            </a:r>
          </a:p>
        </p:txBody>
      </p:sp>
      <p:grpSp>
        <p:nvGrpSpPr>
          <p:cNvPr id="2" name="Group 1354"/>
          <p:cNvGrpSpPr>
            <a:grpSpLocks noChangeAspect="1"/>
          </p:cNvGrpSpPr>
          <p:nvPr/>
        </p:nvGrpSpPr>
        <p:grpSpPr bwMode="auto">
          <a:xfrm>
            <a:off x="1547664" y="1924409"/>
            <a:ext cx="6307128" cy="4429331"/>
            <a:chOff x="4371" y="3056"/>
            <a:chExt cx="1000" cy="785"/>
          </a:xfrm>
          <a:solidFill>
            <a:schemeClr val="bg1">
              <a:lumMod val="85000"/>
            </a:schemeClr>
          </a:solidFill>
        </p:grpSpPr>
        <p:sp>
          <p:nvSpPr>
            <p:cNvPr id="47" name="Freeform 46"/>
            <p:cNvSpPr>
              <a:spLocks/>
            </p:cNvSpPr>
            <p:nvPr/>
          </p:nvSpPr>
          <p:spPr bwMode="auto">
            <a:xfrm>
              <a:off x="4799" y="3056"/>
              <a:ext cx="147" cy="127"/>
            </a:xfrm>
            <a:custGeom>
              <a:avLst/>
              <a:gdLst/>
              <a:ahLst/>
              <a:cxnLst>
                <a:cxn ang="0">
                  <a:pos x="0" y="80"/>
                </a:cxn>
                <a:cxn ang="0">
                  <a:pos x="0" y="33"/>
                </a:cxn>
                <a:cxn ang="0">
                  <a:pos x="0" y="0"/>
                </a:cxn>
                <a:cxn ang="0">
                  <a:pos x="32" y="9"/>
                </a:cxn>
                <a:cxn ang="0">
                  <a:pos x="57" y="25"/>
                </a:cxn>
                <a:cxn ang="0">
                  <a:pos x="57" y="33"/>
                </a:cxn>
                <a:cxn ang="0">
                  <a:pos x="88" y="49"/>
                </a:cxn>
                <a:cxn ang="0">
                  <a:pos x="72" y="57"/>
                </a:cxn>
                <a:cxn ang="0">
                  <a:pos x="81" y="57"/>
                </a:cxn>
                <a:cxn ang="0">
                  <a:pos x="88" y="65"/>
                </a:cxn>
                <a:cxn ang="0">
                  <a:pos x="97" y="80"/>
                </a:cxn>
                <a:cxn ang="0">
                  <a:pos x="104" y="80"/>
                </a:cxn>
                <a:cxn ang="0">
                  <a:pos x="104" y="90"/>
                </a:cxn>
                <a:cxn ang="0">
                  <a:pos x="122" y="99"/>
                </a:cxn>
                <a:cxn ang="0">
                  <a:pos x="122" y="105"/>
                </a:cxn>
                <a:cxn ang="0">
                  <a:pos x="81" y="99"/>
                </a:cxn>
                <a:cxn ang="0">
                  <a:pos x="63" y="65"/>
                </a:cxn>
                <a:cxn ang="0">
                  <a:pos x="47" y="65"/>
                </a:cxn>
                <a:cxn ang="0">
                  <a:pos x="40" y="65"/>
                </a:cxn>
                <a:cxn ang="0">
                  <a:pos x="23" y="74"/>
                </a:cxn>
                <a:cxn ang="0">
                  <a:pos x="32" y="80"/>
                </a:cxn>
                <a:cxn ang="0">
                  <a:pos x="15" y="80"/>
                </a:cxn>
                <a:cxn ang="0">
                  <a:pos x="0" y="80"/>
                </a:cxn>
              </a:cxnLst>
              <a:rect l="0" t="0" r="r" b="b"/>
              <a:pathLst>
                <a:path w="123" h="106">
                  <a:moveTo>
                    <a:pt x="0" y="80"/>
                  </a:moveTo>
                  <a:lnTo>
                    <a:pt x="0" y="33"/>
                  </a:lnTo>
                  <a:lnTo>
                    <a:pt x="0" y="0"/>
                  </a:lnTo>
                  <a:lnTo>
                    <a:pt x="32" y="9"/>
                  </a:lnTo>
                  <a:lnTo>
                    <a:pt x="57" y="25"/>
                  </a:lnTo>
                  <a:lnTo>
                    <a:pt x="57" y="33"/>
                  </a:lnTo>
                  <a:lnTo>
                    <a:pt x="88" y="49"/>
                  </a:lnTo>
                  <a:lnTo>
                    <a:pt x="72" y="57"/>
                  </a:lnTo>
                  <a:lnTo>
                    <a:pt x="81" y="57"/>
                  </a:lnTo>
                  <a:lnTo>
                    <a:pt x="88" y="65"/>
                  </a:lnTo>
                  <a:lnTo>
                    <a:pt x="97" y="80"/>
                  </a:lnTo>
                  <a:lnTo>
                    <a:pt x="104" y="80"/>
                  </a:lnTo>
                  <a:lnTo>
                    <a:pt x="104" y="90"/>
                  </a:lnTo>
                  <a:lnTo>
                    <a:pt x="122" y="99"/>
                  </a:lnTo>
                  <a:lnTo>
                    <a:pt x="122" y="105"/>
                  </a:lnTo>
                  <a:lnTo>
                    <a:pt x="81" y="99"/>
                  </a:lnTo>
                  <a:lnTo>
                    <a:pt x="63" y="65"/>
                  </a:lnTo>
                  <a:lnTo>
                    <a:pt x="47" y="65"/>
                  </a:lnTo>
                  <a:lnTo>
                    <a:pt x="40" y="65"/>
                  </a:lnTo>
                  <a:lnTo>
                    <a:pt x="23" y="74"/>
                  </a:lnTo>
                  <a:lnTo>
                    <a:pt x="32" y="80"/>
                  </a:lnTo>
                  <a:lnTo>
                    <a:pt x="15" y="80"/>
                  </a:lnTo>
                  <a:lnTo>
                    <a:pt x="0" y="80"/>
                  </a:lnTo>
                </a:path>
              </a:pathLst>
            </a:custGeom>
            <a:grpFill/>
            <a:ln w="9525" cap="rnd" cmpd="sng">
              <a:solidFill>
                <a:schemeClr val="bg1">
                  <a:lumMod val="95000"/>
                </a:schemeClr>
              </a:solidFill>
              <a:prstDash val="solid"/>
              <a:round/>
              <a:headEnd type="none" w="sm" len="sm"/>
              <a:tailEnd type="none" w="sm" len="sm"/>
            </a:ln>
            <a:effectLst/>
          </p:spPr>
          <p:txBody>
            <a:bodyPr/>
            <a:lstStyle/>
            <a:p>
              <a:pPr>
                <a:defRPr/>
              </a:pPr>
              <a:endParaRPr lang="en-GB" sz="800" dirty="0">
                <a:latin typeface="Arial" pitchFamily="34" charset="0"/>
                <a:cs typeface="Arial" pitchFamily="34" charset="0"/>
              </a:endParaRPr>
            </a:p>
          </p:txBody>
        </p:sp>
        <p:sp>
          <p:nvSpPr>
            <p:cNvPr id="50" name="Freeform 49"/>
            <p:cNvSpPr>
              <a:spLocks/>
            </p:cNvSpPr>
            <p:nvPr/>
          </p:nvSpPr>
          <p:spPr bwMode="auto">
            <a:xfrm>
              <a:off x="4371" y="3182"/>
              <a:ext cx="623" cy="485"/>
            </a:xfrm>
            <a:custGeom>
              <a:avLst/>
              <a:gdLst/>
              <a:ahLst/>
              <a:cxnLst>
                <a:cxn ang="0">
                  <a:pos x="48" y="342"/>
                </a:cxn>
                <a:cxn ang="0">
                  <a:pos x="89" y="317"/>
                </a:cxn>
                <a:cxn ang="0">
                  <a:pos x="138" y="308"/>
                </a:cxn>
                <a:cxn ang="0">
                  <a:pos x="234" y="283"/>
                </a:cxn>
                <a:cxn ang="0">
                  <a:pos x="268" y="308"/>
                </a:cxn>
                <a:cxn ang="0">
                  <a:pos x="293" y="342"/>
                </a:cxn>
                <a:cxn ang="0">
                  <a:pos x="316" y="317"/>
                </a:cxn>
                <a:cxn ang="0">
                  <a:pos x="316" y="342"/>
                </a:cxn>
                <a:cxn ang="0">
                  <a:pos x="325" y="342"/>
                </a:cxn>
                <a:cxn ang="0">
                  <a:pos x="333" y="348"/>
                </a:cxn>
                <a:cxn ang="0">
                  <a:pos x="340" y="373"/>
                </a:cxn>
                <a:cxn ang="0">
                  <a:pos x="365" y="389"/>
                </a:cxn>
                <a:cxn ang="0">
                  <a:pos x="390" y="398"/>
                </a:cxn>
                <a:cxn ang="0">
                  <a:pos x="405" y="389"/>
                </a:cxn>
                <a:cxn ang="0">
                  <a:pos x="415" y="398"/>
                </a:cxn>
                <a:cxn ang="0">
                  <a:pos x="446" y="382"/>
                </a:cxn>
                <a:cxn ang="0">
                  <a:pos x="480" y="348"/>
                </a:cxn>
                <a:cxn ang="0">
                  <a:pos x="520" y="243"/>
                </a:cxn>
                <a:cxn ang="0">
                  <a:pos x="495" y="180"/>
                </a:cxn>
                <a:cxn ang="0">
                  <a:pos x="480" y="156"/>
                </a:cxn>
                <a:cxn ang="0">
                  <a:pos x="470" y="156"/>
                </a:cxn>
                <a:cxn ang="0">
                  <a:pos x="430" y="106"/>
                </a:cxn>
                <a:cxn ang="0">
                  <a:pos x="415" y="74"/>
                </a:cxn>
                <a:cxn ang="0">
                  <a:pos x="405" y="49"/>
                </a:cxn>
                <a:cxn ang="0">
                  <a:pos x="381" y="0"/>
                </a:cxn>
                <a:cxn ang="0">
                  <a:pos x="365" y="17"/>
                </a:cxn>
                <a:cxn ang="0">
                  <a:pos x="358" y="90"/>
                </a:cxn>
                <a:cxn ang="0">
                  <a:pos x="308" y="66"/>
                </a:cxn>
                <a:cxn ang="0">
                  <a:pos x="300" y="57"/>
                </a:cxn>
                <a:cxn ang="0">
                  <a:pos x="293" y="34"/>
                </a:cxn>
                <a:cxn ang="0">
                  <a:pos x="308" y="17"/>
                </a:cxn>
                <a:cxn ang="0">
                  <a:pos x="293" y="25"/>
                </a:cxn>
                <a:cxn ang="0">
                  <a:pos x="284" y="17"/>
                </a:cxn>
                <a:cxn ang="0">
                  <a:pos x="253" y="17"/>
                </a:cxn>
                <a:cxn ang="0">
                  <a:pos x="228" y="17"/>
                </a:cxn>
                <a:cxn ang="0">
                  <a:pos x="219" y="34"/>
                </a:cxn>
                <a:cxn ang="0">
                  <a:pos x="212" y="49"/>
                </a:cxn>
                <a:cxn ang="0">
                  <a:pos x="194" y="49"/>
                </a:cxn>
                <a:cxn ang="0">
                  <a:pos x="194" y="49"/>
                </a:cxn>
                <a:cxn ang="0">
                  <a:pos x="179" y="41"/>
                </a:cxn>
                <a:cxn ang="0">
                  <a:pos x="154" y="49"/>
                </a:cxn>
                <a:cxn ang="0">
                  <a:pos x="138" y="74"/>
                </a:cxn>
                <a:cxn ang="0">
                  <a:pos x="138" y="81"/>
                </a:cxn>
                <a:cxn ang="0">
                  <a:pos x="129" y="74"/>
                </a:cxn>
                <a:cxn ang="0">
                  <a:pos x="122" y="97"/>
                </a:cxn>
                <a:cxn ang="0">
                  <a:pos x="41" y="131"/>
                </a:cxn>
                <a:cxn ang="0">
                  <a:pos x="8" y="146"/>
                </a:cxn>
                <a:cxn ang="0">
                  <a:pos x="8" y="171"/>
                </a:cxn>
                <a:cxn ang="0">
                  <a:pos x="17" y="211"/>
                </a:cxn>
                <a:cxn ang="0">
                  <a:pos x="8" y="211"/>
                </a:cxn>
                <a:cxn ang="0">
                  <a:pos x="23" y="251"/>
                </a:cxn>
                <a:cxn ang="0">
                  <a:pos x="32" y="308"/>
                </a:cxn>
                <a:cxn ang="0">
                  <a:pos x="23" y="324"/>
                </a:cxn>
              </a:cxnLst>
              <a:rect l="0" t="0" r="r" b="b"/>
              <a:pathLst>
                <a:path w="521" h="406">
                  <a:moveTo>
                    <a:pt x="23" y="324"/>
                  </a:moveTo>
                  <a:lnTo>
                    <a:pt x="48" y="342"/>
                  </a:lnTo>
                  <a:lnTo>
                    <a:pt x="64" y="342"/>
                  </a:lnTo>
                  <a:lnTo>
                    <a:pt x="89" y="317"/>
                  </a:lnTo>
                  <a:lnTo>
                    <a:pt x="129" y="317"/>
                  </a:lnTo>
                  <a:lnTo>
                    <a:pt x="138" y="308"/>
                  </a:lnTo>
                  <a:lnTo>
                    <a:pt x="169" y="293"/>
                  </a:lnTo>
                  <a:lnTo>
                    <a:pt x="234" y="283"/>
                  </a:lnTo>
                  <a:lnTo>
                    <a:pt x="268" y="299"/>
                  </a:lnTo>
                  <a:lnTo>
                    <a:pt x="268" y="308"/>
                  </a:lnTo>
                  <a:lnTo>
                    <a:pt x="276" y="308"/>
                  </a:lnTo>
                  <a:lnTo>
                    <a:pt x="293" y="342"/>
                  </a:lnTo>
                  <a:lnTo>
                    <a:pt x="316" y="299"/>
                  </a:lnTo>
                  <a:lnTo>
                    <a:pt x="316" y="317"/>
                  </a:lnTo>
                  <a:lnTo>
                    <a:pt x="308" y="342"/>
                  </a:lnTo>
                  <a:lnTo>
                    <a:pt x="316" y="342"/>
                  </a:lnTo>
                  <a:lnTo>
                    <a:pt x="316" y="324"/>
                  </a:lnTo>
                  <a:lnTo>
                    <a:pt x="325" y="342"/>
                  </a:lnTo>
                  <a:lnTo>
                    <a:pt x="316" y="348"/>
                  </a:lnTo>
                  <a:lnTo>
                    <a:pt x="333" y="348"/>
                  </a:lnTo>
                  <a:lnTo>
                    <a:pt x="340" y="365"/>
                  </a:lnTo>
                  <a:lnTo>
                    <a:pt x="340" y="373"/>
                  </a:lnTo>
                  <a:lnTo>
                    <a:pt x="349" y="382"/>
                  </a:lnTo>
                  <a:lnTo>
                    <a:pt x="365" y="389"/>
                  </a:lnTo>
                  <a:lnTo>
                    <a:pt x="381" y="389"/>
                  </a:lnTo>
                  <a:lnTo>
                    <a:pt x="390" y="398"/>
                  </a:lnTo>
                  <a:lnTo>
                    <a:pt x="405" y="382"/>
                  </a:lnTo>
                  <a:lnTo>
                    <a:pt x="405" y="389"/>
                  </a:lnTo>
                  <a:lnTo>
                    <a:pt x="415" y="389"/>
                  </a:lnTo>
                  <a:lnTo>
                    <a:pt x="415" y="398"/>
                  </a:lnTo>
                  <a:lnTo>
                    <a:pt x="430" y="405"/>
                  </a:lnTo>
                  <a:lnTo>
                    <a:pt x="446" y="382"/>
                  </a:lnTo>
                  <a:lnTo>
                    <a:pt x="470" y="382"/>
                  </a:lnTo>
                  <a:lnTo>
                    <a:pt x="480" y="348"/>
                  </a:lnTo>
                  <a:lnTo>
                    <a:pt x="511" y="276"/>
                  </a:lnTo>
                  <a:lnTo>
                    <a:pt x="520" y="243"/>
                  </a:lnTo>
                  <a:lnTo>
                    <a:pt x="511" y="203"/>
                  </a:lnTo>
                  <a:lnTo>
                    <a:pt x="495" y="180"/>
                  </a:lnTo>
                  <a:lnTo>
                    <a:pt x="487" y="171"/>
                  </a:lnTo>
                  <a:lnTo>
                    <a:pt x="480" y="156"/>
                  </a:lnTo>
                  <a:lnTo>
                    <a:pt x="470" y="146"/>
                  </a:lnTo>
                  <a:lnTo>
                    <a:pt x="470" y="156"/>
                  </a:lnTo>
                  <a:lnTo>
                    <a:pt x="455" y="131"/>
                  </a:lnTo>
                  <a:lnTo>
                    <a:pt x="430" y="106"/>
                  </a:lnTo>
                  <a:lnTo>
                    <a:pt x="421" y="81"/>
                  </a:lnTo>
                  <a:lnTo>
                    <a:pt x="415" y="74"/>
                  </a:lnTo>
                  <a:lnTo>
                    <a:pt x="415" y="57"/>
                  </a:lnTo>
                  <a:lnTo>
                    <a:pt x="405" y="49"/>
                  </a:lnTo>
                  <a:lnTo>
                    <a:pt x="390" y="49"/>
                  </a:lnTo>
                  <a:lnTo>
                    <a:pt x="381" y="0"/>
                  </a:lnTo>
                  <a:lnTo>
                    <a:pt x="373" y="0"/>
                  </a:lnTo>
                  <a:lnTo>
                    <a:pt x="365" y="17"/>
                  </a:lnTo>
                  <a:lnTo>
                    <a:pt x="365" y="57"/>
                  </a:lnTo>
                  <a:lnTo>
                    <a:pt x="358" y="90"/>
                  </a:lnTo>
                  <a:lnTo>
                    <a:pt x="340" y="90"/>
                  </a:lnTo>
                  <a:lnTo>
                    <a:pt x="308" y="66"/>
                  </a:lnTo>
                  <a:lnTo>
                    <a:pt x="300" y="66"/>
                  </a:lnTo>
                  <a:lnTo>
                    <a:pt x="300" y="57"/>
                  </a:lnTo>
                  <a:lnTo>
                    <a:pt x="284" y="57"/>
                  </a:lnTo>
                  <a:lnTo>
                    <a:pt x="293" y="34"/>
                  </a:lnTo>
                  <a:lnTo>
                    <a:pt x="300" y="34"/>
                  </a:lnTo>
                  <a:lnTo>
                    <a:pt x="308" y="17"/>
                  </a:lnTo>
                  <a:lnTo>
                    <a:pt x="300" y="17"/>
                  </a:lnTo>
                  <a:lnTo>
                    <a:pt x="293" y="25"/>
                  </a:lnTo>
                  <a:lnTo>
                    <a:pt x="293" y="17"/>
                  </a:lnTo>
                  <a:lnTo>
                    <a:pt x="284" y="17"/>
                  </a:lnTo>
                  <a:lnTo>
                    <a:pt x="244" y="9"/>
                  </a:lnTo>
                  <a:lnTo>
                    <a:pt x="253" y="17"/>
                  </a:lnTo>
                  <a:lnTo>
                    <a:pt x="244" y="17"/>
                  </a:lnTo>
                  <a:lnTo>
                    <a:pt x="228" y="17"/>
                  </a:lnTo>
                  <a:lnTo>
                    <a:pt x="219" y="25"/>
                  </a:lnTo>
                  <a:lnTo>
                    <a:pt x="219" y="34"/>
                  </a:lnTo>
                  <a:lnTo>
                    <a:pt x="212" y="34"/>
                  </a:lnTo>
                  <a:lnTo>
                    <a:pt x="212" y="49"/>
                  </a:lnTo>
                  <a:lnTo>
                    <a:pt x="212" y="57"/>
                  </a:lnTo>
                  <a:lnTo>
                    <a:pt x="194" y="49"/>
                  </a:lnTo>
                  <a:lnTo>
                    <a:pt x="194" y="57"/>
                  </a:lnTo>
                  <a:lnTo>
                    <a:pt x="194" y="49"/>
                  </a:lnTo>
                  <a:lnTo>
                    <a:pt x="187" y="41"/>
                  </a:lnTo>
                  <a:lnTo>
                    <a:pt x="179" y="41"/>
                  </a:lnTo>
                  <a:lnTo>
                    <a:pt x="163" y="49"/>
                  </a:lnTo>
                  <a:lnTo>
                    <a:pt x="154" y="49"/>
                  </a:lnTo>
                  <a:lnTo>
                    <a:pt x="147" y="74"/>
                  </a:lnTo>
                  <a:lnTo>
                    <a:pt x="138" y="74"/>
                  </a:lnTo>
                  <a:lnTo>
                    <a:pt x="129" y="74"/>
                  </a:lnTo>
                  <a:lnTo>
                    <a:pt x="138" y="81"/>
                  </a:lnTo>
                  <a:lnTo>
                    <a:pt x="129" y="90"/>
                  </a:lnTo>
                  <a:lnTo>
                    <a:pt x="129" y="74"/>
                  </a:lnTo>
                  <a:lnTo>
                    <a:pt x="114" y="90"/>
                  </a:lnTo>
                  <a:lnTo>
                    <a:pt x="122" y="97"/>
                  </a:lnTo>
                  <a:lnTo>
                    <a:pt x="97" y="114"/>
                  </a:lnTo>
                  <a:lnTo>
                    <a:pt x="41" y="131"/>
                  </a:lnTo>
                  <a:lnTo>
                    <a:pt x="17" y="156"/>
                  </a:lnTo>
                  <a:lnTo>
                    <a:pt x="8" y="146"/>
                  </a:lnTo>
                  <a:lnTo>
                    <a:pt x="8" y="156"/>
                  </a:lnTo>
                  <a:lnTo>
                    <a:pt x="8" y="171"/>
                  </a:lnTo>
                  <a:lnTo>
                    <a:pt x="0" y="171"/>
                  </a:lnTo>
                  <a:lnTo>
                    <a:pt x="17" y="211"/>
                  </a:lnTo>
                  <a:lnTo>
                    <a:pt x="8" y="196"/>
                  </a:lnTo>
                  <a:lnTo>
                    <a:pt x="8" y="211"/>
                  </a:lnTo>
                  <a:lnTo>
                    <a:pt x="0" y="203"/>
                  </a:lnTo>
                  <a:lnTo>
                    <a:pt x="23" y="251"/>
                  </a:lnTo>
                  <a:lnTo>
                    <a:pt x="32" y="283"/>
                  </a:lnTo>
                  <a:lnTo>
                    <a:pt x="32" y="308"/>
                  </a:lnTo>
                  <a:lnTo>
                    <a:pt x="23" y="317"/>
                  </a:lnTo>
                  <a:lnTo>
                    <a:pt x="23" y="324"/>
                  </a:lnTo>
                </a:path>
              </a:pathLst>
            </a:custGeom>
            <a:grpFill/>
            <a:ln w="9525" cap="rnd" cmpd="sng">
              <a:solidFill>
                <a:schemeClr val="bg1">
                  <a:lumMod val="95000"/>
                </a:schemeClr>
              </a:solidFill>
              <a:prstDash val="solid"/>
              <a:round/>
              <a:headEnd type="none" w="sm" len="sm"/>
              <a:tailEnd type="none" w="sm" len="sm"/>
            </a:ln>
            <a:effectLst/>
          </p:spPr>
          <p:txBody>
            <a:bodyPr/>
            <a:lstStyle/>
            <a:p>
              <a:pPr>
                <a:defRPr/>
              </a:pPr>
              <a:endParaRPr lang="en-GB" sz="800" dirty="0">
                <a:latin typeface="Arial" pitchFamily="34" charset="0"/>
                <a:cs typeface="Arial" pitchFamily="34" charset="0"/>
              </a:endParaRPr>
            </a:p>
          </p:txBody>
        </p:sp>
        <p:sp>
          <p:nvSpPr>
            <p:cNvPr id="51" name="Freeform 50"/>
            <p:cNvSpPr>
              <a:spLocks/>
            </p:cNvSpPr>
            <p:nvPr/>
          </p:nvSpPr>
          <p:spPr bwMode="auto">
            <a:xfrm>
              <a:off x="4633" y="3193"/>
              <a:ext cx="20" cy="20"/>
            </a:xfrm>
            <a:custGeom>
              <a:avLst/>
              <a:gdLst/>
              <a:ahLst/>
              <a:cxnLst>
                <a:cxn ang="0">
                  <a:pos x="0" y="16"/>
                </a:cxn>
                <a:cxn ang="0">
                  <a:pos x="9" y="16"/>
                </a:cxn>
                <a:cxn ang="0">
                  <a:pos x="16" y="0"/>
                </a:cxn>
                <a:cxn ang="0">
                  <a:pos x="0" y="0"/>
                </a:cxn>
                <a:cxn ang="0">
                  <a:pos x="0" y="16"/>
                </a:cxn>
              </a:cxnLst>
              <a:rect l="0" t="0" r="r" b="b"/>
              <a:pathLst>
                <a:path w="17" h="17">
                  <a:moveTo>
                    <a:pt x="0" y="16"/>
                  </a:moveTo>
                  <a:lnTo>
                    <a:pt x="9" y="16"/>
                  </a:lnTo>
                  <a:lnTo>
                    <a:pt x="16" y="0"/>
                  </a:lnTo>
                  <a:lnTo>
                    <a:pt x="0" y="0"/>
                  </a:lnTo>
                  <a:lnTo>
                    <a:pt x="0" y="16"/>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54" name="Freeform 53"/>
            <p:cNvSpPr>
              <a:spLocks/>
            </p:cNvSpPr>
            <p:nvPr/>
          </p:nvSpPr>
          <p:spPr bwMode="auto">
            <a:xfrm>
              <a:off x="4633" y="3193"/>
              <a:ext cx="20" cy="20"/>
            </a:xfrm>
            <a:custGeom>
              <a:avLst/>
              <a:gdLst/>
              <a:ahLst/>
              <a:cxnLst>
                <a:cxn ang="0">
                  <a:pos x="0" y="16"/>
                </a:cxn>
                <a:cxn ang="0">
                  <a:pos x="9" y="16"/>
                </a:cxn>
                <a:cxn ang="0">
                  <a:pos x="16" y="0"/>
                </a:cxn>
                <a:cxn ang="0">
                  <a:pos x="0" y="0"/>
                </a:cxn>
                <a:cxn ang="0">
                  <a:pos x="0" y="16"/>
                </a:cxn>
              </a:cxnLst>
              <a:rect l="0" t="0" r="r" b="b"/>
              <a:pathLst>
                <a:path w="17" h="17">
                  <a:moveTo>
                    <a:pt x="0" y="16"/>
                  </a:moveTo>
                  <a:lnTo>
                    <a:pt x="9" y="16"/>
                  </a:lnTo>
                  <a:lnTo>
                    <a:pt x="16" y="0"/>
                  </a:lnTo>
                  <a:lnTo>
                    <a:pt x="0" y="0"/>
                  </a:lnTo>
                  <a:lnTo>
                    <a:pt x="0" y="16"/>
                  </a:lnTo>
                </a:path>
              </a:pathLst>
            </a:custGeom>
            <a:grpFill/>
            <a:ln w="9525" cap="rnd" cmpd="sng">
              <a:solidFill>
                <a:schemeClr val="bg1">
                  <a:lumMod val="95000"/>
                </a:schemeClr>
              </a:solidFill>
              <a:prstDash val="solid"/>
              <a:round/>
              <a:headEnd type="none" w="sm" len="sm"/>
              <a:tailEnd type="none" w="sm" len="sm"/>
            </a:ln>
            <a:effectLst/>
          </p:spPr>
          <p:txBody>
            <a:bodyPr/>
            <a:lstStyle/>
            <a:p>
              <a:pPr>
                <a:defRPr/>
              </a:pPr>
              <a:endParaRPr lang="en-GB" sz="800" dirty="0">
                <a:latin typeface="Arial" pitchFamily="34" charset="0"/>
                <a:cs typeface="Arial" pitchFamily="34" charset="0"/>
              </a:endParaRPr>
            </a:p>
          </p:txBody>
        </p:sp>
        <p:sp>
          <p:nvSpPr>
            <p:cNvPr id="56" name="Freeform 55"/>
            <p:cNvSpPr>
              <a:spLocks/>
            </p:cNvSpPr>
            <p:nvPr/>
          </p:nvSpPr>
          <p:spPr bwMode="auto">
            <a:xfrm>
              <a:off x="4730" y="3598"/>
              <a:ext cx="20" cy="20"/>
            </a:xfrm>
            <a:custGeom>
              <a:avLst/>
              <a:gdLst/>
              <a:ahLst/>
              <a:cxnLst>
                <a:cxn ang="0">
                  <a:pos x="0" y="0"/>
                </a:cxn>
                <a:cxn ang="0">
                  <a:pos x="16" y="16"/>
                </a:cxn>
                <a:cxn ang="0">
                  <a:pos x="16" y="0"/>
                </a:cxn>
                <a:cxn ang="0">
                  <a:pos x="8" y="0"/>
                </a:cxn>
                <a:cxn ang="0">
                  <a:pos x="0" y="0"/>
                </a:cxn>
              </a:cxnLst>
              <a:rect l="0" t="0" r="r" b="b"/>
              <a:pathLst>
                <a:path w="17" h="17">
                  <a:moveTo>
                    <a:pt x="0" y="0"/>
                  </a:moveTo>
                  <a:lnTo>
                    <a:pt x="16" y="16"/>
                  </a:lnTo>
                  <a:lnTo>
                    <a:pt x="16" y="0"/>
                  </a:lnTo>
                  <a:lnTo>
                    <a:pt x="8" y="0"/>
                  </a:lnTo>
                  <a:lnTo>
                    <a:pt x="0" y="0"/>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57" name="Freeform 56"/>
            <p:cNvSpPr>
              <a:spLocks/>
            </p:cNvSpPr>
            <p:nvPr/>
          </p:nvSpPr>
          <p:spPr bwMode="auto">
            <a:xfrm>
              <a:off x="4730" y="3598"/>
              <a:ext cx="20" cy="20"/>
            </a:xfrm>
            <a:custGeom>
              <a:avLst/>
              <a:gdLst/>
              <a:ahLst/>
              <a:cxnLst>
                <a:cxn ang="0">
                  <a:pos x="0" y="0"/>
                </a:cxn>
                <a:cxn ang="0">
                  <a:pos x="16" y="16"/>
                </a:cxn>
                <a:cxn ang="0">
                  <a:pos x="16" y="0"/>
                </a:cxn>
                <a:cxn ang="0">
                  <a:pos x="8" y="0"/>
                </a:cxn>
                <a:cxn ang="0">
                  <a:pos x="0" y="0"/>
                </a:cxn>
              </a:cxnLst>
              <a:rect l="0" t="0" r="r" b="b"/>
              <a:pathLst>
                <a:path w="17" h="17">
                  <a:moveTo>
                    <a:pt x="0" y="0"/>
                  </a:moveTo>
                  <a:lnTo>
                    <a:pt x="16" y="16"/>
                  </a:lnTo>
                  <a:lnTo>
                    <a:pt x="16" y="0"/>
                  </a:lnTo>
                  <a:lnTo>
                    <a:pt x="8" y="0"/>
                  </a:lnTo>
                  <a:lnTo>
                    <a:pt x="0" y="0"/>
                  </a:lnTo>
                </a:path>
              </a:pathLst>
            </a:custGeom>
            <a:grpFill/>
            <a:ln w="9525" cap="rnd" cmpd="sng">
              <a:solidFill>
                <a:schemeClr val="bg1">
                  <a:lumMod val="95000"/>
                </a:schemeClr>
              </a:solidFill>
              <a:prstDash val="solid"/>
              <a:round/>
              <a:headEnd type="none" w="sm" len="sm"/>
              <a:tailEnd type="none" w="sm" len="sm"/>
            </a:ln>
            <a:effectLst/>
          </p:spPr>
          <p:txBody>
            <a:bodyPr/>
            <a:lstStyle/>
            <a:p>
              <a:pPr>
                <a:defRPr/>
              </a:pPr>
              <a:endParaRPr lang="en-GB" sz="800" dirty="0">
                <a:latin typeface="Arial" pitchFamily="34" charset="0"/>
                <a:cs typeface="Arial" pitchFamily="34" charset="0"/>
              </a:endParaRPr>
            </a:p>
          </p:txBody>
        </p:sp>
        <p:sp>
          <p:nvSpPr>
            <p:cNvPr id="59" name="Freeform 58"/>
            <p:cNvSpPr>
              <a:spLocks/>
            </p:cNvSpPr>
            <p:nvPr/>
          </p:nvSpPr>
          <p:spPr bwMode="auto">
            <a:xfrm>
              <a:off x="4856" y="3696"/>
              <a:ext cx="60" cy="60"/>
            </a:xfrm>
            <a:custGeom>
              <a:avLst/>
              <a:gdLst/>
              <a:ahLst/>
              <a:cxnLst>
                <a:cxn ang="0">
                  <a:pos x="0" y="0"/>
                </a:cxn>
                <a:cxn ang="0">
                  <a:pos x="10" y="40"/>
                </a:cxn>
                <a:cxn ang="0">
                  <a:pos x="25" y="49"/>
                </a:cxn>
                <a:cxn ang="0">
                  <a:pos x="34" y="33"/>
                </a:cxn>
                <a:cxn ang="0">
                  <a:pos x="41" y="40"/>
                </a:cxn>
                <a:cxn ang="0">
                  <a:pos x="50" y="0"/>
                </a:cxn>
                <a:cxn ang="0">
                  <a:pos x="41" y="0"/>
                </a:cxn>
                <a:cxn ang="0">
                  <a:pos x="16" y="8"/>
                </a:cxn>
                <a:cxn ang="0">
                  <a:pos x="0" y="0"/>
                </a:cxn>
              </a:cxnLst>
              <a:rect l="0" t="0" r="r" b="b"/>
              <a:pathLst>
                <a:path w="51" h="50">
                  <a:moveTo>
                    <a:pt x="0" y="0"/>
                  </a:moveTo>
                  <a:lnTo>
                    <a:pt x="10" y="40"/>
                  </a:lnTo>
                  <a:lnTo>
                    <a:pt x="25" y="49"/>
                  </a:lnTo>
                  <a:lnTo>
                    <a:pt x="34" y="33"/>
                  </a:lnTo>
                  <a:lnTo>
                    <a:pt x="41" y="40"/>
                  </a:lnTo>
                  <a:lnTo>
                    <a:pt x="50" y="0"/>
                  </a:lnTo>
                  <a:lnTo>
                    <a:pt x="41" y="0"/>
                  </a:lnTo>
                  <a:lnTo>
                    <a:pt x="16" y="8"/>
                  </a:lnTo>
                  <a:lnTo>
                    <a:pt x="0" y="0"/>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60" name="Freeform 59"/>
            <p:cNvSpPr>
              <a:spLocks/>
            </p:cNvSpPr>
            <p:nvPr/>
          </p:nvSpPr>
          <p:spPr bwMode="auto">
            <a:xfrm>
              <a:off x="5283" y="3580"/>
              <a:ext cx="88" cy="137"/>
            </a:xfrm>
            <a:custGeom>
              <a:avLst/>
              <a:gdLst/>
              <a:ahLst/>
              <a:cxnLst>
                <a:cxn ang="0">
                  <a:pos x="16" y="72"/>
                </a:cxn>
                <a:cxn ang="0">
                  <a:pos x="31" y="80"/>
                </a:cxn>
                <a:cxn ang="0">
                  <a:pos x="25" y="105"/>
                </a:cxn>
                <a:cxn ang="0">
                  <a:pos x="31" y="114"/>
                </a:cxn>
                <a:cxn ang="0">
                  <a:pos x="40" y="105"/>
                </a:cxn>
                <a:cxn ang="0">
                  <a:pos x="56" y="72"/>
                </a:cxn>
                <a:cxn ang="0">
                  <a:pos x="65" y="72"/>
                </a:cxn>
                <a:cxn ang="0">
                  <a:pos x="72" y="65"/>
                </a:cxn>
                <a:cxn ang="0">
                  <a:pos x="72" y="49"/>
                </a:cxn>
                <a:cxn ang="0">
                  <a:pos x="65" y="40"/>
                </a:cxn>
                <a:cxn ang="0">
                  <a:pos x="56" y="49"/>
                </a:cxn>
                <a:cxn ang="0">
                  <a:pos x="40" y="49"/>
                </a:cxn>
                <a:cxn ang="0">
                  <a:pos x="40" y="32"/>
                </a:cxn>
                <a:cxn ang="0">
                  <a:pos x="31" y="32"/>
                </a:cxn>
                <a:cxn ang="0">
                  <a:pos x="31" y="40"/>
                </a:cxn>
                <a:cxn ang="0">
                  <a:pos x="25" y="32"/>
                </a:cxn>
                <a:cxn ang="0">
                  <a:pos x="25" y="9"/>
                </a:cxn>
                <a:cxn ang="0">
                  <a:pos x="0" y="0"/>
                </a:cxn>
                <a:cxn ang="0">
                  <a:pos x="25" y="32"/>
                </a:cxn>
                <a:cxn ang="0">
                  <a:pos x="25" y="65"/>
                </a:cxn>
                <a:cxn ang="0">
                  <a:pos x="16" y="72"/>
                </a:cxn>
              </a:cxnLst>
              <a:rect l="0" t="0" r="r" b="b"/>
              <a:pathLst>
                <a:path w="73" h="115">
                  <a:moveTo>
                    <a:pt x="16" y="72"/>
                  </a:moveTo>
                  <a:lnTo>
                    <a:pt x="31" y="80"/>
                  </a:lnTo>
                  <a:lnTo>
                    <a:pt x="25" y="105"/>
                  </a:lnTo>
                  <a:lnTo>
                    <a:pt x="31" y="114"/>
                  </a:lnTo>
                  <a:lnTo>
                    <a:pt x="40" y="105"/>
                  </a:lnTo>
                  <a:lnTo>
                    <a:pt x="56" y="72"/>
                  </a:lnTo>
                  <a:lnTo>
                    <a:pt x="65" y="72"/>
                  </a:lnTo>
                  <a:lnTo>
                    <a:pt x="72" y="65"/>
                  </a:lnTo>
                  <a:lnTo>
                    <a:pt x="72" y="49"/>
                  </a:lnTo>
                  <a:lnTo>
                    <a:pt x="65" y="40"/>
                  </a:lnTo>
                  <a:lnTo>
                    <a:pt x="56" y="49"/>
                  </a:lnTo>
                  <a:lnTo>
                    <a:pt x="40" y="49"/>
                  </a:lnTo>
                  <a:lnTo>
                    <a:pt x="40" y="32"/>
                  </a:lnTo>
                  <a:lnTo>
                    <a:pt x="31" y="32"/>
                  </a:lnTo>
                  <a:lnTo>
                    <a:pt x="31" y="40"/>
                  </a:lnTo>
                  <a:lnTo>
                    <a:pt x="25" y="32"/>
                  </a:lnTo>
                  <a:lnTo>
                    <a:pt x="25" y="9"/>
                  </a:lnTo>
                  <a:lnTo>
                    <a:pt x="0" y="0"/>
                  </a:lnTo>
                  <a:lnTo>
                    <a:pt x="25" y="32"/>
                  </a:lnTo>
                  <a:lnTo>
                    <a:pt x="25" y="65"/>
                  </a:lnTo>
                  <a:lnTo>
                    <a:pt x="16" y="72"/>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61" name="Freeform 60"/>
            <p:cNvSpPr>
              <a:spLocks/>
            </p:cNvSpPr>
            <p:nvPr/>
          </p:nvSpPr>
          <p:spPr bwMode="auto">
            <a:xfrm>
              <a:off x="5283" y="3580"/>
              <a:ext cx="88" cy="137"/>
            </a:xfrm>
            <a:custGeom>
              <a:avLst/>
              <a:gdLst/>
              <a:ahLst/>
              <a:cxnLst>
                <a:cxn ang="0">
                  <a:pos x="16" y="72"/>
                </a:cxn>
                <a:cxn ang="0">
                  <a:pos x="31" y="80"/>
                </a:cxn>
                <a:cxn ang="0">
                  <a:pos x="25" y="105"/>
                </a:cxn>
                <a:cxn ang="0">
                  <a:pos x="31" y="114"/>
                </a:cxn>
                <a:cxn ang="0">
                  <a:pos x="40" y="105"/>
                </a:cxn>
                <a:cxn ang="0">
                  <a:pos x="56" y="72"/>
                </a:cxn>
                <a:cxn ang="0">
                  <a:pos x="65" y="72"/>
                </a:cxn>
                <a:cxn ang="0">
                  <a:pos x="72" y="65"/>
                </a:cxn>
                <a:cxn ang="0">
                  <a:pos x="72" y="49"/>
                </a:cxn>
                <a:cxn ang="0">
                  <a:pos x="65" y="40"/>
                </a:cxn>
                <a:cxn ang="0">
                  <a:pos x="56" y="49"/>
                </a:cxn>
                <a:cxn ang="0">
                  <a:pos x="40" y="49"/>
                </a:cxn>
                <a:cxn ang="0">
                  <a:pos x="40" y="32"/>
                </a:cxn>
                <a:cxn ang="0">
                  <a:pos x="31" y="32"/>
                </a:cxn>
                <a:cxn ang="0">
                  <a:pos x="31" y="40"/>
                </a:cxn>
                <a:cxn ang="0">
                  <a:pos x="25" y="32"/>
                </a:cxn>
                <a:cxn ang="0">
                  <a:pos x="25" y="9"/>
                </a:cxn>
                <a:cxn ang="0">
                  <a:pos x="0" y="0"/>
                </a:cxn>
                <a:cxn ang="0">
                  <a:pos x="25" y="32"/>
                </a:cxn>
                <a:cxn ang="0">
                  <a:pos x="25" y="65"/>
                </a:cxn>
                <a:cxn ang="0">
                  <a:pos x="16" y="72"/>
                </a:cxn>
              </a:cxnLst>
              <a:rect l="0" t="0" r="r" b="b"/>
              <a:pathLst>
                <a:path w="73" h="115">
                  <a:moveTo>
                    <a:pt x="16" y="72"/>
                  </a:moveTo>
                  <a:lnTo>
                    <a:pt x="31" y="80"/>
                  </a:lnTo>
                  <a:lnTo>
                    <a:pt x="25" y="105"/>
                  </a:lnTo>
                  <a:lnTo>
                    <a:pt x="31" y="114"/>
                  </a:lnTo>
                  <a:lnTo>
                    <a:pt x="40" y="105"/>
                  </a:lnTo>
                  <a:lnTo>
                    <a:pt x="56" y="72"/>
                  </a:lnTo>
                  <a:lnTo>
                    <a:pt x="65" y="72"/>
                  </a:lnTo>
                  <a:lnTo>
                    <a:pt x="72" y="65"/>
                  </a:lnTo>
                  <a:lnTo>
                    <a:pt x="72" y="49"/>
                  </a:lnTo>
                  <a:lnTo>
                    <a:pt x="65" y="40"/>
                  </a:lnTo>
                  <a:lnTo>
                    <a:pt x="56" y="49"/>
                  </a:lnTo>
                  <a:lnTo>
                    <a:pt x="40" y="49"/>
                  </a:lnTo>
                  <a:lnTo>
                    <a:pt x="40" y="32"/>
                  </a:lnTo>
                  <a:lnTo>
                    <a:pt x="31" y="32"/>
                  </a:lnTo>
                  <a:lnTo>
                    <a:pt x="31" y="40"/>
                  </a:lnTo>
                  <a:lnTo>
                    <a:pt x="25" y="32"/>
                  </a:lnTo>
                  <a:lnTo>
                    <a:pt x="25" y="9"/>
                  </a:lnTo>
                  <a:lnTo>
                    <a:pt x="0" y="0"/>
                  </a:lnTo>
                  <a:lnTo>
                    <a:pt x="25" y="32"/>
                  </a:lnTo>
                  <a:lnTo>
                    <a:pt x="25" y="65"/>
                  </a:lnTo>
                  <a:lnTo>
                    <a:pt x="16" y="72"/>
                  </a:lnTo>
                </a:path>
              </a:pathLst>
            </a:custGeom>
            <a:grpFill/>
            <a:ln w="9525" cap="rnd" cmpd="sng">
              <a:solidFill>
                <a:schemeClr val="bg1">
                  <a:lumMod val="95000"/>
                </a:schemeClr>
              </a:solidFill>
              <a:prstDash val="solid"/>
              <a:round/>
              <a:headEnd type="none" w="sm" len="sm"/>
              <a:tailEnd type="none" w="sm" len="sm"/>
            </a:ln>
            <a:effectLst/>
          </p:spPr>
          <p:txBody>
            <a:bodyPr/>
            <a:lstStyle/>
            <a:p>
              <a:pPr>
                <a:defRPr/>
              </a:pPr>
              <a:endParaRPr lang="en-GB" sz="800" dirty="0">
                <a:latin typeface="Arial" pitchFamily="34" charset="0"/>
                <a:cs typeface="Arial" pitchFamily="34" charset="0"/>
              </a:endParaRPr>
            </a:p>
          </p:txBody>
        </p:sp>
        <p:sp>
          <p:nvSpPr>
            <p:cNvPr id="66" name="Freeform 65"/>
            <p:cNvSpPr>
              <a:spLocks/>
            </p:cNvSpPr>
            <p:nvPr/>
          </p:nvSpPr>
          <p:spPr bwMode="auto">
            <a:xfrm>
              <a:off x="5183" y="3714"/>
              <a:ext cx="128" cy="127"/>
            </a:xfrm>
            <a:custGeom>
              <a:avLst/>
              <a:gdLst/>
              <a:ahLst/>
              <a:cxnLst>
                <a:cxn ang="0">
                  <a:pos x="0" y="89"/>
                </a:cxn>
                <a:cxn ang="0">
                  <a:pos x="9" y="97"/>
                </a:cxn>
                <a:cxn ang="0">
                  <a:pos x="15" y="97"/>
                </a:cxn>
                <a:cxn ang="0">
                  <a:pos x="32" y="105"/>
                </a:cxn>
                <a:cxn ang="0">
                  <a:pos x="49" y="97"/>
                </a:cxn>
                <a:cxn ang="0">
                  <a:pos x="56" y="80"/>
                </a:cxn>
                <a:cxn ang="0">
                  <a:pos x="65" y="65"/>
                </a:cxn>
                <a:cxn ang="0">
                  <a:pos x="81" y="49"/>
                </a:cxn>
                <a:cxn ang="0">
                  <a:pos x="89" y="49"/>
                </a:cxn>
                <a:cxn ang="0">
                  <a:pos x="81" y="40"/>
                </a:cxn>
                <a:cxn ang="0">
                  <a:pos x="106" y="17"/>
                </a:cxn>
                <a:cxn ang="0">
                  <a:pos x="106" y="8"/>
                </a:cxn>
                <a:cxn ang="0">
                  <a:pos x="97" y="8"/>
                </a:cxn>
                <a:cxn ang="0">
                  <a:pos x="97" y="0"/>
                </a:cxn>
                <a:cxn ang="0">
                  <a:pos x="89" y="8"/>
                </a:cxn>
                <a:cxn ang="0">
                  <a:pos x="89" y="0"/>
                </a:cxn>
                <a:cxn ang="0">
                  <a:pos x="81" y="0"/>
                </a:cxn>
                <a:cxn ang="0">
                  <a:pos x="72" y="0"/>
                </a:cxn>
                <a:cxn ang="0">
                  <a:pos x="72" y="17"/>
                </a:cxn>
                <a:cxn ang="0">
                  <a:pos x="65" y="17"/>
                </a:cxn>
                <a:cxn ang="0">
                  <a:pos x="56" y="33"/>
                </a:cxn>
                <a:cxn ang="0">
                  <a:pos x="24" y="55"/>
                </a:cxn>
                <a:cxn ang="0">
                  <a:pos x="0" y="89"/>
                </a:cxn>
              </a:cxnLst>
              <a:rect l="0" t="0" r="r" b="b"/>
              <a:pathLst>
                <a:path w="107" h="106">
                  <a:moveTo>
                    <a:pt x="0" y="89"/>
                  </a:moveTo>
                  <a:lnTo>
                    <a:pt x="9" y="97"/>
                  </a:lnTo>
                  <a:lnTo>
                    <a:pt x="15" y="97"/>
                  </a:lnTo>
                  <a:lnTo>
                    <a:pt x="32" y="105"/>
                  </a:lnTo>
                  <a:lnTo>
                    <a:pt x="49" y="97"/>
                  </a:lnTo>
                  <a:lnTo>
                    <a:pt x="56" y="80"/>
                  </a:lnTo>
                  <a:lnTo>
                    <a:pt x="65" y="65"/>
                  </a:lnTo>
                  <a:lnTo>
                    <a:pt x="81" y="49"/>
                  </a:lnTo>
                  <a:lnTo>
                    <a:pt x="89" y="49"/>
                  </a:lnTo>
                  <a:lnTo>
                    <a:pt x="81" y="40"/>
                  </a:lnTo>
                  <a:lnTo>
                    <a:pt x="106" y="17"/>
                  </a:lnTo>
                  <a:lnTo>
                    <a:pt x="106" y="8"/>
                  </a:lnTo>
                  <a:lnTo>
                    <a:pt x="97" y="8"/>
                  </a:lnTo>
                  <a:lnTo>
                    <a:pt x="97" y="0"/>
                  </a:lnTo>
                  <a:lnTo>
                    <a:pt x="89" y="8"/>
                  </a:lnTo>
                  <a:lnTo>
                    <a:pt x="89" y="0"/>
                  </a:lnTo>
                  <a:lnTo>
                    <a:pt x="81" y="0"/>
                  </a:lnTo>
                  <a:lnTo>
                    <a:pt x="72" y="0"/>
                  </a:lnTo>
                  <a:lnTo>
                    <a:pt x="72" y="17"/>
                  </a:lnTo>
                  <a:lnTo>
                    <a:pt x="65" y="17"/>
                  </a:lnTo>
                  <a:lnTo>
                    <a:pt x="56" y="33"/>
                  </a:lnTo>
                  <a:lnTo>
                    <a:pt x="24" y="55"/>
                  </a:lnTo>
                  <a:lnTo>
                    <a:pt x="0" y="89"/>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67" name="Freeform 66"/>
            <p:cNvSpPr>
              <a:spLocks/>
            </p:cNvSpPr>
            <p:nvPr/>
          </p:nvSpPr>
          <p:spPr bwMode="auto">
            <a:xfrm>
              <a:off x="4905" y="3077"/>
              <a:ext cx="68" cy="39"/>
            </a:xfrm>
            <a:custGeom>
              <a:avLst/>
              <a:gdLst/>
              <a:ahLst/>
              <a:cxnLst>
                <a:cxn ang="0">
                  <a:pos x="0" y="16"/>
                </a:cxn>
                <a:cxn ang="0">
                  <a:pos x="16" y="32"/>
                </a:cxn>
                <a:cxn ang="0">
                  <a:pos x="34" y="32"/>
                </a:cxn>
                <a:cxn ang="0">
                  <a:pos x="49" y="23"/>
                </a:cxn>
                <a:cxn ang="0">
                  <a:pos x="56" y="8"/>
                </a:cxn>
                <a:cxn ang="0">
                  <a:pos x="56" y="0"/>
                </a:cxn>
                <a:cxn ang="0">
                  <a:pos x="49" y="0"/>
                </a:cxn>
                <a:cxn ang="0">
                  <a:pos x="49" y="16"/>
                </a:cxn>
                <a:cxn ang="0">
                  <a:pos x="41" y="16"/>
                </a:cxn>
                <a:cxn ang="0">
                  <a:pos x="34" y="16"/>
                </a:cxn>
                <a:cxn ang="0">
                  <a:pos x="0" y="16"/>
                </a:cxn>
              </a:cxnLst>
              <a:rect l="0" t="0" r="r" b="b"/>
              <a:pathLst>
                <a:path w="57" h="33">
                  <a:moveTo>
                    <a:pt x="0" y="16"/>
                  </a:moveTo>
                  <a:lnTo>
                    <a:pt x="16" y="32"/>
                  </a:lnTo>
                  <a:lnTo>
                    <a:pt x="34" y="32"/>
                  </a:lnTo>
                  <a:lnTo>
                    <a:pt x="49" y="23"/>
                  </a:lnTo>
                  <a:lnTo>
                    <a:pt x="56" y="8"/>
                  </a:lnTo>
                  <a:lnTo>
                    <a:pt x="56" y="0"/>
                  </a:lnTo>
                  <a:lnTo>
                    <a:pt x="49" y="0"/>
                  </a:lnTo>
                  <a:lnTo>
                    <a:pt x="49" y="16"/>
                  </a:lnTo>
                  <a:lnTo>
                    <a:pt x="41" y="16"/>
                  </a:lnTo>
                  <a:lnTo>
                    <a:pt x="34" y="16"/>
                  </a:lnTo>
                  <a:lnTo>
                    <a:pt x="0" y="16"/>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68" name="Freeform 67"/>
            <p:cNvSpPr>
              <a:spLocks/>
            </p:cNvSpPr>
            <p:nvPr/>
          </p:nvSpPr>
          <p:spPr bwMode="auto">
            <a:xfrm>
              <a:off x="4954" y="3067"/>
              <a:ext cx="29" cy="20"/>
            </a:xfrm>
            <a:custGeom>
              <a:avLst/>
              <a:gdLst/>
              <a:ahLst/>
              <a:cxnLst>
                <a:cxn ang="0">
                  <a:pos x="0" y="0"/>
                </a:cxn>
                <a:cxn ang="0">
                  <a:pos x="15" y="8"/>
                </a:cxn>
                <a:cxn ang="0">
                  <a:pos x="24" y="16"/>
                </a:cxn>
                <a:cxn ang="0">
                  <a:pos x="24" y="8"/>
                </a:cxn>
                <a:cxn ang="0">
                  <a:pos x="0" y="0"/>
                </a:cxn>
              </a:cxnLst>
              <a:rect l="0" t="0" r="r" b="b"/>
              <a:pathLst>
                <a:path w="25" h="17">
                  <a:moveTo>
                    <a:pt x="0" y="0"/>
                  </a:moveTo>
                  <a:lnTo>
                    <a:pt x="15" y="8"/>
                  </a:lnTo>
                  <a:lnTo>
                    <a:pt x="24" y="16"/>
                  </a:lnTo>
                  <a:lnTo>
                    <a:pt x="24" y="8"/>
                  </a:lnTo>
                  <a:lnTo>
                    <a:pt x="0" y="0"/>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sp>
          <p:nvSpPr>
            <p:cNvPr id="70" name="Freeform 69"/>
            <p:cNvSpPr>
              <a:spLocks/>
            </p:cNvSpPr>
            <p:nvPr/>
          </p:nvSpPr>
          <p:spPr bwMode="auto">
            <a:xfrm>
              <a:off x="5011" y="3096"/>
              <a:ext cx="21" cy="30"/>
            </a:xfrm>
            <a:custGeom>
              <a:avLst/>
              <a:gdLst/>
              <a:ahLst/>
              <a:cxnLst>
                <a:cxn ang="0">
                  <a:pos x="0" y="0"/>
                </a:cxn>
                <a:cxn ang="0">
                  <a:pos x="8" y="24"/>
                </a:cxn>
                <a:cxn ang="0">
                  <a:pos x="17" y="16"/>
                </a:cxn>
                <a:cxn ang="0">
                  <a:pos x="0" y="0"/>
                </a:cxn>
              </a:cxnLst>
              <a:rect l="0" t="0" r="r" b="b"/>
              <a:pathLst>
                <a:path w="18" h="25">
                  <a:moveTo>
                    <a:pt x="0" y="0"/>
                  </a:moveTo>
                  <a:lnTo>
                    <a:pt x="8" y="24"/>
                  </a:lnTo>
                  <a:lnTo>
                    <a:pt x="17" y="16"/>
                  </a:lnTo>
                  <a:lnTo>
                    <a:pt x="0" y="0"/>
                  </a:lnTo>
                </a:path>
              </a:pathLst>
            </a:custGeom>
            <a:grpFill/>
            <a:ln w="9525" cap="rnd" cmpd="sng">
              <a:solidFill>
                <a:schemeClr val="bg1">
                  <a:lumMod val="95000"/>
                </a:schemeClr>
              </a:solidFill>
              <a:prstDash val="solid"/>
              <a:round/>
              <a:headEnd/>
              <a:tailEnd/>
            </a:ln>
            <a:effectLst/>
          </p:spPr>
          <p:txBody>
            <a:bodyPr/>
            <a:lstStyle/>
            <a:p>
              <a:pPr>
                <a:defRPr/>
              </a:pPr>
              <a:endParaRPr lang="en-GB" sz="800" dirty="0">
                <a:latin typeface="Arial" pitchFamily="34" charset="0"/>
                <a:cs typeface="Arial" pitchFamily="34" charset="0"/>
              </a:endParaRPr>
            </a:p>
          </p:txBody>
        </p:sp>
      </p:grpSp>
      <p:sp>
        <p:nvSpPr>
          <p:cNvPr id="11282" name="Rectangle 18"/>
          <p:cNvSpPr>
            <a:spLocks noChangeArrowheads="1"/>
          </p:cNvSpPr>
          <p:nvPr/>
        </p:nvSpPr>
        <p:spPr bwMode="auto">
          <a:xfrm>
            <a:off x="0" y="0"/>
            <a:ext cx="9144000" cy="0"/>
          </a:xfrm>
          <a:prstGeom prst="rect">
            <a:avLst/>
          </a:prstGeom>
          <a:noFill/>
          <a:ln w="9525" cap="flat" cmpd="sng" algn="ctr">
            <a:no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71" name="Flowchart: Connector 428"/>
          <p:cNvSpPr>
            <a:spLocks noChangeArrowheads="1"/>
          </p:cNvSpPr>
          <p:nvPr/>
        </p:nvSpPr>
        <p:spPr bwMode="auto">
          <a:xfrm>
            <a:off x="580486" y="5808663"/>
            <a:ext cx="105313" cy="105313"/>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72" name="TextBox 429"/>
          <p:cNvSpPr txBox="1">
            <a:spLocks noChangeArrowheads="1"/>
          </p:cNvSpPr>
          <p:nvPr/>
        </p:nvSpPr>
        <p:spPr bwMode="auto">
          <a:xfrm>
            <a:off x="511572" y="5748635"/>
            <a:ext cx="2324100" cy="461665"/>
          </a:xfrm>
          <a:prstGeom prst="rect">
            <a:avLst/>
          </a:prstGeom>
          <a:noFill/>
          <a:ln w="9525">
            <a:noFill/>
            <a:miter lim="800000"/>
            <a:headEnd/>
            <a:tailEnd/>
          </a:ln>
        </p:spPr>
        <p:txBody>
          <a:bodyPr>
            <a:spAutoFit/>
          </a:bodyPr>
          <a:lstStyle/>
          <a:p>
            <a:r>
              <a:rPr lang="en-AU" sz="800" dirty="0" smtClean="0">
                <a:latin typeface="Arial" pitchFamily="34" charset="0"/>
                <a:cs typeface="Arial" pitchFamily="34" charset="0"/>
              </a:rPr>
              <a:t>     Harbour Towage Operations </a:t>
            </a:r>
          </a:p>
          <a:p>
            <a:r>
              <a:rPr lang="en-AU" sz="800" dirty="0">
                <a:latin typeface="Arial" pitchFamily="34" charset="0"/>
                <a:cs typeface="Arial" pitchFamily="34" charset="0"/>
              </a:rPr>
              <a:t> </a:t>
            </a:r>
            <a:r>
              <a:rPr lang="en-AU" sz="800" dirty="0" smtClean="0">
                <a:latin typeface="Arial" pitchFamily="34" charset="0"/>
                <a:cs typeface="Arial" pitchFamily="34" charset="0"/>
              </a:rPr>
              <a:t>    Terminal Towage</a:t>
            </a:r>
          </a:p>
          <a:p>
            <a:r>
              <a:rPr lang="en-GB" sz="800" dirty="0">
                <a:solidFill>
                  <a:srgbClr val="FFC000"/>
                </a:solidFill>
                <a:latin typeface="Calibri" pitchFamily="34" charset="0"/>
              </a:rPr>
              <a:t> </a:t>
            </a:r>
            <a:r>
              <a:rPr lang="en-GB" sz="800" dirty="0" smtClean="0">
                <a:solidFill>
                  <a:srgbClr val="FFC000"/>
                </a:solidFill>
                <a:latin typeface="Calibri" pitchFamily="34" charset="0"/>
              </a:rPr>
              <a:t>     </a:t>
            </a:r>
            <a:r>
              <a:rPr lang="en-GB" sz="800" dirty="0" smtClean="0">
                <a:solidFill>
                  <a:srgbClr val="FFC000"/>
                </a:solidFill>
                <a:latin typeface="+mn-lt"/>
              </a:rPr>
              <a:t>Salvage Warehouse</a:t>
            </a:r>
            <a:endParaRPr lang="en-GB" sz="800" dirty="0">
              <a:solidFill>
                <a:srgbClr val="FFC000"/>
              </a:solidFill>
              <a:latin typeface="+mn-lt"/>
            </a:endParaRPr>
          </a:p>
        </p:txBody>
      </p:sp>
      <p:sp>
        <p:nvSpPr>
          <p:cNvPr id="73" name="Flowchart: Connector 462"/>
          <p:cNvSpPr>
            <a:spLocks noChangeArrowheads="1"/>
          </p:cNvSpPr>
          <p:nvPr/>
        </p:nvSpPr>
        <p:spPr bwMode="auto">
          <a:xfrm>
            <a:off x="5386388" y="4381500"/>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74" name="TextBox 463"/>
          <p:cNvSpPr txBox="1">
            <a:spLocks noChangeArrowheads="1"/>
          </p:cNvSpPr>
          <p:nvPr/>
        </p:nvSpPr>
        <p:spPr bwMode="auto">
          <a:xfrm>
            <a:off x="5643563" y="4321175"/>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Newcastle</a:t>
            </a:r>
          </a:p>
        </p:txBody>
      </p:sp>
      <p:sp>
        <p:nvSpPr>
          <p:cNvPr id="76" name="Flowchart: Connector 484"/>
          <p:cNvSpPr>
            <a:spLocks noChangeArrowheads="1"/>
          </p:cNvSpPr>
          <p:nvPr/>
        </p:nvSpPr>
        <p:spPr bwMode="auto">
          <a:xfrm>
            <a:off x="3857625" y="4638675"/>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77" name="Straight Connector 487"/>
          <p:cNvCxnSpPr>
            <a:cxnSpLocks noChangeShapeType="1"/>
            <a:stCxn id="124" idx="0"/>
            <a:endCxn id="123" idx="4"/>
          </p:cNvCxnSpPr>
          <p:nvPr/>
        </p:nvCxnSpPr>
        <p:spPr bwMode="auto">
          <a:xfrm flipH="1" flipV="1">
            <a:off x="3986213" y="4976813"/>
            <a:ext cx="85725" cy="90487"/>
          </a:xfrm>
          <a:prstGeom prst="line">
            <a:avLst/>
          </a:prstGeom>
          <a:noFill/>
          <a:ln w="9525" algn="ctr">
            <a:solidFill>
              <a:schemeClr val="tx1"/>
            </a:solidFill>
            <a:round/>
            <a:headEnd/>
            <a:tailEnd/>
          </a:ln>
        </p:spPr>
      </p:cxnSp>
      <p:sp>
        <p:nvSpPr>
          <p:cNvPr id="78" name="Flowchart: Connector 516"/>
          <p:cNvSpPr>
            <a:spLocks noChangeArrowheads="1"/>
          </p:cNvSpPr>
          <p:nvPr/>
        </p:nvSpPr>
        <p:spPr bwMode="auto">
          <a:xfrm>
            <a:off x="3857625" y="471011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79" name="Flowchart: Connector 472"/>
          <p:cNvSpPr>
            <a:spLocks noChangeArrowheads="1"/>
          </p:cNvSpPr>
          <p:nvPr/>
        </p:nvSpPr>
        <p:spPr bwMode="auto">
          <a:xfrm>
            <a:off x="580487" y="5924962"/>
            <a:ext cx="96326" cy="96326"/>
          </a:xfrm>
          <a:prstGeom prst="flowChartConnector">
            <a:avLst/>
          </a:prstGeom>
          <a:solidFill>
            <a:schemeClr val="accent5">
              <a:lumMod val="75000"/>
            </a:schemeClr>
          </a:solidFill>
          <a:ln>
            <a:solidFill>
              <a:schemeClr val="accent5">
                <a:lumMod val="75000"/>
              </a:schemeClr>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80" name="Flowchart: Connector 462"/>
          <p:cNvSpPr>
            <a:spLocks noChangeArrowheads="1"/>
          </p:cNvSpPr>
          <p:nvPr/>
        </p:nvSpPr>
        <p:spPr bwMode="auto">
          <a:xfrm>
            <a:off x="4286250" y="270986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81" name="TextBox 463"/>
          <p:cNvSpPr txBox="1">
            <a:spLocks noChangeArrowheads="1"/>
          </p:cNvSpPr>
          <p:nvPr/>
        </p:nvSpPr>
        <p:spPr bwMode="auto">
          <a:xfrm>
            <a:off x="3714750" y="2352675"/>
            <a:ext cx="642938"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Weipa</a:t>
            </a:r>
          </a:p>
        </p:txBody>
      </p:sp>
      <p:cxnSp>
        <p:nvCxnSpPr>
          <p:cNvPr id="83" name="Straight Connector 109"/>
          <p:cNvCxnSpPr>
            <a:cxnSpLocks noChangeShapeType="1"/>
            <a:stCxn id="80" idx="2"/>
            <a:endCxn id="81" idx="2"/>
          </p:cNvCxnSpPr>
          <p:nvPr/>
        </p:nvCxnSpPr>
        <p:spPr bwMode="auto">
          <a:xfrm flipH="1" flipV="1">
            <a:off x="4036219" y="2568119"/>
            <a:ext cx="250031" cy="198894"/>
          </a:xfrm>
          <a:prstGeom prst="line">
            <a:avLst/>
          </a:prstGeom>
          <a:noFill/>
          <a:ln w="9525" algn="ctr">
            <a:solidFill>
              <a:schemeClr val="tx1"/>
            </a:solidFill>
            <a:round/>
            <a:headEnd/>
            <a:tailEnd/>
          </a:ln>
        </p:spPr>
      </p:cxnSp>
      <p:sp>
        <p:nvSpPr>
          <p:cNvPr id="84" name="Flowchart: Connector 462"/>
          <p:cNvSpPr>
            <a:spLocks noChangeArrowheads="1"/>
          </p:cNvSpPr>
          <p:nvPr/>
        </p:nvSpPr>
        <p:spPr bwMode="auto">
          <a:xfrm>
            <a:off x="4672013" y="3067050"/>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85" name="TextBox 463"/>
          <p:cNvSpPr txBox="1">
            <a:spLocks noChangeArrowheads="1"/>
          </p:cNvSpPr>
          <p:nvPr/>
        </p:nvSpPr>
        <p:spPr bwMode="auto">
          <a:xfrm>
            <a:off x="4857750" y="2781300"/>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Cairns</a:t>
            </a:r>
          </a:p>
        </p:txBody>
      </p:sp>
      <p:cxnSp>
        <p:nvCxnSpPr>
          <p:cNvPr id="86" name="Straight Connector 465"/>
          <p:cNvCxnSpPr>
            <a:cxnSpLocks noChangeShapeType="1"/>
            <a:stCxn id="85" idx="1"/>
            <a:endCxn id="84" idx="7"/>
          </p:cNvCxnSpPr>
          <p:nvPr/>
        </p:nvCxnSpPr>
        <p:spPr bwMode="auto">
          <a:xfrm flipH="1">
            <a:off x="4769574" y="2889022"/>
            <a:ext cx="88176" cy="194767"/>
          </a:xfrm>
          <a:prstGeom prst="line">
            <a:avLst/>
          </a:prstGeom>
          <a:noFill/>
          <a:ln w="9525" algn="ctr">
            <a:solidFill>
              <a:schemeClr val="tx1"/>
            </a:solidFill>
            <a:round/>
            <a:headEnd/>
            <a:tailEnd/>
          </a:ln>
        </p:spPr>
      </p:cxnSp>
      <p:sp>
        <p:nvSpPr>
          <p:cNvPr id="87" name="Flowchart: Connector 462"/>
          <p:cNvSpPr>
            <a:spLocks noChangeArrowheads="1"/>
          </p:cNvSpPr>
          <p:nvPr/>
        </p:nvSpPr>
        <p:spPr bwMode="auto">
          <a:xfrm>
            <a:off x="4672013" y="316706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88" name="TextBox 463"/>
          <p:cNvSpPr txBox="1">
            <a:spLocks noChangeArrowheads="1"/>
          </p:cNvSpPr>
          <p:nvPr/>
        </p:nvSpPr>
        <p:spPr bwMode="auto">
          <a:xfrm>
            <a:off x="4929188" y="2924175"/>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Mourilyan</a:t>
            </a:r>
          </a:p>
        </p:txBody>
      </p:sp>
      <p:cxnSp>
        <p:nvCxnSpPr>
          <p:cNvPr id="89" name="Straight Connector 465"/>
          <p:cNvCxnSpPr>
            <a:cxnSpLocks noChangeShapeType="1"/>
            <a:stCxn id="88" idx="1"/>
            <a:endCxn id="87" idx="7"/>
          </p:cNvCxnSpPr>
          <p:nvPr/>
        </p:nvCxnSpPr>
        <p:spPr bwMode="auto">
          <a:xfrm flipH="1">
            <a:off x="4769574" y="3031897"/>
            <a:ext cx="159614" cy="151905"/>
          </a:xfrm>
          <a:prstGeom prst="line">
            <a:avLst/>
          </a:prstGeom>
          <a:noFill/>
          <a:ln w="9525" algn="ctr">
            <a:solidFill>
              <a:schemeClr val="tx1"/>
            </a:solidFill>
            <a:round/>
            <a:headEnd/>
            <a:tailEnd/>
          </a:ln>
        </p:spPr>
      </p:cxnSp>
      <p:sp>
        <p:nvSpPr>
          <p:cNvPr id="90" name="Flowchart: Connector 462"/>
          <p:cNvSpPr>
            <a:spLocks noChangeArrowheads="1"/>
          </p:cNvSpPr>
          <p:nvPr/>
        </p:nvSpPr>
        <p:spPr bwMode="auto">
          <a:xfrm>
            <a:off x="4714875" y="328136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91" name="TextBox 463"/>
          <p:cNvSpPr txBox="1">
            <a:spLocks noChangeArrowheads="1"/>
          </p:cNvSpPr>
          <p:nvPr/>
        </p:nvSpPr>
        <p:spPr bwMode="auto">
          <a:xfrm>
            <a:off x="5072063" y="3067050"/>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Lucinda</a:t>
            </a:r>
          </a:p>
        </p:txBody>
      </p:sp>
      <p:cxnSp>
        <p:nvCxnSpPr>
          <p:cNvPr id="92" name="Straight Connector 465"/>
          <p:cNvCxnSpPr>
            <a:cxnSpLocks noChangeShapeType="1"/>
            <a:stCxn id="91" idx="1"/>
            <a:endCxn id="90" idx="7"/>
          </p:cNvCxnSpPr>
          <p:nvPr/>
        </p:nvCxnSpPr>
        <p:spPr bwMode="auto">
          <a:xfrm flipH="1">
            <a:off x="4812436" y="3174772"/>
            <a:ext cx="259627" cy="123330"/>
          </a:xfrm>
          <a:prstGeom prst="line">
            <a:avLst/>
          </a:prstGeom>
          <a:noFill/>
          <a:ln w="9525" algn="ctr">
            <a:solidFill>
              <a:schemeClr val="tx1"/>
            </a:solidFill>
            <a:round/>
            <a:headEnd/>
            <a:tailEnd/>
          </a:ln>
        </p:spPr>
      </p:cxnSp>
      <p:sp>
        <p:nvSpPr>
          <p:cNvPr id="93" name="Flowchart: Connector 462"/>
          <p:cNvSpPr>
            <a:spLocks noChangeArrowheads="1"/>
          </p:cNvSpPr>
          <p:nvPr/>
        </p:nvSpPr>
        <p:spPr bwMode="auto">
          <a:xfrm>
            <a:off x="4929188" y="3495675"/>
            <a:ext cx="114300" cy="114300"/>
          </a:xfrm>
          <a:prstGeom prst="flowChartConnector">
            <a:avLst/>
          </a:prstGeom>
          <a:solidFill>
            <a:schemeClr val="tx2"/>
          </a:solidFill>
          <a:ln>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94" name="TextBox 463"/>
          <p:cNvSpPr txBox="1">
            <a:spLocks noChangeArrowheads="1"/>
          </p:cNvSpPr>
          <p:nvPr/>
        </p:nvSpPr>
        <p:spPr bwMode="auto">
          <a:xfrm>
            <a:off x="5214938" y="3352800"/>
            <a:ext cx="1373187"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Bowen – </a:t>
            </a:r>
            <a:r>
              <a:rPr lang="en-AU" sz="800" dirty="0" smtClean="0">
                <a:latin typeface="Arial" pitchFamily="34" charset="0"/>
                <a:cs typeface="Arial" pitchFamily="34" charset="0"/>
              </a:rPr>
              <a:t>Abbott </a:t>
            </a:r>
            <a:r>
              <a:rPr lang="en-AU" sz="800" dirty="0">
                <a:latin typeface="Arial" pitchFamily="34" charset="0"/>
                <a:cs typeface="Arial" pitchFamily="34" charset="0"/>
              </a:rPr>
              <a:t>Point</a:t>
            </a:r>
          </a:p>
        </p:txBody>
      </p:sp>
      <p:cxnSp>
        <p:nvCxnSpPr>
          <p:cNvPr id="95" name="Straight Connector 465"/>
          <p:cNvCxnSpPr>
            <a:cxnSpLocks noChangeShapeType="1"/>
            <a:stCxn id="94" idx="1"/>
            <a:endCxn id="93" idx="7"/>
          </p:cNvCxnSpPr>
          <p:nvPr/>
        </p:nvCxnSpPr>
        <p:spPr bwMode="auto">
          <a:xfrm flipH="1">
            <a:off x="5026749" y="3460522"/>
            <a:ext cx="188189" cy="51892"/>
          </a:xfrm>
          <a:prstGeom prst="line">
            <a:avLst/>
          </a:prstGeom>
          <a:noFill/>
          <a:ln w="9525" algn="ctr">
            <a:solidFill>
              <a:schemeClr val="tx1"/>
            </a:solidFill>
            <a:round/>
            <a:headEnd/>
            <a:tailEnd/>
          </a:ln>
        </p:spPr>
      </p:cxnSp>
      <p:sp>
        <p:nvSpPr>
          <p:cNvPr id="96" name="Flowchart: Connector 462"/>
          <p:cNvSpPr>
            <a:spLocks noChangeArrowheads="1"/>
          </p:cNvSpPr>
          <p:nvPr/>
        </p:nvSpPr>
        <p:spPr bwMode="auto">
          <a:xfrm>
            <a:off x="5072063" y="3638550"/>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97" name="TextBox 463"/>
          <p:cNvSpPr txBox="1">
            <a:spLocks noChangeArrowheads="1"/>
          </p:cNvSpPr>
          <p:nvPr/>
        </p:nvSpPr>
        <p:spPr bwMode="auto">
          <a:xfrm>
            <a:off x="5429250" y="3495675"/>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Mackay</a:t>
            </a:r>
          </a:p>
        </p:txBody>
      </p:sp>
      <p:cxnSp>
        <p:nvCxnSpPr>
          <p:cNvPr id="98" name="Straight Connector 465"/>
          <p:cNvCxnSpPr>
            <a:cxnSpLocks noChangeShapeType="1"/>
            <a:stCxn id="97" idx="1"/>
            <a:endCxn id="96" idx="7"/>
          </p:cNvCxnSpPr>
          <p:nvPr/>
        </p:nvCxnSpPr>
        <p:spPr bwMode="auto">
          <a:xfrm flipH="1">
            <a:off x="5169624" y="3603397"/>
            <a:ext cx="259626" cy="51892"/>
          </a:xfrm>
          <a:prstGeom prst="line">
            <a:avLst/>
          </a:prstGeom>
          <a:noFill/>
          <a:ln w="9525" algn="ctr">
            <a:solidFill>
              <a:schemeClr val="tx1"/>
            </a:solidFill>
            <a:round/>
            <a:headEnd/>
            <a:tailEnd/>
          </a:ln>
        </p:spPr>
      </p:cxnSp>
      <p:sp>
        <p:nvSpPr>
          <p:cNvPr id="99" name="Flowchart: Connector 462"/>
          <p:cNvSpPr>
            <a:spLocks noChangeArrowheads="1"/>
          </p:cNvSpPr>
          <p:nvPr/>
        </p:nvSpPr>
        <p:spPr bwMode="auto">
          <a:xfrm>
            <a:off x="5386388" y="4067175"/>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00" name="TextBox 463"/>
          <p:cNvSpPr txBox="1">
            <a:spLocks noChangeArrowheads="1"/>
          </p:cNvSpPr>
          <p:nvPr/>
        </p:nvSpPr>
        <p:spPr bwMode="auto">
          <a:xfrm>
            <a:off x="5715000" y="3995738"/>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Brisbane</a:t>
            </a:r>
          </a:p>
        </p:txBody>
      </p:sp>
      <p:cxnSp>
        <p:nvCxnSpPr>
          <p:cNvPr id="101" name="Straight Connector 465"/>
          <p:cNvCxnSpPr>
            <a:cxnSpLocks noChangeShapeType="1"/>
            <a:stCxn id="100" idx="1"/>
            <a:endCxn id="99" idx="6"/>
          </p:cNvCxnSpPr>
          <p:nvPr/>
        </p:nvCxnSpPr>
        <p:spPr bwMode="auto">
          <a:xfrm flipH="1">
            <a:off x="5500688" y="4103460"/>
            <a:ext cx="214312" cy="20865"/>
          </a:xfrm>
          <a:prstGeom prst="line">
            <a:avLst/>
          </a:prstGeom>
          <a:noFill/>
          <a:ln w="9525" algn="ctr">
            <a:solidFill>
              <a:schemeClr val="tx1"/>
            </a:solidFill>
            <a:round/>
            <a:headEnd/>
            <a:tailEnd/>
          </a:ln>
        </p:spPr>
      </p:cxnSp>
      <p:sp>
        <p:nvSpPr>
          <p:cNvPr id="105" name="Flowchart: Connector 462"/>
          <p:cNvSpPr>
            <a:spLocks noChangeArrowheads="1"/>
          </p:cNvSpPr>
          <p:nvPr/>
        </p:nvSpPr>
        <p:spPr bwMode="auto">
          <a:xfrm>
            <a:off x="5357813" y="3924300"/>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06" name="TextBox 463"/>
          <p:cNvSpPr txBox="1">
            <a:spLocks noChangeArrowheads="1"/>
          </p:cNvSpPr>
          <p:nvPr/>
        </p:nvSpPr>
        <p:spPr bwMode="auto">
          <a:xfrm>
            <a:off x="5643563" y="3852863"/>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Bundaberg</a:t>
            </a:r>
          </a:p>
        </p:txBody>
      </p:sp>
      <p:cxnSp>
        <p:nvCxnSpPr>
          <p:cNvPr id="107" name="Straight Connector 465"/>
          <p:cNvCxnSpPr>
            <a:cxnSpLocks noChangeShapeType="1"/>
            <a:stCxn id="106" idx="1"/>
            <a:endCxn id="105" idx="6"/>
          </p:cNvCxnSpPr>
          <p:nvPr/>
        </p:nvCxnSpPr>
        <p:spPr bwMode="auto">
          <a:xfrm flipH="1">
            <a:off x="5472113" y="3960585"/>
            <a:ext cx="171450" cy="20865"/>
          </a:xfrm>
          <a:prstGeom prst="line">
            <a:avLst/>
          </a:prstGeom>
          <a:noFill/>
          <a:ln w="9525" algn="ctr">
            <a:solidFill>
              <a:schemeClr val="tx1"/>
            </a:solidFill>
            <a:round/>
            <a:headEnd/>
            <a:tailEnd/>
          </a:ln>
        </p:spPr>
      </p:cxnSp>
      <p:sp>
        <p:nvSpPr>
          <p:cNvPr id="108" name="Flowchart: Connector 462"/>
          <p:cNvSpPr>
            <a:spLocks noChangeArrowheads="1"/>
          </p:cNvSpPr>
          <p:nvPr/>
        </p:nvSpPr>
        <p:spPr bwMode="auto">
          <a:xfrm>
            <a:off x="5214938" y="4738688"/>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10" name="TextBox 463"/>
          <p:cNvSpPr txBox="1">
            <a:spLocks noChangeArrowheads="1"/>
          </p:cNvSpPr>
          <p:nvPr/>
        </p:nvSpPr>
        <p:spPr bwMode="auto">
          <a:xfrm>
            <a:off x="5643563" y="4535488"/>
            <a:ext cx="2419350"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Sydney (Port Jackson &amp; Port Botany)</a:t>
            </a:r>
          </a:p>
        </p:txBody>
      </p:sp>
      <p:sp>
        <p:nvSpPr>
          <p:cNvPr id="111" name="TextBox 463"/>
          <p:cNvSpPr txBox="1">
            <a:spLocks noChangeArrowheads="1"/>
          </p:cNvSpPr>
          <p:nvPr/>
        </p:nvSpPr>
        <p:spPr bwMode="auto">
          <a:xfrm>
            <a:off x="5572125" y="4678363"/>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Kembla</a:t>
            </a:r>
          </a:p>
        </p:txBody>
      </p:sp>
      <p:sp>
        <p:nvSpPr>
          <p:cNvPr id="113" name="Flowchart: Connector 462"/>
          <p:cNvSpPr>
            <a:spLocks noChangeArrowheads="1"/>
          </p:cNvSpPr>
          <p:nvPr/>
        </p:nvSpPr>
        <p:spPr bwMode="auto">
          <a:xfrm>
            <a:off x="4572000" y="5210175"/>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14" name="Straight Connector 465"/>
          <p:cNvCxnSpPr>
            <a:cxnSpLocks noChangeShapeType="1"/>
            <a:stCxn id="115" idx="2"/>
            <a:endCxn id="113" idx="4"/>
          </p:cNvCxnSpPr>
          <p:nvPr/>
        </p:nvCxnSpPr>
        <p:spPr bwMode="auto">
          <a:xfrm flipH="1" flipV="1">
            <a:off x="4629150" y="5324475"/>
            <a:ext cx="157163" cy="84749"/>
          </a:xfrm>
          <a:prstGeom prst="line">
            <a:avLst/>
          </a:prstGeom>
          <a:noFill/>
          <a:ln w="9525" algn="ctr">
            <a:solidFill>
              <a:schemeClr val="tx1"/>
            </a:solidFill>
            <a:round/>
            <a:headEnd/>
            <a:tailEnd/>
          </a:ln>
        </p:spPr>
      </p:cxnSp>
      <p:cxnSp>
        <p:nvCxnSpPr>
          <p:cNvPr id="116" name="Straight Connector 465"/>
          <p:cNvCxnSpPr>
            <a:cxnSpLocks noChangeShapeType="1"/>
            <a:stCxn id="111" idx="1"/>
            <a:endCxn id="108" idx="6"/>
          </p:cNvCxnSpPr>
          <p:nvPr/>
        </p:nvCxnSpPr>
        <p:spPr bwMode="auto">
          <a:xfrm flipH="1">
            <a:off x="5329238" y="4786085"/>
            <a:ext cx="242887" cy="9753"/>
          </a:xfrm>
          <a:prstGeom prst="line">
            <a:avLst/>
          </a:prstGeom>
          <a:noFill/>
          <a:ln w="9525" algn="ctr">
            <a:solidFill>
              <a:schemeClr val="tx1"/>
            </a:solidFill>
            <a:round/>
            <a:headEnd/>
            <a:tailEnd/>
          </a:ln>
        </p:spPr>
      </p:cxnSp>
      <p:sp>
        <p:nvSpPr>
          <p:cNvPr id="117" name="Flowchart: Connector 516"/>
          <p:cNvSpPr>
            <a:spLocks noChangeArrowheads="1"/>
          </p:cNvSpPr>
          <p:nvPr/>
        </p:nvSpPr>
        <p:spPr bwMode="auto">
          <a:xfrm>
            <a:off x="4456113" y="5210175"/>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18" name="Flowchart: Connector 516"/>
          <p:cNvSpPr>
            <a:spLocks noChangeArrowheads="1"/>
          </p:cNvSpPr>
          <p:nvPr/>
        </p:nvSpPr>
        <p:spPr bwMode="auto">
          <a:xfrm>
            <a:off x="4643438" y="5210175"/>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19" name="Straight Connector 465"/>
          <p:cNvCxnSpPr>
            <a:cxnSpLocks noChangeShapeType="1"/>
            <a:stCxn id="120" idx="1"/>
          </p:cNvCxnSpPr>
          <p:nvPr/>
        </p:nvCxnSpPr>
        <p:spPr bwMode="auto">
          <a:xfrm flipH="1">
            <a:off x="4757738" y="5246460"/>
            <a:ext cx="171450" cy="3605"/>
          </a:xfrm>
          <a:prstGeom prst="line">
            <a:avLst/>
          </a:prstGeom>
          <a:noFill/>
          <a:ln w="9525" algn="ctr">
            <a:solidFill>
              <a:schemeClr val="tx1"/>
            </a:solidFill>
            <a:round/>
            <a:headEnd/>
            <a:tailEnd/>
          </a:ln>
        </p:spPr>
      </p:cxnSp>
      <p:sp>
        <p:nvSpPr>
          <p:cNvPr id="120" name="TextBox 463"/>
          <p:cNvSpPr txBox="1">
            <a:spLocks noChangeArrowheads="1"/>
          </p:cNvSpPr>
          <p:nvPr/>
        </p:nvSpPr>
        <p:spPr bwMode="auto">
          <a:xfrm>
            <a:off x="4929188" y="5138738"/>
            <a:ext cx="1571625" cy="215444"/>
          </a:xfrm>
          <a:prstGeom prst="rect">
            <a:avLst/>
          </a:prstGeom>
          <a:noFill/>
          <a:ln w="9525">
            <a:noFill/>
            <a:miter lim="800000"/>
            <a:headEnd/>
            <a:tailEnd/>
          </a:ln>
        </p:spPr>
        <p:txBody>
          <a:bodyPr>
            <a:spAutoFit/>
          </a:bodyPr>
          <a:lstStyle/>
          <a:p>
            <a:r>
              <a:rPr lang="en-AU" sz="800" dirty="0" smtClean="0">
                <a:latin typeface="Arial" pitchFamily="34" charset="0"/>
                <a:cs typeface="Arial" pitchFamily="34" charset="0"/>
              </a:rPr>
              <a:t>Westernport</a:t>
            </a:r>
            <a:endParaRPr lang="en-AU" sz="800" dirty="0">
              <a:latin typeface="Arial" pitchFamily="34" charset="0"/>
              <a:cs typeface="Arial" pitchFamily="34" charset="0"/>
            </a:endParaRPr>
          </a:p>
        </p:txBody>
      </p:sp>
      <p:sp>
        <p:nvSpPr>
          <p:cNvPr id="121" name="TextBox 463"/>
          <p:cNvSpPr txBox="1">
            <a:spLocks noChangeArrowheads="1"/>
          </p:cNvSpPr>
          <p:nvPr/>
        </p:nvSpPr>
        <p:spPr bwMode="auto">
          <a:xfrm>
            <a:off x="3857625" y="5424488"/>
            <a:ext cx="78581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Geelong</a:t>
            </a:r>
          </a:p>
        </p:txBody>
      </p:sp>
      <p:cxnSp>
        <p:nvCxnSpPr>
          <p:cNvPr id="122" name="Straight Connector 214"/>
          <p:cNvCxnSpPr>
            <a:cxnSpLocks noChangeShapeType="1"/>
            <a:stCxn id="117" idx="3"/>
            <a:endCxn id="121" idx="0"/>
          </p:cNvCxnSpPr>
          <p:nvPr/>
        </p:nvCxnSpPr>
        <p:spPr bwMode="auto">
          <a:xfrm flipH="1">
            <a:off x="4250532" y="5307736"/>
            <a:ext cx="222320" cy="116752"/>
          </a:xfrm>
          <a:prstGeom prst="line">
            <a:avLst/>
          </a:prstGeom>
          <a:noFill/>
          <a:ln w="9525" algn="ctr">
            <a:solidFill>
              <a:schemeClr val="tx1"/>
            </a:solidFill>
            <a:round/>
            <a:headEnd/>
            <a:tailEnd/>
          </a:ln>
        </p:spPr>
      </p:cxnSp>
      <p:sp>
        <p:nvSpPr>
          <p:cNvPr id="123" name="Flowchart: Connector 516"/>
          <p:cNvSpPr>
            <a:spLocks noChangeArrowheads="1"/>
          </p:cNvSpPr>
          <p:nvPr/>
        </p:nvSpPr>
        <p:spPr bwMode="auto">
          <a:xfrm>
            <a:off x="3929063" y="486251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24" name="TextBox 463"/>
          <p:cNvSpPr txBox="1">
            <a:spLocks noChangeArrowheads="1"/>
          </p:cNvSpPr>
          <p:nvPr/>
        </p:nvSpPr>
        <p:spPr bwMode="auto">
          <a:xfrm>
            <a:off x="3714750" y="5067300"/>
            <a:ext cx="714375" cy="33855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a:t>
            </a:r>
          </a:p>
          <a:p>
            <a:r>
              <a:rPr lang="en-AU" sz="800" dirty="0">
                <a:latin typeface="Arial" pitchFamily="34" charset="0"/>
                <a:cs typeface="Arial" pitchFamily="34" charset="0"/>
              </a:rPr>
              <a:t>Adelaide</a:t>
            </a:r>
          </a:p>
        </p:txBody>
      </p:sp>
      <p:sp>
        <p:nvSpPr>
          <p:cNvPr id="125" name="Flowchart: Connector 516"/>
          <p:cNvSpPr>
            <a:spLocks noChangeArrowheads="1"/>
          </p:cNvSpPr>
          <p:nvPr/>
        </p:nvSpPr>
        <p:spPr bwMode="auto">
          <a:xfrm>
            <a:off x="3714750" y="488156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26" name="TextBox 463"/>
          <p:cNvSpPr txBox="1">
            <a:spLocks noChangeArrowheads="1"/>
          </p:cNvSpPr>
          <p:nvPr/>
        </p:nvSpPr>
        <p:spPr bwMode="auto">
          <a:xfrm>
            <a:off x="4143375" y="4495800"/>
            <a:ext cx="1000125"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Whyalla</a:t>
            </a:r>
          </a:p>
        </p:txBody>
      </p:sp>
      <p:cxnSp>
        <p:nvCxnSpPr>
          <p:cNvPr id="127" name="Straight Connector 221"/>
          <p:cNvCxnSpPr>
            <a:cxnSpLocks noChangeShapeType="1"/>
            <a:stCxn id="126" idx="1"/>
            <a:endCxn id="76" idx="6"/>
          </p:cNvCxnSpPr>
          <p:nvPr/>
        </p:nvCxnSpPr>
        <p:spPr bwMode="auto">
          <a:xfrm flipH="1">
            <a:off x="3971925" y="4603522"/>
            <a:ext cx="171450" cy="92303"/>
          </a:xfrm>
          <a:prstGeom prst="line">
            <a:avLst/>
          </a:prstGeom>
          <a:noFill/>
          <a:ln w="9525" algn="ctr">
            <a:solidFill>
              <a:schemeClr val="tx1"/>
            </a:solidFill>
            <a:round/>
            <a:headEnd/>
            <a:tailEnd/>
          </a:ln>
        </p:spPr>
      </p:cxnSp>
      <p:cxnSp>
        <p:nvCxnSpPr>
          <p:cNvPr id="128" name="Straight Connector 225"/>
          <p:cNvCxnSpPr>
            <a:cxnSpLocks noChangeShapeType="1"/>
            <a:stCxn id="129" idx="1"/>
            <a:endCxn id="78" idx="6"/>
          </p:cNvCxnSpPr>
          <p:nvPr/>
        </p:nvCxnSpPr>
        <p:spPr bwMode="auto">
          <a:xfrm flipH="1">
            <a:off x="3971925" y="4746397"/>
            <a:ext cx="242888" cy="20866"/>
          </a:xfrm>
          <a:prstGeom prst="line">
            <a:avLst/>
          </a:prstGeom>
          <a:noFill/>
          <a:ln w="9525" algn="ctr">
            <a:solidFill>
              <a:schemeClr val="tx1"/>
            </a:solidFill>
            <a:round/>
            <a:headEnd/>
            <a:tailEnd/>
          </a:ln>
        </p:spPr>
      </p:cxnSp>
      <p:sp>
        <p:nvSpPr>
          <p:cNvPr id="129" name="TextBox 463"/>
          <p:cNvSpPr txBox="1">
            <a:spLocks noChangeArrowheads="1"/>
          </p:cNvSpPr>
          <p:nvPr/>
        </p:nvSpPr>
        <p:spPr bwMode="auto">
          <a:xfrm>
            <a:off x="4214813" y="4638675"/>
            <a:ext cx="1000125"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Pirie</a:t>
            </a:r>
          </a:p>
        </p:txBody>
      </p:sp>
      <p:sp>
        <p:nvSpPr>
          <p:cNvPr id="130" name="Flowchart: Connector 516"/>
          <p:cNvSpPr>
            <a:spLocks noChangeArrowheads="1"/>
          </p:cNvSpPr>
          <p:nvPr/>
        </p:nvSpPr>
        <p:spPr bwMode="auto">
          <a:xfrm>
            <a:off x="3857625" y="4852988"/>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31" name="Straight Connector 231"/>
          <p:cNvCxnSpPr>
            <a:cxnSpLocks noChangeShapeType="1"/>
            <a:stCxn id="132" idx="0"/>
            <a:endCxn id="130" idx="3"/>
          </p:cNvCxnSpPr>
          <p:nvPr/>
        </p:nvCxnSpPr>
        <p:spPr bwMode="auto">
          <a:xfrm flipV="1">
            <a:off x="3643313" y="4950549"/>
            <a:ext cx="231051" cy="473939"/>
          </a:xfrm>
          <a:prstGeom prst="line">
            <a:avLst/>
          </a:prstGeom>
          <a:noFill/>
          <a:ln w="9525" algn="ctr">
            <a:solidFill>
              <a:schemeClr val="tx1"/>
            </a:solidFill>
            <a:round/>
            <a:headEnd/>
            <a:tailEnd/>
          </a:ln>
        </p:spPr>
      </p:cxnSp>
      <p:sp>
        <p:nvSpPr>
          <p:cNvPr id="132" name="TextBox 463"/>
          <p:cNvSpPr txBox="1">
            <a:spLocks noChangeArrowheads="1"/>
          </p:cNvSpPr>
          <p:nvPr/>
        </p:nvSpPr>
        <p:spPr bwMode="auto">
          <a:xfrm>
            <a:off x="3143250" y="5424488"/>
            <a:ext cx="1000125"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Ardrossan</a:t>
            </a:r>
          </a:p>
        </p:txBody>
      </p:sp>
      <p:cxnSp>
        <p:nvCxnSpPr>
          <p:cNvPr id="133" name="Straight Connector 241"/>
          <p:cNvCxnSpPr>
            <a:cxnSpLocks noChangeShapeType="1"/>
            <a:stCxn id="134" idx="0"/>
            <a:endCxn id="125" idx="3"/>
          </p:cNvCxnSpPr>
          <p:nvPr/>
        </p:nvCxnSpPr>
        <p:spPr bwMode="auto">
          <a:xfrm flipV="1">
            <a:off x="3321844" y="4979124"/>
            <a:ext cx="409645" cy="302489"/>
          </a:xfrm>
          <a:prstGeom prst="line">
            <a:avLst/>
          </a:prstGeom>
          <a:noFill/>
          <a:ln w="9525" algn="ctr">
            <a:solidFill>
              <a:schemeClr val="tx1"/>
            </a:solidFill>
            <a:round/>
            <a:headEnd/>
            <a:tailEnd/>
          </a:ln>
        </p:spPr>
      </p:cxnSp>
      <p:sp>
        <p:nvSpPr>
          <p:cNvPr id="134" name="TextBox 463"/>
          <p:cNvSpPr txBox="1">
            <a:spLocks noChangeArrowheads="1"/>
          </p:cNvSpPr>
          <p:nvPr/>
        </p:nvSpPr>
        <p:spPr bwMode="auto">
          <a:xfrm>
            <a:off x="2928938" y="5281613"/>
            <a:ext cx="78581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Giles</a:t>
            </a:r>
          </a:p>
        </p:txBody>
      </p:sp>
      <p:sp>
        <p:nvSpPr>
          <p:cNvPr id="135" name="Flowchart: Connector 484"/>
          <p:cNvSpPr>
            <a:spLocks noChangeArrowheads="1"/>
          </p:cNvSpPr>
          <p:nvPr/>
        </p:nvSpPr>
        <p:spPr bwMode="auto">
          <a:xfrm>
            <a:off x="3857625" y="4567238"/>
            <a:ext cx="114300" cy="114300"/>
          </a:xfrm>
          <a:prstGeom prst="flowChartConnector">
            <a:avLst/>
          </a:prstGeom>
          <a:solidFill>
            <a:schemeClr val="tx2"/>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36" name="Flowchart: Connector 484"/>
          <p:cNvSpPr>
            <a:spLocks noChangeArrowheads="1"/>
          </p:cNvSpPr>
          <p:nvPr/>
        </p:nvSpPr>
        <p:spPr bwMode="auto">
          <a:xfrm>
            <a:off x="3929063" y="4567238"/>
            <a:ext cx="114300" cy="114300"/>
          </a:xfrm>
          <a:prstGeom prst="flowChartConnector">
            <a:avLst/>
          </a:prstGeom>
          <a:solidFill>
            <a:schemeClr val="tx2"/>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37" name="Straight Connector 252"/>
          <p:cNvCxnSpPr>
            <a:cxnSpLocks noChangeShapeType="1"/>
            <a:stCxn id="138" idx="1"/>
            <a:endCxn id="136" idx="7"/>
          </p:cNvCxnSpPr>
          <p:nvPr/>
        </p:nvCxnSpPr>
        <p:spPr bwMode="auto">
          <a:xfrm flipH="1">
            <a:off x="4026624" y="4460647"/>
            <a:ext cx="188189" cy="123330"/>
          </a:xfrm>
          <a:prstGeom prst="line">
            <a:avLst/>
          </a:prstGeom>
          <a:noFill/>
          <a:ln w="9525" algn="ctr">
            <a:solidFill>
              <a:schemeClr val="tx1"/>
            </a:solidFill>
            <a:round/>
            <a:headEnd/>
            <a:tailEnd/>
          </a:ln>
        </p:spPr>
      </p:cxnSp>
      <p:sp>
        <p:nvSpPr>
          <p:cNvPr id="138" name="TextBox 463"/>
          <p:cNvSpPr txBox="1">
            <a:spLocks noChangeArrowheads="1"/>
          </p:cNvSpPr>
          <p:nvPr/>
        </p:nvSpPr>
        <p:spPr bwMode="auto">
          <a:xfrm>
            <a:off x="4214813" y="4352925"/>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Project Magnet</a:t>
            </a:r>
          </a:p>
        </p:txBody>
      </p:sp>
      <p:cxnSp>
        <p:nvCxnSpPr>
          <p:cNvPr id="139" name="Straight Connector 259"/>
          <p:cNvCxnSpPr>
            <a:cxnSpLocks noChangeShapeType="1"/>
            <a:stCxn id="135" idx="0"/>
            <a:endCxn id="140" idx="1"/>
          </p:cNvCxnSpPr>
          <p:nvPr/>
        </p:nvCxnSpPr>
        <p:spPr bwMode="auto">
          <a:xfrm flipV="1">
            <a:off x="3914775" y="4317772"/>
            <a:ext cx="157163" cy="249466"/>
          </a:xfrm>
          <a:prstGeom prst="line">
            <a:avLst/>
          </a:prstGeom>
          <a:noFill/>
          <a:ln w="9525" algn="ctr">
            <a:solidFill>
              <a:schemeClr val="tx1"/>
            </a:solidFill>
            <a:round/>
            <a:headEnd/>
            <a:tailEnd/>
          </a:ln>
        </p:spPr>
      </p:cxnSp>
      <p:sp>
        <p:nvSpPr>
          <p:cNvPr id="140" name="TextBox 463"/>
          <p:cNvSpPr txBox="1">
            <a:spLocks noChangeArrowheads="1"/>
          </p:cNvSpPr>
          <p:nvPr/>
        </p:nvSpPr>
        <p:spPr bwMode="auto">
          <a:xfrm>
            <a:off x="4071938" y="4210050"/>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Bonython</a:t>
            </a:r>
          </a:p>
        </p:txBody>
      </p:sp>
      <p:sp>
        <p:nvSpPr>
          <p:cNvPr id="141" name="Flowchart: Connector 484"/>
          <p:cNvSpPr>
            <a:spLocks noChangeArrowheads="1"/>
          </p:cNvSpPr>
          <p:nvPr/>
        </p:nvSpPr>
        <p:spPr bwMode="auto">
          <a:xfrm>
            <a:off x="3786188" y="4719638"/>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cxnSp>
        <p:nvCxnSpPr>
          <p:cNvPr id="142" name="Straight Connector 268"/>
          <p:cNvCxnSpPr>
            <a:cxnSpLocks noChangeShapeType="1"/>
            <a:stCxn id="141" idx="1"/>
            <a:endCxn id="143" idx="1"/>
          </p:cNvCxnSpPr>
          <p:nvPr/>
        </p:nvCxnSpPr>
        <p:spPr bwMode="auto">
          <a:xfrm flipV="1">
            <a:off x="3802927" y="4174897"/>
            <a:ext cx="197573" cy="561480"/>
          </a:xfrm>
          <a:prstGeom prst="line">
            <a:avLst/>
          </a:prstGeom>
          <a:ln>
            <a:solidFill>
              <a:schemeClr val="tx2"/>
            </a:solidFill>
            <a:headEnd/>
            <a:tailEnd/>
          </a:ln>
        </p:spPr>
        <p:style>
          <a:lnRef idx="1">
            <a:schemeClr val="accent6"/>
          </a:lnRef>
          <a:fillRef idx="3">
            <a:schemeClr val="accent6"/>
          </a:fillRef>
          <a:effectRef idx="2">
            <a:schemeClr val="accent6"/>
          </a:effectRef>
          <a:fontRef idx="minor">
            <a:schemeClr val="lt1"/>
          </a:fontRef>
        </p:style>
      </p:cxnSp>
      <p:sp>
        <p:nvSpPr>
          <p:cNvPr id="143" name="TextBox 463"/>
          <p:cNvSpPr txBox="1">
            <a:spLocks noChangeArrowheads="1"/>
          </p:cNvSpPr>
          <p:nvPr/>
        </p:nvSpPr>
        <p:spPr bwMode="auto">
          <a:xfrm>
            <a:off x="4000500" y="4067175"/>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Lincoln</a:t>
            </a:r>
          </a:p>
        </p:txBody>
      </p:sp>
      <p:sp>
        <p:nvSpPr>
          <p:cNvPr id="144" name="Flowchart: Connector 484"/>
          <p:cNvSpPr>
            <a:spLocks noChangeArrowheads="1"/>
          </p:cNvSpPr>
          <p:nvPr/>
        </p:nvSpPr>
        <p:spPr bwMode="auto">
          <a:xfrm>
            <a:off x="3600450" y="4710113"/>
            <a:ext cx="114300" cy="114300"/>
          </a:xfrm>
          <a:prstGeom prst="flowChartConnector">
            <a:avLst/>
          </a:prstGeom>
          <a:solidFill>
            <a:schemeClr val="tx2"/>
          </a:solidFill>
          <a:ln>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45" name="TextBox 463"/>
          <p:cNvSpPr txBox="1">
            <a:spLocks noChangeArrowheads="1"/>
          </p:cNvSpPr>
          <p:nvPr/>
        </p:nvSpPr>
        <p:spPr bwMode="auto">
          <a:xfrm>
            <a:off x="3000375" y="4281488"/>
            <a:ext cx="857250"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Thevenard</a:t>
            </a:r>
          </a:p>
        </p:txBody>
      </p:sp>
      <p:cxnSp>
        <p:nvCxnSpPr>
          <p:cNvPr id="146" name="Straight Connector 277"/>
          <p:cNvCxnSpPr>
            <a:cxnSpLocks noChangeShapeType="1"/>
            <a:stCxn id="144" idx="1"/>
            <a:endCxn id="145" idx="2"/>
          </p:cNvCxnSpPr>
          <p:nvPr/>
        </p:nvCxnSpPr>
        <p:spPr bwMode="auto">
          <a:xfrm flipH="1" flipV="1">
            <a:off x="3429000" y="4496932"/>
            <a:ext cx="188189" cy="229920"/>
          </a:xfrm>
          <a:prstGeom prst="line">
            <a:avLst/>
          </a:prstGeom>
          <a:noFill/>
          <a:ln w="9525" algn="ctr">
            <a:solidFill>
              <a:schemeClr val="tx1"/>
            </a:solidFill>
            <a:round/>
            <a:headEnd/>
            <a:tailEnd/>
          </a:ln>
        </p:spPr>
      </p:cxnSp>
      <p:sp>
        <p:nvSpPr>
          <p:cNvPr id="147" name="Flowchart: Connector 516"/>
          <p:cNvSpPr>
            <a:spLocks noChangeArrowheads="1"/>
          </p:cNvSpPr>
          <p:nvPr/>
        </p:nvSpPr>
        <p:spPr bwMode="auto">
          <a:xfrm>
            <a:off x="1957388" y="488156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48" name="TextBox 463"/>
          <p:cNvSpPr txBox="1">
            <a:spLocks noChangeArrowheads="1"/>
          </p:cNvSpPr>
          <p:nvPr/>
        </p:nvSpPr>
        <p:spPr bwMode="auto">
          <a:xfrm>
            <a:off x="1571625" y="5067300"/>
            <a:ext cx="78581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Albany</a:t>
            </a:r>
          </a:p>
        </p:txBody>
      </p:sp>
      <p:cxnSp>
        <p:nvCxnSpPr>
          <p:cNvPr id="149" name="Straight Connector 282"/>
          <p:cNvCxnSpPr>
            <a:cxnSpLocks noChangeShapeType="1"/>
            <a:stCxn id="148" idx="0"/>
            <a:endCxn id="147" idx="3"/>
          </p:cNvCxnSpPr>
          <p:nvPr/>
        </p:nvCxnSpPr>
        <p:spPr bwMode="auto">
          <a:xfrm flipV="1">
            <a:off x="1964532" y="4979124"/>
            <a:ext cx="9595" cy="88176"/>
          </a:xfrm>
          <a:prstGeom prst="line">
            <a:avLst/>
          </a:prstGeom>
          <a:noFill/>
          <a:ln w="9525" algn="ctr">
            <a:solidFill>
              <a:schemeClr val="tx1"/>
            </a:solidFill>
            <a:round/>
            <a:headEnd/>
            <a:tailEnd/>
          </a:ln>
        </p:spPr>
      </p:cxnSp>
      <p:sp>
        <p:nvSpPr>
          <p:cNvPr id="150" name="Flowchart: Connector 516"/>
          <p:cNvSpPr>
            <a:spLocks noChangeArrowheads="1"/>
          </p:cNvSpPr>
          <p:nvPr/>
        </p:nvSpPr>
        <p:spPr bwMode="auto">
          <a:xfrm>
            <a:off x="1785938" y="4495800"/>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51" name="Flowchart: Connector 516"/>
          <p:cNvSpPr>
            <a:spLocks noChangeArrowheads="1"/>
          </p:cNvSpPr>
          <p:nvPr/>
        </p:nvSpPr>
        <p:spPr bwMode="auto">
          <a:xfrm>
            <a:off x="1785938" y="4567238"/>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52" name="TextBox 463"/>
          <p:cNvSpPr txBox="1">
            <a:spLocks noChangeArrowheads="1"/>
          </p:cNvSpPr>
          <p:nvPr/>
        </p:nvSpPr>
        <p:spPr bwMode="auto">
          <a:xfrm>
            <a:off x="714375" y="4567238"/>
            <a:ext cx="78581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Kwinana</a:t>
            </a:r>
          </a:p>
        </p:txBody>
      </p:sp>
      <p:sp>
        <p:nvSpPr>
          <p:cNvPr id="153" name="TextBox 463"/>
          <p:cNvSpPr txBox="1">
            <a:spLocks noChangeArrowheads="1"/>
          </p:cNvSpPr>
          <p:nvPr/>
        </p:nvSpPr>
        <p:spPr bwMode="auto">
          <a:xfrm>
            <a:off x="642938" y="4424363"/>
            <a:ext cx="78581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Fremantle</a:t>
            </a:r>
          </a:p>
        </p:txBody>
      </p:sp>
      <p:cxnSp>
        <p:nvCxnSpPr>
          <p:cNvPr id="154" name="Straight Connector 299"/>
          <p:cNvCxnSpPr>
            <a:cxnSpLocks noChangeShapeType="1"/>
            <a:stCxn id="151" idx="2"/>
            <a:endCxn id="152" idx="3"/>
          </p:cNvCxnSpPr>
          <p:nvPr/>
        </p:nvCxnSpPr>
        <p:spPr bwMode="auto">
          <a:xfrm flipH="1">
            <a:off x="1500188" y="4624388"/>
            <a:ext cx="285750" cy="50572"/>
          </a:xfrm>
          <a:prstGeom prst="line">
            <a:avLst/>
          </a:prstGeom>
          <a:noFill/>
          <a:ln w="9525" algn="ctr">
            <a:solidFill>
              <a:schemeClr val="tx1"/>
            </a:solidFill>
            <a:round/>
            <a:headEnd/>
            <a:tailEnd/>
          </a:ln>
        </p:spPr>
      </p:cxnSp>
      <p:cxnSp>
        <p:nvCxnSpPr>
          <p:cNvPr id="155" name="Straight Connector 302"/>
          <p:cNvCxnSpPr>
            <a:cxnSpLocks noChangeShapeType="1"/>
            <a:stCxn id="150" idx="2"/>
            <a:endCxn id="153" idx="3"/>
          </p:cNvCxnSpPr>
          <p:nvPr/>
        </p:nvCxnSpPr>
        <p:spPr bwMode="auto">
          <a:xfrm flipH="1" flipV="1">
            <a:off x="1428750" y="4532085"/>
            <a:ext cx="357188" cy="20865"/>
          </a:xfrm>
          <a:prstGeom prst="line">
            <a:avLst/>
          </a:prstGeom>
          <a:noFill/>
          <a:ln w="9525" algn="ctr">
            <a:solidFill>
              <a:schemeClr val="tx1"/>
            </a:solidFill>
            <a:round/>
            <a:headEnd/>
            <a:tailEnd/>
          </a:ln>
        </p:spPr>
      </p:cxnSp>
      <p:sp>
        <p:nvSpPr>
          <p:cNvPr id="156" name="Flowchart: Connector 516"/>
          <p:cNvSpPr>
            <a:spLocks noChangeArrowheads="1"/>
          </p:cNvSpPr>
          <p:nvPr/>
        </p:nvSpPr>
        <p:spPr bwMode="auto">
          <a:xfrm>
            <a:off x="1600200" y="413861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57" name="Straight Connector 308"/>
          <p:cNvCxnSpPr>
            <a:cxnSpLocks noChangeShapeType="1"/>
            <a:stCxn id="156" idx="2"/>
            <a:endCxn id="158" idx="3"/>
          </p:cNvCxnSpPr>
          <p:nvPr/>
        </p:nvCxnSpPr>
        <p:spPr bwMode="auto">
          <a:xfrm flipH="1" flipV="1">
            <a:off x="1285875" y="4174897"/>
            <a:ext cx="314325" cy="20866"/>
          </a:xfrm>
          <a:prstGeom prst="line">
            <a:avLst/>
          </a:prstGeom>
          <a:noFill/>
          <a:ln w="9525" algn="ctr">
            <a:solidFill>
              <a:schemeClr val="tx1"/>
            </a:solidFill>
            <a:round/>
            <a:headEnd/>
            <a:tailEnd/>
          </a:ln>
        </p:spPr>
      </p:cxnSp>
      <p:sp>
        <p:nvSpPr>
          <p:cNvPr id="158" name="TextBox 463"/>
          <p:cNvSpPr txBox="1">
            <a:spLocks noChangeArrowheads="1"/>
          </p:cNvSpPr>
          <p:nvPr/>
        </p:nvSpPr>
        <p:spPr bwMode="auto">
          <a:xfrm>
            <a:off x="500063" y="4067175"/>
            <a:ext cx="78581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Geraldton</a:t>
            </a:r>
          </a:p>
        </p:txBody>
      </p:sp>
      <p:sp>
        <p:nvSpPr>
          <p:cNvPr id="165" name="Flowchart: Connector 516"/>
          <p:cNvSpPr>
            <a:spLocks noChangeArrowheads="1"/>
          </p:cNvSpPr>
          <p:nvPr/>
        </p:nvSpPr>
        <p:spPr bwMode="auto">
          <a:xfrm>
            <a:off x="2286000" y="2995613"/>
            <a:ext cx="114300" cy="114300"/>
          </a:xfrm>
          <a:prstGeom prst="flowChartConnector">
            <a:avLst/>
          </a:prstGeom>
          <a:solidFill>
            <a:schemeClr val="tx2"/>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66" name="Flowchart: Connector 516"/>
          <p:cNvSpPr>
            <a:spLocks noChangeArrowheads="1"/>
          </p:cNvSpPr>
          <p:nvPr/>
        </p:nvSpPr>
        <p:spPr bwMode="auto">
          <a:xfrm>
            <a:off x="2314575" y="3076575"/>
            <a:ext cx="114300" cy="114300"/>
          </a:xfrm>
          <a:prstGeom prst="flowChartConnector">
            <a:avLst/>
          </a:prstGeom>
          <a:solidFill>
            <a:schemeClr val="tx2"/>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sp>
        <p:nvSpPr>
          <p:cNvPr id="167" name="TextBox 463"/>
          <p:cNvSpPr txBox="1">
            <a:spLocks noChangeArrowheads="1"/>
          </p:cNvSpPr>
          <p:nvPr/>
        </p:nvSpPr>
        <p:spPr bwMode="auto">
          <a:xfrm>
            <a:off x="1643063" y="2566988"/>
            <a:ext cx="1143000"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Koolan Island</a:t>
            </a:r>
          </a:p>
        </p:txBody>
      </p:sp>
      <p:sp>
        <p:nvSpPr>
          <p:cNvPr id="168" name="TextBox 463"/>
          <p:cNvSpPr txBox="1">
            <a:spLocks noChangeArrowheads="1"/>
          </p:cNvSpPr>
          <p:nvPr/>
        </p:nvSpPr>
        <p:spPr bwMode="auto">
          <a:xfrm>
            <a:off x="1071563" y="2781300"/>
            <a:ext cx="1143000"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Cockatoo Island</a:t>
            </a:r>
          </a:p>
        </p:txBody>
      </p:sp>
      <p:cxnSp>
        <p:nvCxnSpPr>
          <p:cNvPr id="169" name="Straight Connector 355"/>
          <p:cNvCxnSpPr>
            <a:cxnSpLocks noChangeShapeType="1"/>
            <a:stCxn id="166" idx="2"/>
            <a:endCxn id="168" idx="2"/>
          </p:cNvCxnSpPr>
          <p:nvPr/>
        </p:nvCxnSpPr>
        <p:spPr bwMode="auto">
          <a:xfrm flipH="1" flipV="1">
            <a:off x="1643063" y="2996744"/>
            <a:ext cx="671512" cy="136981"/>
          </a:xfrm>
          <a:prstGeom prst="line">
            <a:avLst/>
          </a:prstGeom>
          <a:noFill/>
          <a:ln w="9525" algn="ctr">
            <a:solidFill>
              <a:schemeClr val="tx1"/>
            </a:solidFill>
            <a:round/>
            <a:headEnd/>
            <a:tailEnd/>
          </a:ln>
        </p:spPr>
      </p:cxnSp>
      <p:cxnSp>
        <p:nvCxnSpPr>
          <p:cNvPr id="170" name="Straight Connector 360"/>
          <p:cNvCxnSpPr>
            <a:cxnSpLocks noChangeShapeType="1"/>
            <a:stCxn id="165" idx="1"/>
            <a:endCxn id="167" idx="2"/>
          </p:cNvCxnSpPr>
          <p:nvPr/>
        </p:nvCxnSpPr>
        <p:spPr bwMode="auto">
          <a:xfrm flipH="1" flipV="1">
            <a:off x="2214563" y="2782432"/>
            <a:ext cx="88176" cy="229920"/>
          </a:xfrm>
          <a:prstGeom prst="line">
            <a:avLst/>
          </a:prstGeom>
          <a:noFill/>
          <a:ln w="9525" algn="ctr">
            <a:solidFill>
              <a:schemeClr val="tx1"/>
            </a:solidFill>
            <a:round/>
            <a:headEnd/>
            <a:tailEnd/>
          </a:ln>
        </p:spPr>
      </p:cxnSp>
      <p:sp>
        <p:nvSpPr>
          <p:cNvPr id="174" name="Flowchart: Connector 516"/>
          <p:cNvSpPr>
            <a:spLocks noChangeArrowheads="1"/>
          </p:cNvSpPr>
          <p:nvPr/>
        </p:nvSpPr>
        <p:spPr bwMode="auto">
          <a:xfrm>
            <a:off x="3143250" y="2781300"/>
            <a:ext cx="114300" cy="114300"/>
          </a:xfrm>
          <a:prstGeom prst="flowChartConnector">
            <a:avLst/>
          </a:prstGeom>
          <a:solidFill>
            <a:schemeClr val="accent5">
              <a:lumMod val="75000"/>
            </a:schemeClr>
          </a:solidFill>
          <a:ln w="9525" algn="ctr">
            <a:solidFill>
              <a:schemeClr val="accent5">
                <a:lumMod val="75000"/>
              </a:schemeClr>
            </a:solidFill>
            <a:round/>
            <a:headEnd/>
            <a:tailEnd/>
          </a:ln>
        </p:spPr>
        <p:txBody>
          <a:bodyPr wrap="none" anchor="ctr"/>
          <a:lstStyle/>
          <a:p>
            <a:pPr>
              <a:defRPr/>
            </a:pPr>
            <a:endParaRPr lang="en-AU" sz="800" dirty="0">
              <a:latin typeface="Arial" pitchFamily="34" charset="0"/>
              <a:cs typeface="Arial" pitchFamily="34" charset="0"/>
            </a:endParaRPr>
          </a:p>
        </p:txBody>
      </p:sp>
      <p:sp>
        <p:nvSpPr>
          <p:cNvPr id="175" name="Flowchart: Connector 484"/>
          <p:cNvSpPr>
            <a:spLocks noChangeArrowheads="1"/>
          </p:cNvSpPr>
          <p:nvPr/>
        </p:nvSpPr>
        <p:spPr bwMode="auto">
          <a:xfrm>
            <a:off x="3143250" y="2852738"/>
            <a:ext cx="114300" cy="114300"/>
          </a:xfrm>
          <a:prstGeom prst="flowChartConnector">
            <a:avLst/>
          </a:prstGeom>
          <a:solidFill>
            <a:schemeClr val="tx2"/>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cxnSp>
        <p:nvCxnSpPr>
          <p:cNvPr id="176" name="Straight Connector 419"/>
          <p:cNvCxnSpPr>
            <a:cxnSpLocks noChangeShapeType="1"/>
            <a:stCxn id="174" idx="0"/>
            <a:endCxn id="179" idx="2"/>
          </p:cNvCxnSpPr>
          <p:nvPr/>
        </p:nvCxnSpPr>
        <p:spPr bwMode="auto">
          <a:xfrm flipV="1">
            <a:off x="3200400" y="2496682"/>
            <a:ext cx="192882" cy="284618"/>
          </a:xfrm>
          <a:prstGeom prst="line">
            <a:avLst/>
          </a:prstGeom>
          <a:noFill/>
          <a:ln w="9525" algn="ctr">
            <a:solidFill>
              <a:schemeClr val="tx1"/>
            </a:solidFill>
            <a:round/>
            <a:headEnd/>
            <a:tailEnd/>
          </a:ln>
        </p:spPr>
      </p:cxnSp>
      <p:cxnSp>
        <p:nvCxnSpPr>
          <p:cNvPr id="177" name="Straight Connector 422"/>
          <p:cNvCxnSpPr>
            <a:cxnSpLocks noChangeShapeType="1"/>
            <a:stCxn id="175" idx="1"/>
            <a:endCxn id="178" idx="2"/>
          </p:cNvCxnSpPr>
          <p:nvPr/>
        </p:nvCxnSpPr>
        <p:spPr bwMode="auto">
          <a:xfrm flipH="1" flipV="1">
            <a:off x="2893219" y="2679244"/>
            <a:ext cx="266770" cy="190233"/>
          </a:xfrm>
          <a:prstGeom prst="line">
            <a:avLst/>
          </a:prstGeom>
          <a:noFill/>
          <a:ln w="9525" algn="ctr">
            <a:solidFill>
              <a:schemeClr val="tx1"/>
            </a:solidFill>
            <a:round/>
            <a:headEnd/>
            <a:tailEnd/>
          </a:ln>
        </p:spPr>
      </p:cxnSp>
      <p:sp>
        <p:nvSpPr>
          <p:cNvPr id="178" name="TextBox 463"/>
          <p:cNvSpPr txBox="1">
            <a:spLocks noChangeArrowheads="1"/>
          </p:cNvSpPr>
          <p:nvPr/>
        </p:nvSpPr>
        <p:spPr bwMode="auto">
          <a:xfrm>
            <a:off x="2571750" y="2463800"/>
            <a:ext cx="642938"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Darwin</a:t>
            </a:r>
          </a:p>
        </p:txBody>
      </p:sp>
      <p:sp>
        <p:nvSpPr>
          <p:cNvPr id="179" name="TextBox 463"/>
          <p:cNvSpPr txBox="1">
            <a:spLocks noChangeArrowheads="1"/>
          </p:cNvSpPr>
          <p:nvPr/>
        </p:nvSpPr>
        <p:spPr bwMode="auto">
          <a:xfrm>
            <a:off x="2928938" y="2281238"/>
            <a:ext cx="928687"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Darwin LNG</a:t>
            </a:r>
          </a:p>
        </p:txBody>
      </p:sp>
      <p:sp>
        <p:nvSpPr>
          <p:cNvPr id="180" name="Flowchart: Connector 462"/>
          <p:cNvSpPr>
            <a:spLocks noChangeArrowheads="1"/>
          </p:cNvSpPr>
          <p:nvPr/>
        </p:nvSpPr>
        <p:spPr bwMode="auto">
          <a:xfrm>
            <a:off x="5172075" y="4852988"/>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dirty="0">
              <a:latin typeface="Arial" pitchFamily="34" charset="0"/>
              <a:cs typeface="Arial" pitchFamily="34" charset="0"/>
            </a:endParaRPr>
          </a:p>
        </p:txBody>
      </p:sp>
      <p:cxnSp>
        <p:nvCxnSpPr>
          <p:cNvPr id="181" name="Straight Connector 465"/>
          <p:cNvCxnSpPr>
            <a:cxnSpLocks noChangeShapeType="1"/>
            <a:stCxn id="182" idx="1"/>
            <a:endCxn id="180" idx="6"/>
          </p:cNvCxnSpPr>
          <p:nvPr/>
        </p:nvCxnSpPr>
        <p:spPr bwMode="auto">
          <a:xfrm flipH="1" flipV="1">
            <a:off x="5286375" y="4910138"/>
            <a:ext cx="285750" cy="18822"/>
          </a:xfrm>
          <a:prstGeom prst="line">
            <a:avLst/>
          </a:prstGeom>
          <a:noFill/>
          <a:ln w="9525" algn="ctr">
            <a:solidFill>
              <a:schemeClr val="tx1"/>
            </a:solidFill>
            <a:round/>
            <a:headEnd/>
            <a:tailEnd/>
          </a:ln>
        </p:spPr>
      </p:cxnSp>
      <p:sp>
        <p:nvSpPr>
          <p:cNvPr id="182" name="TextBox 463"/>
          <p:cNvSpPr txBox="1">
            <a:spLocks noChangeArrowheads="1"/>
          </p:cNvSpPr>
          <p:nvPr/>
        </p:nvSpPr>
        <p:spPr bwMode="auto">
          <a:xfrm>
            <a:off x="5572125" y="4821238"/>
            <a:ext cx="1071563"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Eden</a:t>
            </a:r>
          </a:p>
        </p:txBody>
      </p:sp>
      <p:sp>
        <p:nvSpPr>
          <p:cNvPr id="183" name="Flowchart: Connector 484"/>
          <p:cNvSpPr>
            <a:spLocks noChangeArrowheads="1"/>
          </p:cNvSpPr>
          <p:nvPr/>
        </p:nvSpPr>
        <p:spPr bwMode="auto">
          <a:xfrm>
            <a:off x="5143500" y="2209800"/>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84" name="Flowchart: Connector 484"/>
          <p:cNvSpPr>
            <a:spLocks noChangeArrowheads="1"/>
          </p:cNvSpPr>
          <p:nvPr/>
        </p:nvSpPr>
        <p:spPr bwMode="auto">
          <a:xfrm>
            <a:off x="4867275" y="2505075"/>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85" name="Flowchart: Connector 484"/>
          <p:cNvSpPr>
            <a:spLocks noChangeArrowheads="1"/>
          </p:cNvSpPr>
          <p:nvPr/>
        </p:nvSpPr>
        <p:spPr bwMode="auto">
          <a:xfrm>
            <a:off x="4786313" y="2209800"/>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86" name="Flowchart: Connector 484"/>
          <p:cNvSpPr>
            <a:spLocks noChangeArrowheads="1"/>
          </p:cNvSpPr>
          <p:nvPr/>
        </p:nvSpPr>
        <p:spPr bwMode="auto">
          <a:xfrm>
            <a:off x="4929188" y="2352675"/>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87" name="Flowchart: Connector 484"/>
          <p:cNvSpPr>
            <a:spLocks noChangeArrowheads="1"/>
          </p:cNvSpPr>
          <p:nvPr/>
        </p:nvSpPr>
        <p:spPr bwMode="auto">
          <a:xfrm>
            <a:off x="5214938" y="2066925"/>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dirty="0">
              <a:latin typeface="Arial" pitchFamily="34" charset="0"/>
              <a:cs typeface="Arial" pitchFamily="34" charset="0"/>
            </a:endParaRPr>
          </a:p>
        </p:txBody>
      </p:sp>
      <p:sp>
        <p:nvSpPr>
          <p:cNvPr id="188" name="TextBox 463"/>
          <p:cNvSpPr txBox="1">
            <a:spLocks noChangeArrowheads="1"/>
          </p:cNvSpPr>
          <p:nvPr/>
        </p:nvSpPr>
        <p:spPr bwMode="auto">
          <a:xfrm>
            <a:off x="5200650" y="2538406"/>
            <a:ext cx="1071562" cy="215444"/>
          </a:xfrm>
          <a:prstGeom prst="rect">
            <a:avLst/>
          </a:prstGeom>
          <a:noFill/>
          <a:ln w="9525">
            <a:noFill/>
            <a:miter lim="800000"/>
            <a:headEnd/>
            <a:tailEnd/>
          </a:ln>
        </p:spPr>
        <p:txBody>
          <a:bodyPr>
            <a:spAutoFit/>
          </a:bodyPr>
          <a:lstStyle/>
          <a:p>
            <a:r>
              <a:rPr lang="en-AU" sz="800" dirty="0">
                <a:latin typeface="Arial" pitchFamily="34" charset="0"/>
                <a:cs typeface="Arial" pitchFamily="34" charset="0"/>
              </a:rPr>
              <a:t>Port Moresby</a:t>
            </a:r>
          </a:p>
        </p:txBody>
      </p:sp>
      <p:sp>
        <p:nvSpPr>
          <p:cNvPr id="189" name="TextBox 463"/>
          <p:cNvSpPr txBox="1">
            <a:spLocks noChangeArrowheads="1"/>
          </p:cNvSpPr>
          <p:nvPr/>
        </p:nvSpPr>
        <p:spPr bwMode="auto">
          <a:xfrm>
            <a:off x="5429250" y="1995488"/>
            <a:ext cx="1071563" cy="215444"/>
          </a:xfrm>
          <a:prstGeom prst="rect">
            <a:avLst/>
          </a:prstGeom>
          <a:noFill/>
          <a:ln w="9525">
            <a:noFill/>
            <a:miter lim="800000"/>
            <a:headEnd/>
            <a:tailEnd/>
          </a:ln>
        </p:spPr>
        <p:txBody>
          <a:bodyPr>
            <a:spAutoFit/>
          </a:bodyPr>
          <a:lstStyle/>
          <a:p>
            <a:r>
              <a:rPr lang="en-AU" sz="800" dirty="0" err="1">
                <a:latin typeface="Arial" pitchFamily="34" charset="0"/>
                <a:cs typeface="Arial" pitchFamily="34" charset="0"/>
              </a:rPr>
              <a:t>Rabaul</a:t>
            </a:r>
            <a:endParaRPr lang="en-AU" sz="800" dirty="0">
              <a:latin typeface="Arial" pitchFamily="34" charset="0"/>
              <a:cs typeface="Arial" pitchFamily="34" charset="0"/>
            </a:endParaRPr>
          </a:p>
        </p:txBody>
      </p:sp>
      <p:sp>
        <p:nvSpPr>
          <p:cNvPr id="190" name="TextBox 463"/>
          <p:cNvSpPr txBox="1">
            <a:spLocks noChangeArrowheads="1"/>
          </p:cNvSpPr>
          <p:nvPr/>
        </p:nvSpPr>
        <p:spPr bwMode="auto">
          <a:xfrm>
            <a:off x="5357813" y="2138363"/>
            <a:ext cx="633412" cy="215444"/>
          </a:xfrm>
          <a:prstGeom prst="rect">
            <a:avLst/>
          </a:prstGeom>
          <a:noFill/>
          <a:ln w="9525">
            <a:noFill/>
            <a:miter lim="800000"/>
            <a:headEnd/>
            <a:tailEnd/>
          </a:ln>
        </p:spPr>
        <p:txBody>
          <a:bodyPr>
            <a:spAutoFit/>
          </a:bodyPr>
          <a:lstStyle/>
          <a:p>
            <a:r>
              <a:rPr lang="en-AU" sz="800">
                <a:latin typeface="Arial" pitchFamily="34" charset="0"/>
                <a:cs typeface="Arial" pitchFamily="34" charset="0"/>
              </a:rPr>
              <a:t>Kimbe</a:t>
            </a:r>
          </a:p>
        </p:txBody>
      </p:sp>
      <p:sp>
        <p:nvSpPr>
          <p:cNvPr id="191" name="TextBox 463"/>
          <p:cNvSpPr txBox="1">
            <a:spLocks noChangeArrowheads="1"/>
          </p:cNvSpPr>
          <p:nvPr/>
        </p:nvSpPr>
        <p:spPr bwMode="auto">
          <a:xfrm>
            <a:off x="5143500" y="2352675"/>
            <a:ext cx="428625" cy="215444"/>
          </a:xfrm>
          <a:prstGeom prst="rect">
            <a:avLst/>
          </a:prstGeom>
          <a:noFill/>
          <a:ln w="9525">
            <a:noFill/>
            <a:miter lim="800000"/>
            <a:headEnd/>
            <a:tailEnd/>
          </a:ln>
        </p:spPr>
        <p:txBody>
          <a:bodyPr>
            <a:spAutoFit/>
          </a:bodyPr>
          <a:lstStyle/>
          <a:p>
            <a:r>
              <a:rPr lang="en-AU" sz="800">
                <a:latin typeface="Arial" pitchFamily="34" charset="0"/>
                <a:cs typeface="Arial" pitchFamily="34" charset="0"/>
              </a:rPr>
              <a:t>Lae</a:t>
            </a:r>
          </a:p>
        </p:txBody>
      </p:sp>
      <p:sp>
        <p:nvSpPr>
          <p:cNvPr id="192" name="TextBox 463"/>
          <p:cNvSpPr txBox="1">
            <a:spLocks noChangeArrowheads="1"/>
          </p:cNvSpPr>
          <p:nvPr/>
        </p:nvSpPr>
        <p:spPr bwMode="auto">
          <a:xfrm>
            <a:off x="4500563" y="1820863"/>
            <a:ext cx="785812" cy="215444"/>
          </a:xfrm>
          <a:prstGeom prst="rect">
            <a:avLst/>
          </a:prstGeom>
          <a:noFill/>
          <a:ln w="9525">
            <a:noFill/>
            <a:miter lim="800000"/>
            <a:headEnd/>
            <a:tailEnd/>
          </a:ln>
        </p:spPr>
        <p:txBody>
          <a:bodyPr>
            <a:spAutoFit/>
          </a:bodyPr>
          <a:lstStyle/>
          <a:p>
            <a:r>
              <a:rPr lang="en-AU" sz="800">
                <a:latin typeface="Arial" pitchFamily="34" charset="0"/>
                <a:cs typeface="Arial" pitchFamily="34" charset="0"/>
              </a:rPr>
              <a:t>Madang</a:t>
            </a:r>
          </a:p>
        </p:txBody>
      </p:sp>
      <p:cxnSp>
        <p:nvCxnSpPr>
          <p:cNvPr id="193" name="Straight Connector 454"/>
          <p:cNvCxnSpPr>
            <a:cxnSpLocks noChangeShapeType="1"/>
            <a:stCxn id="185" idx="0"/>
            <a:endCxn id="192" idx="2"/>
          </p:cNvCxnSpPr>
          <p:nvPr/>
        </p:nvCxnSpPr>
        <p:spPr bwMode="auto">
          <a:xfrm flipV="1">
            <a:off x="4843463" y="2036307"/>
            <a:ext cx="50006" cy="173493"/>
          </a:xfrm>
          <a:prstGeom prst="line">
            <a:avLst/>
          </a:prstGeom>
          <a:noFill/>
          <a:ln w="9525" algn="ctr">
            <a:solidFill>
              <a:schemeClr val="tx1"/>
            </a:solidFill>
            <a:round/>
            <a:headEnd/>
            <a:tailEnd/>
          </a:ln>
        </p:spPr>
      </p:cxnSp>
      <p:cxnSp>
        <p:nvCxnSpPr>
          <p:cNvPr id="194" name="Straight Connector 460"/>
          <p:cNvCxnSpPr>
            <a:cxnSpLocks noChangeShapeType="1"/>
            <a:stCxn id="184" idx="6"/>
          </p:cNvCxnSpPr>
          <p:nvPr/>
        </p:nvCxnSpPr>
        <p:spPr bwMode="auto">
          <a:xfrm>
            <a:off x="4981575" y="2562225"/>
            <a:ext cx="247650" cy="97674"/>
          </a:xfrm>
          <a:prstGeom prst="line">
            <a:avLst/>
          </a:prstGeom>
          <a:noFill/>
          <a:ln w="9525" algn="ctr">
            <a:solidFill>
              <a:schemeClr val="tx1"/>
            </a:solidFill>
            <a:round/>
            <a:headEnd/>
            <a:tailEnd/>
          </a:ln>
        </p:spPr>
      </p:cxnSp>
      <p:cxnSp>
        <p:nvCxnSpPr>
          <p:cNvPr id="195" name="Straight Connector 469"/>
          <p:cNvCxnSpPr>
            <a:cxnSpLocks noChangeShapeType="1"/>
            <a:stCxn id="186" idx="6"/>
            <a:endCxn id="191" idx="1"/>
          </p:cNvCxnSpPr>
          <p:nvPr/>
        </p:nvCxnSpPr>
        <p:spPr bwMode="auto">
          <a:xfrm>
            <a:off x="5043488" y="2409825"/>
            <a:ext cx="100012" cy="50572"/>
          </a:xfrm>
          <a:prstGeom prst="line">
            <a:avLst/>
          </a:prstGeom>
          <a:noFill/>
          <a:ln w="9525" algn="ctr">
            <a:solidFill>
              <a:schemeClr val="tx1"/>
            </a:solidFill>
            <a:round/>
            <a:headEnd/>
            <a:tailEnd/>
          </a:ln>
        </p:spPr>
      </p:cxnSp>
      <p:cxnSp>
        <p:nvCxnSpPr>
          <p:cNvPr id="196" name="Straight Connector 472"/>
          <p:cNvCxnSpPr>
            <a:cxnSpLocks noChangeShapeType="1"/>
            <a:stCxn id="190" idx="1"/>
            <a:endCxn id="183" idx="6"/>
          </p:cNvCxnSpPr>
          <p:nvPr/>
        </p:nvCxnSpPr>
        <p:spPr bwMode="auto">
          <a:xfrm flipH="1">
            <a:off x="5257800" y="2246085"/>
            <a:ext cx="100013" cy="20865"/>
          </a:xfrm>
          <a:prstGeom prst="line">
            <a:avLst/>
          </a:prstGeom>
          <a:noFill/>
          <a:ln w="9525" algn="ctr">
            <a:solidFill>
              <a:schemeClr val="tx1"/>
            </a:solidFill>
            <a:round/>
            <a:headEnd/>
            <a:tailEnd/>
          </a:ln>
        </p:spPr>
      </p:cxnSp>
      <p:cxnSp>
        <p:nvCxnSpPr>
          <p:cNvPr id="197" name="Straight Connector 478"/>
          <p:cNvCxnSpPr>
            <a:cxnSpLocks noChangeShapeType="1"/>
            <a:stCxn id="187" idx="6"/>
            <a:endCxn id="189" idx="1"/>
          </p:cNvCxnSpPr>
          <p:nvPr/>
        </p:nvCxnSpPr>
        <p:spPr bwMode="auto">
          <a:xfrm flipV="1">
            <a:off x="5329238" y="2103210"/>
            <a:ext cx="100012" cy="20865"/>
          </a:xfrm>
          <a:prstGeom prst="line">
            <a:avLst/>
          </a:prstGeom>
          <a:noFill/>
          <a:ln w="9525" algn="ctr">
            <a:solidFill>
              <a:schemeClr val="tx1"/>
            </a:solidFill>
            <a:round/>
            <a:headEnd/>
            <a:tailEnd/>
          </a:ln>
        </p:spPr>
      </p:cxnSp>
      <p:sp>
        <p:nvSpPr>
          <p:cNvPr id="205" name="TextBox 170"/>
          <p:cNvSpPr txBox="1">
            <a:spLocks noChangeArrowheads="1"/>
          </p:cNvSpPr>
          <p:nvPr/>
        </p:nvSpPr>
        <p:spPr bwMode="auto">
          <a:xfrm>
            <a:off x="3857625" y="1566863"/>
            <a:ext cx="1571625" cy="215444"/>
          </a:xfrm>
          <a:prstGeom prst="rect">
            <a:avLst/>
          </a:prstGeom>
          <a:noFill/>
          <a:ln w="9525">
            <a:noFill/>
            <a:miter lim="800000"/>
            <a:headEnd/>
            <a:tailEnd/>
          </a:ln>
        </p:spPr>
        <p:txBody>
          <a:bodyPr>
            <a:spAutoFit/>
          </a:bodyPr>
          <a:lstStyle/>
          <a:p>
            <a:r>
              <a:rPr lang="en-AU" sz="800" b="1">
                <a:latin typeface="Arial" pitchFamily="34" charset="0"/>
                <a:cs typeface="Arial" pitchFamily="34" charset="0"/>
              </a:rPr>
              <a:t>Papua New Guinea</a:t>
            </a:r>
          </a:p>
        </p:txBody>
      </p:sp>
      <p:sp>
        <p:nvSpPr>
          <p:cNvPr id="206" name="TextBox 171"/>
          <p:cNvSpPr txBox="1">
            <a:spLocks noChangeArrowheads="1"/>
          </p:cNvSpPr>
          <p:nvPr/>
        </p:nvSpPr>
        <p:spPr bwMode="auto">
          <a:xfrm>
            <a:off x="2699792" y="3781425"/>
            <a:ext cx="1571625" cy="215444"/>
          </a:xfrm>
          <a:prstGeom prst="rect">
            <a:avLst/>
          </a:prstGeom>
          <a:noFill/>
          <a:ln w="9525">
            <a:noFill/>
            <a:miter lim="800000"/>
            <a:headEnd/>
            <a:tailEnd/>
          </a:ln>
        </p:spPr>
        <p:txBody>
          <a:bodyPr>
            <a:spAutoFit/>
          </a:bodyPr>
          <a:lstStyle/>
          <a:p>
            <a:r>
              <a:rPr lang="en-AU" sz="800" b="1">
                <a:latin typeface="Arial" pitchFamily="34" charset="0"/>
                <a:cs typeface="Arial" pitchFamily="34" charset="0"/>
              </a:rPr>
              <a:t>Australia</a:t>
            </a:r>
          </a:p>
        </p:txBody>
      </p:sp>
      <p:sp>
        <p:nvSpPr>
          <p:cNvPr id="207" name="TextBox 172"/>
          <p:cNvSpPr txBox="1">
            <a:spLocks noChangeArrowheads="1"/>
          </p:cNvSpPr>
          <p:nvPr/>
        </p:nvSpPr>
        <p:spPr bwMode="auto">
          <a:xfrm>
            <a:off x="5500688" y="6210300"/>
            <a:ext cx="1143000" cy="215444"/>
          </a:xfrm>
          <a:prstGeom prst="rect">
            <a:avLst/>
          </a:prstGeom>
          <a:noFill/>
          <a:ln w="9525">
            <a:noFill/>
            <a:miter lim="800000"/>
            <a:headEnd/>
            <a:tailEnd/>
          </a:ln>
        </p:spPr>
        <p:txBody>
          <a:bodyPr>
            <a:spAutoFit/>
          </a:bodyPr>
          <a:lstStyle/>
          <a:p>
            <a:r>
              <a:rPr lang="en-AU" sz="800" b="1">
                <a:latin typeface="Arial" pitchFamily="34" charset="0"/>
                <a:cs typeface="Arial" pitchFamily="34" charset="0"/>
              </a:rPr>
              <a:t>New Zealand</a:t>
            </a:r>
          </a:p>
        </p:txBody>
      </p:sp>
      <p:sp>
        <p:nvSpPr>
          <p:cNvPr id="208" name="Freeform 207"/>
          <p:cNvSpPr>
            <a:spLocks/>
          </p:cNvSpPr>
          <p:nvPr/>
        </p:nvSpPr>
        <p:spPr bwMode="auto">
          <a:xfrm>
            <a:off x="7947025" y="1781175"/>
            <a:ext cx="125413" cy="112713"/>
          </a:xfrm>
          <a:custGeom>
            <a:avLst/>
            <a:gdLst/>
            <a:ahLst/>
            <a:cxnLst>
              <a:cxn ang="0">
                <a:pos x="0" y="0"/>
              </a:cxn>
              <a:cxn ang="0">
                <a:pos x="0" y="16"/>
              </a:cxn>
              <a:cxn ang="0">
                <a:pos x="16" y="16"/>
              </a:cxn>
              <a:cxn ang="0">
                <a:pos x="0" y="0"/>
              </a:cxn>
            </a:cxnLst>
            <a:rect l="0" t="0" r="r" b="b"/>
            <a:pathLst>
              <a:path w="17" h="17">
                <a:moveTo>
                  <a:pt x="0" y="0"/>
                </a:moveTo>
                <a:lnTo>
                  <a:pt x="0" y="16"/>
                </a:lnTo>
                <a:lnTo>
                  <a:pt x="16" y="16"/>
                </a:lnTo>
                <a:lnTo>
                  <a:pt x="0" y="0"/>
                </a:lnTo>
              </a:path>
            </a:pathLst>
          </a:custGeom>
          <a:solidFill>
            <a:schemeClr val="bg1">
              <a:lumMod val="85000"/>
            </a:schemeClr>
          </a:solidFill>
          <a:ln w="9525" cap="rnd" cmpd="sng">
            <a:solidFill>
              <a:schemeClr val="bg1">
                <a:lumMod val="95000"/>
              </a:schemeClr>
            </a:solidFill>
            <a:prstDash val="solid"/>
            <a:round/>
            <a:headEnd/>
            <a:tailEnd/>
          </a:ln>
          <a:effectLst/>
        </p:spPr>
        <p:txBody>
          <a:bodyPr/>
          <a:lstStyle/>
          <a:p>
            <a:pPr>
              <a:defRPr/>
            </a:pPr>
            <a:endParaRPr lang="en-GB" sz="800">
              <a:latin typeface="Arial" pitchFamily="34" charset="0"/>
              <a:cs typeface="Arial" pitchFamily="34" charset="0"/>
            </a:endParaRPr>
          </a:p>
        </p:txBody>
      </p:sp>
      <p:sp>
        <p:nvSpPr>
          <p:cNvPr id="209" name="Flowchart: Connector 208"/>
          <p:cNvSpPr>
            <a:spLocks noChangeArrowheads="1"/>
          </p:cNvSpPr>
          <p:nvPr/>
        </p:nvSpPr>
        <p:spPr bwMode="auto">
          <a:xfrm>
            <a:off x="8001000" y="1781175"/>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a:latin typeface="Arial" pitchFamily="34" charset="0"/>
              <a:cs typeface="Arial" pitchFamily="34" charset="0"/>
            </a:endParaRPr>
          </a:p>
        </p:txBody>
      </p:sp>
      <p:sp>
        <p:nvSpPr>
          <p:cNvPr id="210" name="Flowchart: Connector 209"/>
          <p:cNvSpPr>
            <a:spLocks noChangeArrowheads="1"/>
          </p:cNvSpPr>
          <p:nvPr/>
        </p:nvSpPr>
        <p:spPr bwMode="auto">
          <a:xfrm>
            <a:off x="7929563" y="1852613"/>
            <a:ext cx="114300" cy="114300"/>
          </a:xfrm>
          <a:prstGeom prst="flowChartConnector">
            <a:avLst/>
          </a:prstGeom>
          <a:solidFill>
            <a:schemeClr val="tx1"/>
          </a:solidFill>
          <a:ln>
            <a:solidFill>
              <a:schemeClr val="tx2"/>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a:latin typeface="Arial" pitchFamily="34" charset="0"/>
              <a:cs typeface="Arial" pitchFamily="34" charset="0"/>
            </a:endParaRPr>
          </a:p>
        </p:txBody>
      </p:sp>
      <p:sp>
        <p:nvSpPr>
          <p:cNvPr id="211" name="TextBox 463"/>
          <p:cNvSpPr txBox="1">
            <a:spLocks noChangeArrowheads="1"/>
          </p:cNvSpPr>
          <p:nvPr/>
        </p:nvSpPr>
        <p:spPr bwMode="auto">
          <a:xfrm>
            <a:off x="8215313" y="1852613"/>
            <a:ext cx="642937" cy="215444"/>
          </a:xfrm>
          <a:prstGeom prst="rect">
            <a:avLst/>
          </a:prstGeom>
          <a:noFill/>
          <a:ln w="9525">
            <a:noFill/>
            <a:miter lim="800000"/>
            <a:headEnd/>
            <a:tailEnd/>
          </a:ln>
        </p:spPr>
        <p:txBody>
          <a:bodyPr>
            <a:spAutoFit/>
          </a:bodyPr>
          <a:lstStyle/>
          <a:p>
            <a:r>
              <a:rPr lang="en-AU" sz="800">
                <a:latin typeface="Arial" pitchFamily="34" charset="0"/>
                <a:cs typeface="Arial" pitchFamily="34" charset="0"/>
              </a:rPr>
              <a:t>Suva</a:t>
            </a:r>
          </a:p>
        </p:txBody>
      </p:sp>
      <p:sp>
        <p:nvSpPr>
          <p:cNvPr id="212" name="TextBox 463"/>
          <p:cNvSpPr txBox="1">
            <a:spLocks noChangeArrowheads="1"/>
          </p:cNvSpPr>
          <p:nvPr/>
        </p:nvSpPr>
        <p:spPr bwMode="auto">
          <a:xfrm>
            <a:off x="8143875" y="1709738"/>
            <a:ext cx="1071563" cy="215444"/>
          </a:xfrm>
          <a:prstGeom prst="rect">
            <a:avLst/>
          </a:prstGeom>
          <a:noFill/>
          <a:ln w="9525">
            <a:noFill/>
            <a:miter lim="800000"/>
            <a:headEnd/>
            <a:tailEnd/>
          </a:ln>
        </p:spPr>
        <p:txBody>
          <a:bodyPr>
            <a:spAutoFit/>
          </a:bodyPr>
          <a:lstStyle/>
          <a:p>
            <a:r>
              <a:rPr lang="en-AU" sz="800">
                <a:latin typeface="Arial" pitchFamily="34" charset="0"/>
                <a:cs typeface="Arial" pitchFamily="34" charset="0"/>
              </a:rPr>
              <a:t>Lautoka</a:t>
            </a:r>
          </a:p>
        </p:txBody>
      </p:sp>
      <p:cxnSp>
        <p:nvCxnSpPr>
          <p:cNvPr id="213" name="Straight Connector 202"/>
          <p:cNvCxnSpPr>
            <a:cxnSpLocks noChangeShapeType="1"/>
            <a:stCxn id="212" idx="1"/>
            <a:endCxn id="209" idx="6"/>
          </p:cNvCxnSpPr>
          <p:nvPr/>
        </p:nvCxnSpPr>
        <p:spPr bwMode="auto">
          <a:xfrm flipH="1">
            <a:off x="8115300" y="1817460"/>
            <a:ext cx="28575" cy="20865"/>
          </a:xfrm>
          <a:prstGeom prst="line">
            <a:avLst/>
          </a:prstGeom>
          <a:noFill/>
          <a:ln w="9525" algn="ctr">
            <a:solidFill>
              <a:schemeClr val="tx1"/>
            </a:solidFill>
            <a:round/>
            <a:headEnd/>
            <a:tailEnd/>
          </a:ln>
        </p:spPr>
      </p:cxnSp>
      <p:cxnSp>
        <p:nvCxnSpPr>
          <p:cNvPr id="214" name="Straight Connector 203"/>
          <p:cNvCxnSpPr>
            <a:cxnSpLocks noChangeShapeType="1"/>
            <a:stCxn id="211" idx="1"/>
            <a:endCxn id="210" idx="6"/>
          </p:cNvCxnSpPr>
          <p:nvPr/>
        </p:nvCxnSpPr>
        <p:spPr bwMode="auto">
          <a:xfrm flipH="1" flipV="1">
            <a:off x="8043863" y="1909763"/>
            <a:ext cx="171450" cy="50572"/>
          </a:xfrm>
          <a:prstGeom prst="line">
            <a:avLst/>
          </a:prstGeom>
          <a:noFill/>
          <a:ln w="9525" algn="ctr">
            <a:solidFill>
              <a:schemeClr val="tx1"/>
            </a:solidFill>
            <a:round/>
            <a:headEnd/>
            <a:tailEnd/>
          </a:ln>
        </p:spPr>
      </p:cxnSp>
      <p:sp>
        <p:nvSpPr>
          <p:cNvPr id="215" name="TextBox 204"/>
          <p:cNvSpPr txBox="1">
            <a:spLocks noChangeArrowheads="1"/>
          </p:cNvSpPr>
          <p:nvPr/>
        </p:nvSpPr>
        <p:spPr bwMode="auto">
          <a:xfrm>
            <a:off x="7858125" y="1495425"/>
            <a:ext cx="928688" cy="215444"/>
          </a:xfrm>
          <a:prstGeom prst="rect">
            <a:avLst/>
          </a:prstGeom>
          <a:noFill/>
          <a:ln w="9525">
            <a:noFill/>
            <a:miter lim="800000"/>
            <a:headEnd/>
            <a:tailEnd/>
          </a:ln>
        </p:spPr>
        <p:txBody>
          <a:bodyPr>
            <a:spAutoFit/>
          </a:bodyPr>
          <a:lstStyle/>
          <a:p>
            <a:r>
              <a:rPr lang="en-AU" sz="800" b="1">
                <a:latin typeface="Arial" pitchFamily="34" charset="0"/>
                <a:cs typeface="Arial" pitchFamily="34" charset="0"/>
              </a:rPr>
              <a:t>Fiji</a:t>
            </a:r>
          </a:p>
        </p:txBody>
      </p:sp>
      <p:sp>
        <p:nvSpPr>
          <p:cNvPr id="216" name="Freeform 215"/>
          <p:cNvSpPr>
            <a:spLocks/>
          </p:cNvSpPr>
          <p:nvPr/>
        </p:nvSpPr>
        <p:spPr bwMode="auto">
          <a:xfrm rot="3652292" flipV="1">
            <a:off x="7175500" y="2322513"/>
            <a:ext cx="314325" cy="95250"/>
          </a:xfrm>
          <a:custGeom>
            <a:avLst/>
            <a:gdLst/>
            <a:ahLst/>
            <a:cxnLst>
              <a:cxn ang="0">
                <a:pos x="0" y="0"/>
              </a:cxn>
              <a:cxn ang="0">
                <a:pos x="10" y="40"/>
              </a:cxn>
              <a:cxn ang="0">
                <a:pos x="25" y="49"/>
              </a:cxn>
              <a:cxn ang="0">
                <a:pos x="34" y="33"/>
              </a:cxn>
              <a:cxn ang="0">
                <a:pos x="41" y="40"/>
              </a:cxn>
              <a:cxn ang="0">
                <a:pos x="50" y="0"/>
              </a:cxn>
              <a:cxn ang="0">
                <a:pos x="41" y="0"/>
              </a:cxn>
              <a:cxn ang="0">
                <a:pos x="16" y="8"/>
              </a:cxn>
              <a:cxn ang="0">
                <a:pos x="0" y="0"/>
              </a:cxn>
            </a:cxnLst>
            <a:rect l="0" t="0" r="r" b="b"/>
            <a:pathLst>
              <a:path w="51" h="50">
                <a:moveTo>
                  <a:pt x="0" y="0"/>
                </a:moveTo>
                <a:lnTo>
                  <a:pt x="10" y="40"/>
                </a:lnTo>
                <a:lnTo>
                  <a:pt x="25" y="49"/>
                </a:lnTo>
                <a:lnTo>
                  <a:pt x="34" y="33"/>
                </a:lnTo>
                <a:lnTo>
                  <a:pt x="41" y="40"/>
                </a:lnTo>
                <a:lnTo>
                  <a:pt x="50" y="0"/>
                </a:lnTo>
                <a:lnTo>
                  <a:pt x="41" y="0"/>
                </a:lnTo>
                <a:lnTo>
                  <a:pt x="16" y="8"/>
                </a:lnTo>
                <a:lnTo>
                  <a:pt x="0" y="0"/>
                </a:lnTo>
              </a:path>
            </a:pathLst>
          </a:custGeom>
          <a:solidFill>
            <a:schemeClr val="bg1">
              <a:lumMod val="85000"/>
            </a:schemeClr>
          </a:solidFill>
          <a:ln w="9525" cap="rnd" cmpd="sng">
            <a:solidFill>
              <a:schemeClr val="bg1">
                <a:lumMod val="95000"/>
              </a:schemeClr>
            </a:solidFill>
            <a:prstDash val="solid"/>
            <a:round/>
            <a:headEnd/>
            <a:tailEnd/>
          </a:ln>
          <a:effectLst/>
        </p:spPr>
        <p:txBody>
          <a:bodyPr/>
          <a:lstStyle/>
          <a:p>
            <a:pPr>
              <a:defRPr/>
            </a:pPr>
            <a:endParaRPr lang="en-GB" sz="800">
              <a:latin typeface="Arial" pitchFamily="34" charset="0"/>
              <a:cs typeface="Arial" pitchFamily="34" charset="0"/>
            </a:endParaRPr>
          </a:p>
        </p:txBody>
      </p:sp>
      <p:sp>
        <p:nvSpPr>
          <p:cNvPr id="217" name="TextBox 210"/>
          <p:cNvSpPr txBox="1">
            <a:spLocks noChangeArrowheads="1"/>
          </p:cNvSpPr>
          <p:nvPr/>
        </p:nvSpPr>
        <p:spPr bwMode="auto">
          <a:xfrm>
            <a:off x="6786563" y="1781175"/>
            <a:ext cx="1143000" cy="215444"/>
          </a:xfrm>
          <a:prstGeom prst="rect">
            <a:avLst/>
          </a:prstGeom>
          <a:noFill/>
          <a:ln w="9525">
            <a:noFill/>
            <a:miter lim="800000"/>
            <a:headEnd/>
            <a:tailEnd/>
          </a:ln>
        </p:spPr>
        <p:txBody>
          <a:bodyPr>
            <a:spAutoFit/>
          </a:bodyPr>
          <a:lstStyle/>
          <a:p>
            <a:r>
              <a:rPr lang="en-AU" sz="800" b="1">
                <a:latin typeface="Arial" pitchFamily="34" charset="0"/>
                <a:cs typeface="Arial" pitchFamily="34" charset="0"/>
              </a:rPr>
              <a:t>New Caledonia</a:t>
            </a:r>
          </a:p>
        </p:txBody>
      </p:sp>
      <p:sp>
        <p:nvSpPr>
          <p:cNvPr id="218" name="Rectangle 218"/>
          <p:cNvSpPr>
            <a:spLocks noChangeArrowheads="1"/>
          </p:cNvSpPr>
          <p:nvPr/>
        </p:nvSpPr>
        <p:spPr bwMode="auto">
          <a:xfrm>
            <a:off x="6802438" y="1495425"/>
            <a:ext cx="2000250" cy="1285875"/>
          </a:xfrm>
          <a:prstGeom prst="rect">
            <a:avLst/>
          </a:prstGeom>
          <a:noFill/>
          <a:ln w="9525" algn="ctr">
            <a:solidFill>
              <a:schemeClr val="tx1"/>
            </a:solidFill>
            <a:prstDash val="sysDot"/>
            <a:round/>
            <a:headEnd/>
            <a:tailEnd/>
          </a:ln>
        </p:spPr>
        <p:txBody>
          <a:bodyPr wrap="none" anchor="ctr"/>
          <a:lstStyle/>
          <a:p>
            <a:pPr algn="ctr">
              <a:spcBef>
                <a:spcPct val="0"/>
              </a:spcBef>
            </a:pPr>
            <a:endParaRPr lang="en-AU" sz="800">
              <a:latin typeface="Arial" pitchFamily="34" charset="0"/>
              <a:cs typeface="Arial" pitchFamily="34" charset="0"/>
            </a:endParaRPr>
          </a:p>
        </p:txBody>
      </p:sp>
      <p:sp>
        <p:nvSpPr>
          <p:cNvPr id="219" name="Freeform 218"/>
          <p:cNvSpPr>
            <a:spLocks/>
          </p:cNvSpPr>
          <p:nvPr/>
        </p:nvSpPr>
        <p:spPr bwMode="auto">
          <a:xfrm>
            <a:off x="6643688" y="3138488"/>
            <a:ext cx="125412" cy="112712"/>
          </a:xfrm>
          <a:custGeom>
            <a:avLst/>
            <a:gdLst/>
            <a:ahLst/>
            <a:cxnLst>
              <a:cxn ang="0">
                <a:pos x="0" y="0"/>
              </a:cxn>
              <a:cxn ang="0">
                <a:pos x="0" y="16"/>
              </a:cxn>
              <a:cxn ang="0">
                <a:pos x="16" y="16"/>
              </a:cxn>
              <a:cxn ang="0">
                <a:pos x="0" y="0"/>
              </a:cxn>
            </a:cxnLst>
            <a:rect l="0" t="0" r="r" b="b"/>
            <a:pathLst>
              <a:path w="17" h="17">
                <a:moveTo>
                  <a:pt x="0" y="0"/>
                </a:moveTo>
                <a:lnTo>
                  <a:pt x="0" y="16"/>
                </a:lnTo>
                <a:lnTo>
                  <a:pt x="16" y="16"/>
                </a:lnTo>
                <a:lnTo>
                  <a:pt x="0" y="0"/>
                </a:lnTo>
              </a:path>
            </a:pathLst>
          </a:custGeom>
          <a:solidFill>
            <a:schemeClr val="bg1">
              <a:lumMod val="95000"/>
            </a:schemeClr>
          </a:solidFill>
          <a:ln w="9525" cap="rnd" cmpd="sng">
            <a:solidFill>
              <a:schemeClr val="bg1">
                <a:lumMod val="95000"/>
              </a:schemeClr>
            </a:solidFill>
            <a:prstDash val="solid"/>
            <a:round/>
            <a:headEnd/>
            <a:tailEnd/>
          </a:ln>
          <a:effectLst/>
        </p:spPr>
        <p:txBody>
          <a:bodyPr/>
          <a:lstStyle/>
          <a:p>
            <a:pPr>
              <a:defRPr/>
            </a:pPr>
            <a:endParaRPr lang="en-GB" sz="800">
              <a:latin typeface="Arial" pitchFamily="34" charset="0"/>
              <a:cs typeface="Arial" pitchFamily="34" charset="0"/>
            </a:endParaRPr>
          </a:p>
        </p:txBody>
      </p:sp>
      <p:sp>
        <p:nvSpPr>
          <p:cNvPr id="220" name="Curved Left Arrow 219"/>
          <p:cNvSpPr/>
          <p:nvPr/>
        </p:nvSpPr>
        <p:spPr bwMode="auto">
          <a:xfrm rot="12969681">
            <a:off x="6475413" y="2060575"/>
            <a:ext cx="571500" cy="1071563"/>
          </a:xfrm>
          <a:prstGeom prst="curvedLeftArrow">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none" anchor="ctr"/>
          <a:lstStyle/>
          <a:p>
            <a:pPr algn="ctr">
              <a:spcBef>
                <a:spcPct val="0"/>
              </a:spcBef>
              <a:defRPr/>
            </a:pPr>
            <a:endParaRPr lang="en-AU" sz="800">
              <a:solidFill>
                <a:schemeClr val="tx1"/>
              </a:solidFill>
              <a:latin typeface="Arial" pitchFamily="34" charset="0"/>
              <a:cs typeface="Arial" pitchFamily="34" charset="0"/>
            </a:endParaRPr>
          </a:p>
        </p:txBody>
      </p:sp>
      <p:sp>
        <p:nvSpPr>
          <p:cNvPr id="224" name="Flowchart: Connector 472"/>
          <p:cNvSpPr>
            <a:spLocks noChangeArrowheads="1"/>
          </p:cNvSpPr>
          <p:nvPr/>
        </p:nvSpPr>
        <p:spPr bwMode="auto">
          <a:xfrm>
            <a:off x="1484408" y="3403372"/>
            <a:ext cx="114300" cy="114300"/>
          </a:xfrm>
          <a:prstGeom prst="flowChartConnector">
            <a:avLst/>
          </a:prstGeom>
          <a:solidFill>
            <a:schemeClr val="accent5">
              <a:lumMod val="75000"/>
            </a:schemeClr>
          </a:solidFill>
          <a:ln>
            <a:solidFill>
              <a:schemeClr val="accent5">
                <a:lumMod val="75000"/>
              </a:schemeClr>
            </a:solidFill>
            <a:headEnd/>
            <a:tailEnd/>
          </a:ln>
        </p:spPr>
        <p:style>
          <a:lnRef idx="1">
            <a:schemeClr val="accent6"/>
          </a:lnRef>
          <a:fillRef idx="3">
            <a:schemeClr val="accent6"/>
          </a:fillRef>
          <a:effectRef idx="2">
            <a:schemeClr val="accent6"/>
          </a:effectRef>
          <a:fontRef idx="minor">
            <a:schemeClr val="lt1"/>
          </a:fontRef>
        </p:style>
        <p:txBody>
          <a:bodyPr wrap="none" anchor="ctr"/>
          <a:lstStyle/>
          <a:p>
            <a:pPr>
              <a:defRPr/>
            </a:pPr>
            <a:endParaRPr lang="en-AU" sz="800">
              <a:latin typeface="Arial" pitchFamily="34" charset="0"/>
              <a:cs typeface="Arial" pitchFamily="34" charset="0"/>
            </a:endParaRPr>
          </a:p>
        </p:txBody>
      </p:sp>
      <p:cxnSp>
        <p:nvCxnSpPr>
          <p:cNvPr id="225" name="Straight Connector 323"/>
          <p:cNvCxnSpPr>
            <a:cxnSpLocks noChangeShapeType="1"/>
            <a:stCxn id="224" idx="2"/>
            <a:endCxn id="226" idx="3"/>
          </p:cNvCxnSpPr>
          <p:nvPr/>
        </p:nvCxnSpPr>
        <p:spPr bwMode="auto">
          <a:xfrm flipH="1">
            <a:off x="1141176" y="3460522"/>
            <a:ext cx="343232" cy="74287"/>
          </a:xfrm>
          <a:prstGeom prst="line">
            <a:avLst/>
          </a:prstGeom>
          <a:noFill/>
          <a:ln w="9525" algn="ctr">
            <a:solidFill>
              <a:schemeClr val="tx1"/>
            </a:solidFill>
            <a:round/>
            <a:headEnd/>
            <a:tailEnd/>
          </a:ln>
        </p:spPr>
      </p:cxnSp>
      <p:sp>
        <p:nvSpPr>
          <p:cNvPr id="226" name="TextBox 463"/>
          <p:cNvSpPr txBox="1">
            <a:spLocks noChangeArrowheads="1"/>
          </p:cNvSpPr>
          <p:nvPr/>
        </p:nvSpPr>
        <p:spPr bwMode="auto">
          <a:xfrm>
            <a:off x="355364" y="3427087"/>
            <a:ext cx="785812" cy="215444"/>
          </a:xfrm>
          <a:prstGeom prst="rect">
            <a:avLst/>
          </a:prstGeom>
          <a:noFill/>
          <a:ln w="9525">
            <a:noFill/>
            <a:miter lim="800000"/>
            <a:headEnd/>
            <a:tailEnd/>
          </a:ln>
        </p:spPr>
        <p:txBody>
          <a:bodyPr>
            <a:spAutoFit/>
          </a:bodyPr>
          <a:lstStyle/>
          <a:p>
            <a:pPr algn="r"/>
            <a:r>
              <a:rPr lang="en-AU" sz="800" dirty="0" smtClean="0">
                <a:latin typeface="Arial" pitchFamily="34" charset="0"/>
                <a:cs typeface="Arial" pitchFamily="34" charset="0"/>
              </a:rPr>
              <a:t>Gorgon LNG</a:t>
            </a:r>
            <a:endParaRPr lang="en-AU" sz="800" dirty="0">
              <a:latin typeface="Arial" pitchFamily="34" charset="0"/>
              <a:cs typeface="Arial" pitchFamily="34" charset="0"/>
            </a:endParaRPr>
          </a:p>
        </p:txBody>
      </p:sp>
      <p:sp>
        <p:nvSpPr>
          <p:cNvPr id="227" name="Rectangle 226"/>
          <p:cNvSpPr>
            <a:spLocks noChangeAspect="1"/>
          </p:cNvSpPr>
          <p:nvPr/>
        </p:nvSpPr>
        <p:spPr bwMode="auto">
          <a:xfrm>
            <a:off x="5272088" y="4583977"/>
            <a:ext cx="142875" cy="135662"/>
          </a:xfrm>
          <a:prstGeom prst="rect">
            <a:avLst/>
          </a:prstGeom>
          <a:solidFill>
            <a:srgbClr val="FAE1AA"/>
          </a:solidFill>
          <a:ln w="95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0000"/>
              </a:lnSpc>
              <a:spcBef>
                <a:spcPct val="50000"/>
              </a:spcBef>
              <a:defRPr/>
            </a:pPr>
            <a:endParaRPr lang="en-GB" sz="1000" dirty="0">
              <a:solidFill>
                <a:prstClr val="white"/>
              </a:solidFill>
            </a:endParaRPr>
          </a:p>
        </p:txBody>
      </p:sp>
      <p:cxnSp>
        <p:nvCxnSpPr>
          <p:cNvPr id="75" name="Straight Connector 465"/>
          <p:cNvCxnSpPr>
            <a:cxnSpLocks noChangeShapeType="1"/>
            <a:stCxn id="74" idx="1"/>
            <a:endCxn id="73" idx="6"/>
          </p:cNvCxnSpPr>
          <p:nvPr/>
        </p:nvCxnSpPr>
        <p:spPr bwMode="auto">
          <a:xfrm flipH="1">
            <a:off x="5500688" y="4428897"/>
            <a:ext cx="142875" cy="9753"/>
          </a:xfrm>
          <a:prstGeom prst="line">
            <a:avLst/>
          </a:prstGeom>
          <a:noFill/>
          <a:ln w="9525" algn="ctr">
            <a:solidFill>
              <a:schemeClr val="tx1"/>
            </a:solidFill>
            <a:round/>
            <a:headEnd/>
            <a:tailEnd/>
          </a:ln>
        </p:spPr>
      </p:cxnSp>
      <p:sp>
        <p:nvSpPr>
          <p:cNvPr id="109" name="Flowchart: Connector 462"/>
          <p:cNvSpPr>
            <a:spLocks noChangeArrowheads="1"/>
          </p:cNvSpPr>
          <p:nvPr/>
        </p:nvSpPr>
        <p:spPr bwMode="auto">
          <a:xfrm>
            <a:off x="5286375" y="4595813"/>
            <a:ext cx="114300" cy="114300"/>
          </a:xfrm>
          <a:prstGeom prst="flowChartConnector">
            <a:avLst/>
          </a:prstGeom>
          <a:solidFill>
            <a:schemeClr val="tx2">
              <a:lumMod val="50000"/>
            </a:schemeClr>
          </a:solidFill>
          <a:ln w="9525" algn="ctr">
            <a:noFill/>
            <a:round/>
            <a:headEnd/>
            <a:tailEnd/>
          </a:ln>
        </p:spPr>
        <p:txBody>
          <a:bodyPr wrap="none" anchor="ctr"/>
          <a:lstStyle/>
          <a:p>
            <a:pPr>
              <a:defRPr/>
            </a:pPr>
            <a:endParaRPr lang="en-AU" sz="800">
              <a:latin typeface="Arial" pitchFamily="34" charset="0"/>
              <a:cs typeface="Arial" pitchFamily="34" charset="0"/>
            </a:endParaRPr>
          </a:p>
        </p:txBody>
      </p:sp>
      <p:cxnSp>
        <p:nvCxnSpPr>
          <p:cNvPr id="112" name="Straight Connector 465"/>
          <p:cNvCxnSpPr>
            <a:cxnSpLocks noChangeShapeType="1"/>
            <a:stCxn id="110" idx="1"/>
            <a:endCxn id="109" idx="6"/>
          </p:cNvCxnSpPr>
          <p:nvPr/>
        </p:nvCxnSpPr>
        <p:spPr bwMode="auto">
          <a:xfrm flipH="1">
            <a:off x="5400675" y="4643210"/>
            <a:ext cx="242888" cy="9753"/>
          </a:xfrm>
          <a:prstGeom prst="line">
            <a:avLst/>
          </a:prstGeom>
          <a:noFill/>
          <a:ln w="9525" algn="ctr">
            <a:solidFill>
              <a:schemeClr val="tx1"/>
            </a:solidFill>
            <a:round/>
            <a:headEnd/>
            <a:tailEnd/>
          </a:ln>
        </p:spPr>
      </p:cxnSp>
      <p:sp>
        <p:nvSpPr>
          <p:cNvPr id="228" name="Rectangle 227"/>
          <p:cNvSpPr>
            <a:spLocks noChangeAspect="1"/>
          </p:cNvSpPr>
          <p:nvPr/>
        </p:nvSpPr>
        <p:spPr bwMode="auto">
          <a:xfrm>
            <a:off x="580180" y="6074817"/>
            <a:ext cx="92319" cy="90487"/>
          </a:xfrm>
          <a:prstGeom prst="rect">
            <a:avLst/>
          </a:prstGeom>
          <a:solidFill>
            <a:srgbClr val="FAE1AA"/>
          </a:solidFill>
          <a:ln w="95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0000"/>
              </a:lnSpc>
              <a:spcBef>
                <a:spcPct val="50000"/>
              </a:spcBef>
              <a:defRPr/>
            </a:pPr>
            <a:endParaRPr lang="en-GB" sz="1000" dirty="0">
              <a:solidFill>
                <a:prstClr val="white"/>
              </a:solidFill>
            </a:endParaRPr>
          </a:p>
        </p:txBody>
      </p:sp>
      <p:sp>
        <p:nvSpPr>
          <p:cNvPr id="171" name="Title 170"/>
          <p:cNvSpPr>
            <a:spLocks noGrp="1"/>
          </p:cNvSpPr>
          <p:nvPr>
            <p:ph type="title"/>
          </p:nvPr>
        </p:nvSpPr>
        <p:spPr/>
        <p:txBody>
          <a:bodyPr/>
          <a:lstStyle/>
          <a:p>
            <a:r>
              <a:rPr lang="en-AU" sz="3200" dirty="0" smtClean="0"/>
              <a:t>Towage &amp; Marine Services</a:t>
            </a:r>
            <a:r>
              <a:rPr lang="en-AU" dirty="0" smtClean="0"/>
              <a:t/>
            </a:r>
            <a:br>
              <a:rPr lang="en-AU" dirty="0" smtClean="0"/>
            </a:br>
            <a:r>
              <a:rPr lang="en-AU" sz="2400" b="0" dirty="0" err="1" smtClean="0"/>
              <a:t>Svitzer</a:t>
            </a:r>
            <a:r>
              <a:rPr lang="en-AU" sz="2400" b="0" dirty="0" smtClean="0"/>
              <a:t> Australasia coverage</a:t>
            </a:r>
            <a:endParaRPr lang="en-AU" sz="2400" b="0" dirty="0"/>
          </a:p>
        </p:txBody>
      </p:sp>
    </p:spTree>
    <p:extLst>
      <p:ext uri="{BB962C8B-B14F-4D97-AF65-F5344CB8AC3E}">
        <p14:creationId xmlns:p14="http://schemas.microsoft.com/office/powerpoint/2010/main" val="313795639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how relevant are towage charges </a:t>
            </a:r>
            <a:r>
              <a:rPr lang="en-US" dirty="0" smtClean="0"/>
              <a:t/>
            </a:r>
            <a:br>
              <a:rPr lang="en-US" dirty="0" smtClean="0"/>
            </a:br>
            <a:endParaRPr lang="en-GB" dirty="0"/>
          </a:p>
        </p:txBody>
      </p:sp>
      <p:sp>
        <p:nvSpPr>
          <p:cNvPr id="3" name="TextBox 2"/>
          <p:cNvSpPr txBox="1"/>
          <p:nvPr/>
        </p:nvSpPr>
        <p:spPr>
          <a:xfrm>
            <a:off x="765313" y="1938130"/>
            <a:ext cx="7613374" cy="2492990"/>
          </a:xfrm>
          <a:prstGeom prst="rect">
            <a:avLst/>
          </a:prstGeom>
          <a:noFill/>
        </p:spPr>
        <p:txBody>
          <a:bodyPr wrap="square" lIns="0" tIns="0" rIns="0" bIns="0" rtlCol="0">
            <a:spAutoFit/>
          </a:bodyPr>
          <a:lstStyle/>
          <a:p>
            <a:pPr marL="266700" indent="-266700">
              <a:buFont typeface="Arial" pitchFamily="34" charset="0"/>
              <a:buChar char="•"/>
            </a:pPr>
            <a:r>
              <a:rPr lang="en-AU" dirty="0" smtClean="0"/>
              <a:t>Towage represents on average 30% of the cost for calling at an Australian Port</a:t>
            </a:r>
          </a:p>
          <a:p>
            <a:pPr marL="266700" indent="-266700">
              <a:buFont typeface="Arial" pitchFamily="34" charset="0"/>
              <a:buChar char="•"/>
            </a:pPr>
            <a:endParaRPr lang="en-AU" dirty="0" smtClean="0"/>
          </a:p>
          <a:p>
            <a:pPr marL="266700" indent="-266700">
              <a:buFont typeface="Arial" pitchFamily="34" charset="0"/>
              <a:buChar char="•"/>
            </a:pPr>
            <a:r>
              <a:rPr lang="en-AU" dirty="0" smtClean="0"/>
              <a:t> Different ports vary to a significant degree based upon</a:t>
            </a:r>
          </a:p>
          <a:p>
            <a:pPr marL="266700" indent="-266700">
              <a:buFont typeface="Arial" pitchFamily="34" charset="0"/>
              <a:buChar char="•"/>
            </a:pPr>
            <a:endParaRPr lang="en-AU" dirty="0" smtClean="0"/>
          </a:p>
          <a:p>
            <a:pPr marL="266700" indent="-266700"/>
            <a:r>
              <a:rPr lang="en-AU" dirty="0" smtClean="0"/>
              <a:t>		- Size of vessels</a:t>
            </a:r>
          </a:p>
          <a:p>
            <a:pPr marL="266700" indent="-266700"/>
            <a:r>
              <a:rPr lang="en-AU" dirty="0" smtClean="0"/>
              <a:t>		- Number of vessels calls</a:t>
            </a:r>
          </a:p>
          <a:p>
            <a:pPr marL="266700" indent="-266700"/>
            <a:r>
              <a:rPr lang="en-AU" dirty="0" smtClean="0"/>
              <a:t>		- Frequency of individual vessel calls</a:t>
            </a:r>
          </a:p>
          <a:p>
            <a:pPr marL="266700" indent="-266700"/>
            <a:r>
              <a:rPr lang="en-AU" dirty="0" smtClean="0"/>
              <a:t>		- Tug intensity per ship movement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TOWAGE &amp; MARINE SERVICES </a:t>
            </a:r>
            <a:br>
              <a:rPr lang="en-US" dirty="0" smtClean="0"/>
            </a:br>
            <a:r>
              <a:rPr lang="en-US" sz="2800" b="0" dirty="0" smtClean="0"/>
              <a:t>current cost overview</a:t>
            </a:r>
            <a:endParaRPr lang="da-DK" sz="2800" dirty="0"/>
          </a:p>
        </p:txBody>
      </p:sp>
    </p:spTree>
    <p:extLst>
      <p:ext uri="{BB962C8B-B14F-4D97-AF65-F5344CB8AC3E}">
        <p14:creationId xmlns:p14="http://schemas.microsoft.com/office/powerpoint/2010/main" val="3655463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b="0" dirty="0" smtClean="0"/>
              <a:t>towage cost model</a:t>
            </a:r>
            <a:r>
              <a:rPr lang="en-US" dirty="0" smtClean="0"/>
              <a:t/>
            </a:r>
            <a:br>
              <a:rPr lang="en-US" dirty="0" smtClean="0"/>
            </a:br>
            <a:endParaRPr lang="en-GB" dirty="0"/>
          </a:p>
        </p:txBody>
      </p:sp>
      <p:graphicFrame>
        <p:nvGraphicFramePr>
          <p:cNvPr id="3" name="Chart 2"/>
          <p:cNvGraphicFramePr/>
          <p:nvPr/>
        </p:nvGraphicFramePr>
        <p:xfrm>
          <a:off x="1514061" y="1774687"/>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fade">
                                      <p:cBhvr>
                                        <p:cTn id="7" dur="2000"/>
                                        <p:tgtEl>
                                          <p:spTgt spid="3">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chart seriesIdx="-4" categoryIdx="0" bldStep="category"/>
                                            </p:graphicEl>
                                          </p:spTgt>
                                        </p:tgtEl>
                                        <p:attrNameLst>
                                          <p:attrName>style.visibility</p:attrName>
                                        </p:attrNameLst>
                                      </p:cBhvr>
                                      <p:to>
                                        <p:strVal val="visible"/>
                                      </p:to>
                                    </p:set>
                                    <p:animEffect transition="in" filter="fade">
                                      <p:cBhvr>
                                        <p:cTn id="12" dur="2000"/>
                                        <p:tgtEl>
                                          <p:spTgt spid="3">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graphicEl>
                                              <a:chart seriesIdx="-4" categoryIdx="1" bldStep="category"/>
                                            </p:graphicEl>
                                          </p:spTgt>
                                        </p:tgtEl>
                                        <p:attrNameLst>
                                          <p:attrName>style.visibility</p:attrName>
                                        </p:attrNameLst>
                                      </p:cBhvr>
                                      <p:to>
                                        <p:strVal val="visible"/>
                                      </p:to>
                                    </p:set>
                                    <p:animEffect transition="in" filter="fade">
                                      <p:cBhvr>
                                        <p:cTn id="17" dur="2000"/>
                                        <p:tgtEl>
                                          <p:spTgt spid="3">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graphicEl>
                                              <a:chart seriesIdx="-4" categoryIdx="2" bldStep="category"/>
                                            </p:graphicEl>
                                          </p:spTgt>
                                        </p:tgtEl>
                                        <p:attrNameLst>
                                          <p:attrName>style.visibility</p:attrName>
                                        </p:attrNameLst>
                                      </p:cBhvr>
                                      <p:to>
                                        <p:strVal val="visible"/>
                                      </p:to>
                                    </p:set>
                                    <p:animEffect transition="in" filter="fade">
                                      <p:cBhvr>
                                        <p:cTn id="22" dur="2000"/>
                                        <p:tgtEl>
                                          <p:spTgt spid="3">
                                            <p:graphicEl>
                                              <a:chart seriesIdx="-4" categoryIdx="2" bldStep="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graphicEl>
                                              <a:chart seriesIdx="-4" categoryIdx="3" bldStep="category"/>
                                            </p:graphicEl>
                                          </p:spTgt>
                                        </p:tgtEl>
                                        <p:attrNameLst>
                                          <p:attrName>style.visibility</p:attrName>
                                        </p:attrNameLst>
                                      </p:cBhvr>
                                      <p:to>
                                        <p:strVal val="visible"/>
                                      </p:to>
                                    </p:set>
                                    <p:animEffect transition="in" filter="fade">
                                      <p:cBhvr>
                                        <p:cTn id="27" dur="2000"/>
                                        <p:tgtEl>
                                          <p:spTgt spid="3">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category"/>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b="0" dirty="0" smtClean="0"/>
              <a:t>tariff v </a:t>
            </a:r>
            <a:r>
              <a:rPr lang="en-US" b="0" dirty="0" err="1" smtClean="0"/>
              <a:t>labour</a:t>
            </a:r>
            <a:r>
              <a:rPr lang="en-US" b="0" dirty="0" smtClean="0"/>
              <a:t> cost trend</a:t>
            </a:r>
            <a:r>
              <a:rPr lang="en-US" dirty="0" smtClean="0"/>
              <a:t/>
            </a:r>
            <a:br>
              <a:rPr lang="en-US" dirty="0" smtClean="0"/>
            </a:br>
            <a:endParaRPr lang="en-GB" dirty="0"/>
          </a:p>
        </p:txBody>
      </p:sp>
      <p:sp>
        <p:nvSpPr>
          <p:cNvPr id="7" name="Left Brace 6"/>
          <p:cNvSpPr/>
          <p:nvPr/>
        </p:nvSpPr>
        <p:spPr bwMode="auto">
          <a:xfrm flipH="1">
            <a:off x="5068957" y="2544417"/>
            <a:ext cx="427383" cy="934279"/>
          </a:xfrm>
          <a:prstGeom prst="leftBrace">
            <a:avLst/>
          </a:prstGeom>
          <a:noFill/>
          <a:ln w="9525" cap="flat" cmpd="sng" algn="ctr">
            <a:solidFill>
              <a:schemeClr val="bg1"/>
            </a:solidFill>
            <a:prstDash val="solid"/>
            <a:round/>
            <a:headEnd type="none" w="med" len="med"/>
            <a:tailEnd type="none" w="med" len="med"/>
          </a:ln>
          <a:effectLst/>
        </p:spPr>
        <p:txBody>
          <a:bodyPr rtlCol="0" anchor="ctr"/>
          <a:lstStyle/>
          <a:p>
            <a:pPr algn="ctr"/>
            <a:endParaRPr lang="en-AU"/>
          </a:p>
        </p:txBody>
      </p:sp>
      <p:sp>
        <p:nvSpPr>
          <p:cNvPr id="8" name="TextBox 7"/>
          <p:cNvSpPr txBox="1"/>
          <p:nvPr/>
        </p:nvSpPr>
        <p:spPr>
          <a:xfrm>
            <a:off x="5546035" y="2902226"/>
            <a:ext cx="2753139" cy="184666"/>
          </a:xfrm>
          <a:prstGeom prst="rect">
            <a:avLst/>
          </a:prstGeom>
          <a:noFill/>
        </p:spPr>
        <p:txBody>
          <a:bodyPr wrap="square" lIns="0" tIns="0" rIns="0" bIns="0" rtlCol="0">
            <a:spAutoFit/>
          </a:bodyPr>
          <a:lstStyle/>
          <a:p>
            <a:pPr marL="266700" indent="-266700"/>
            <a:r>
              <a:rPr lang="en-AU" sz="1200" dirty="0" smtClean="0">
                <a:solidFill>
                  <a:schemeClr val="bg1"/>
                </a:solidFill>
              </a:rPr>
              <a:t>Productivity/Recruitment/Redundancy</a:t>
            </a:r>
          </a:p>
        </p:txBody>
      </p:sp>
      <p:graphicFrame>
        <p:nvGraphicFramePr>
          <p:cNvPr id="9" name="Chart 8"/>
          <p:cNvGraphicFramePr/>
          <p:nvPr/>
        </p:nvGraphicFramePr>
        <p:xfrm>
          <a:off x="679174" y="1272209"/>
          <a:ext cx="7759148" cy="5068955"/>
        </p:xfrm>
        <a:graphic>
          <a:graphicData uri="http://schemas.openxmlformats.org/drawingml/2006/chart">
            <c:chart xmlns:c="http://schemas.openxmlformats.org/drawingml/2006/chart" xmlns:r="http://schemas.openxmlformats.org/officeDocument/2006/relationships" r:id="rId3"/>
          </a:graphicData>
        </a:graphic>
      </p:graphicFrame>
      <p:sp>
        <p:nvSpPr>
          <p:cNvPr id="10" name="Right Brace 9"/>
          <p:cNvSpPr/>
          <p:nvPr/>
        </p:nvSpPr>
        <p:spPr bwMode="auto">
          <a:xfrm>
            <a:off x="5357191" y="2236304"/>
            <a:ext cx="417444" cy="1063487"/>
          </a:xfrm>
          <a:prstGeom prst="rightBrace">
            <a:avLst/>
          </a:prstGeom>
          <a:noFill/>
          <a:ln w="9525" cap="flat" cmpd="sng" algn="ctr">
            <a:solidFill>
              <a:schemeClr val="bg1"/>
            </a:solidFill>
            <a:prstDash val="solid"/>
            <a:round/>
            <a:headEnd type="none" w="med" len="med"/>
            <a:tailEnd type="none" w="med" len="med"/>
          </a:ln>
          <a:effectLst/>
        </p:spPr>
        <p:txBody>
          <a:bodyPr rtlCol="0" anchor="ctr"/>
          <a:lstStyle/>
          <a:p>
            <a:pPr algn="ctr"/>
            <a:endParaRPr lang="en-AU"/>
          </a:p>
        </p:txBody>
      </p:sp>
      <p:sp>
        <p:nvSpPr>
          <p:cNvPr id="11" name="TextBox 10"/>
          <p:cNvSpPr txBox="1"/>
          <p:nvPr/>
        </p:nvSpPr>
        <p:spPr>
          <a:xfrm>
            <a:off x="5854148" y="2673626"/>
            <a:ext cx="2633869" cy="184666"/>
          </a:xfrm>
          <a:prstGeom prst="rect">
            <a:avLst/>
          </a:prstGeom>
          <a:noFill/>
          <a:ln>
            <a:noFill/>
          </a:ln>
        </p:spPr>
        <p:txBody>
          <a:bodyPr wrap="square" lIns="0" tIns="0" rIns="0" bIns="0" rtlCol="0">
            <a:spAutoFit/>
          </a:bodyPr>
          <a:lstStyle/>
          <a:p>
            <a:pPr marL="266700" indent="-266700"/>
            <a:r>
              <a:rPr lang="en-AU" sz="1200" dirty="0" smtClean="0">
                <a:solidFill>
                  <a:schemeClr val="bg1"/>
                </a:solidFill>
              </a:rPr>
              <a:t>Productivity/Recruitment/Redundancy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800" dirty="0" smtClean="0"/>
              <a:t>Revenue v Cost trend since last EBA</a:t>
            </a:r>
            <a:endParaRPr lang="en-AU" sz="2800" dirty="0"/>
          </a:p>
        </p:txBody>
      </p:sp>
      <p:graphicFrame>
        <p:nvGraphicFramePr>
          <p:cNvPr id="4" name="Content Placeholder 3"/>
          <p:cNvGraphicFramePr>
            <a:graphicFrameLocks noGrp="1"/>
          </p:cNvGraphicFramePr>
          <p:nvPr>
            <p:ph idx="1"/>
          </p:nvPr>
        </p:nvGraphicFramePr>
        <p:xfrm>
          <a:off x="469555" y="1406939"/>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1"/>
          <p:cNvSpPr txBox="1"/>
          <p:nvPr/>
        </p:nvSpPr>
        <p:spPr>
          <a:xfrm>
            <a:off x="6572264" y="2143116"/>
            <a:ext cx="1000132" cy="2143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AU" sz="110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Service Profile </a:t>
            </a:r>
            <a:r>
              <a:rPr lang="en-US" dirty="0" smtClean="0"/>
              <a:t/>
            </a:r>
            <a:br>
              <a:rPr lang="en-US" dirty="0" smtClean="0"/>
            </a:br>
            <a:endParaRPr lang="en-GB" dirty="0"/>
          </a:p>
        </p:txBody>
      </p:sp>
      <p:sp>
        <p:nvSpPr>
          <p:cNvPr id="3" name="TextBox 2"/>
          <p:cNvSpPr txBox="1"/>
          <p:nvPr/>
        </p:nvSpPr>
        <p:spPr>
          <a:xfrm>
            <a:off x="765313" y="1938130"/>
            <a:ext cx="7613374" cy="3600986"/>
          </a:xfrm>
          <a:prstGeom prst="rect">
            <a:avLst/>
          </a:prstGeom>
          <a:noFill/>
        </p:spPr>
        <p:txBody>
          <a:bodyPr wrap="square" lIns="0" tIns="0" rIns="0" bIns="0" rtlCol="0">
            <a:spAutoFit/>
          </a:bodyPr>
          <a:lstStyle/>
          <a:p>
            <a:pPr marL="266700" indent="-266700">
              <a:buFont typeface="Arial" pitchFamily="34" charset="0"/>
              <a:buChar char="•"/>
            </a:pPr>
            <a:r>
              <a:rPr lang="en-AU" dirty="0" smtClean="0"/>
              <a:t>Service reliability, as an industry, is extremely high</a:t>
            </a:r>
          </a:p>
          <a:p>
            <a:pPr marL="266700" indent="-266700">
              <a:buFont typeface="Arial" pitchFamily="34" charset="0"/>
              <a:buChar char="•"/>
            </a:pPr>
            <a:endParaRPr lang="en-AU" dirty="0" smtClean="0"/>
          </a:p>
          <a:p>
            <a:pPr marL="266700" indent="-266700">
              <a:buFont typeface="Arial" pitchFamily="34" charset="0"/>
              <a:buChar char="•"/>
            </a:pPr>
            <a:r>
              <a:rPr lang="en-AU" dirty="0" smtClean="0"/>
              <a:t>Service provision typically covers all eventualities</a:t>
            </a:r>
          </a:p>
          <a:p>
            <a:pPr marL="266700" indent="-266700">
              <a:buFont typeface="Arial" pitchFamily="34" charset="0"/>
              <a:buChar char="•"/>
            </a:pPr>
            <a:endParaRPr lang="en-AU" dirty="0" smtClean="0"/>
          </a:p>
          <a:p>
            <a:pPr marL="266700" indent="-266700">
              <a:buFont typeface="Arial" pitchFamily="34" charset="0"/>
              <a:buChar char="•"/>
            </a:pPr>
            <a:r>
              <a:rPr lang="en-AU" dirty="0" smtClean="0"/>
              <a:t>Economic impact of &gt;99% service level perhaps not the most efficient, how any lowering of service will not equitably effect all ports users</a:t>
            </a:r>
          </a:p>
          <a:p>
            <a:pPr marL="266700" indent="-266700">
              <a:buFont typeface="Arial" pitchFamily="34" charset="0"/>
              <a:buChar char="•"/>
            </a:pPr>
            <a:endParaRPr lang="en-AU" dirty="0" smtClean="0"/>
          </a:p>
          <a:p>
            <a:pPr marL="266700" indent="-266700">
              <a:buFont typeface="Arial" pitchFamily="34" charset="0"/>
              <a:buChar char="•"/>
            </a:pPr>
            <a:r>
              <a:rPr lang="en-AU" dirty="0" smtClean="0"/>
              <a:t>Cost of service failures to our customers can be extreme e.g. demurrage, fuel etc </a:t>
            </a:r>
          </a:p>
          <a:p>
            <a:pPr marL="266700" indent="-266700">
              <a:buFont typeface="Arial" pitchFamily="34" charset="0"/>
              <a:buChar char="•"/>
            </a:pPr>
            <a:endParaRPr lang="en-AU" dirty="0" smtClean="0"/>
          </a:p>
          <a:p>
            <a:pPr marL="266700" indent="-266700">
              <a:buFont typeface="Arial" pitchFamily="34" charset="0"/>
              <a:buChar char="•"/>
            </a:pPr>
            <a:r>
              <a:rPr lang="en-AU" dirty="0" smtClean="0"/>
              <a:t>What is the correct and most efficient level? What would the market accept?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Towage &amp; Marine Services</a:t>
            </a:r>
            <a:br>
              <a:rPr lang="en-US" sz="3200" dirty="0" smtClean="0"/>
            </a:br>
            <a:r>
              <a:rPr lang="en-US" sz="2400" b="0" dirty="0" smtClean="0"/>
              <a:t>experience Profile </a:t>
            </a:r>
            <a:r>
              <a:rPr lang="en-US" dirty="0" smtClean="0"/>
              <a:t/>
            </a:r>
            <a:br>
              <a:rPr lang="en-US" dirty="0" smtClean="0"/>
            </a:br>
            <a:endParaRPr lang="en-GB" dirty="0"/>
          </a:p>
        </p:txBody>
      </p:sp>
      <p:sp>
        <p:nvSpPr>
          <p:cNvPr id="3" name="TextBox 2"/>
          <p:cNvSpPr txBox="1"/>
          <p:nvPr/>
        </p:nvSpPr>
        <p:spPr>
          <a:xfrm>
            <a:off x="765313" y="1938130"/>
            <a:ext cx="7613374" cy="3046988"/>
          </a:xfrm>
          <a:prstGeom prst="rect">
            <a:avLst/>
          </a:prstGeom>
          <a:noFill/>
        </p:spPr>
        <p:txBody>
          <a:bodyPr wrap="square" lIns="0" tIns="0" rIns="0" bIns="0" rtlCol="0">
            <a:spAutoFit/>
          </a:bodyPr>
          <a:lstStyle/>
          <a:p>
            <a:pPr marL="266700" indent="-266700">
              <a:buFont typeface="Arial" pitchFamily="34" charset="0"/>
              <a:buChar char="•"/>
            </a:pPr>
            <a:r>
              <a:rPr lang="en-AU" dirty="0" smtClean="0"/>
              <a:t>Towage is a “facilitation” service and is to a large degree insurance</a:t>
            </a:r>
          </a:p>
          <a:p>
            <a:pPr marL="266700" indent="-266700">
              <a:buFont typeface="Arial" pitchFamily="34" charset="0"/>
              <a:buChar char="•"/>
            </a:pPr>
            <a:endParaRPr lang="en-AU" dirty="0" smtClean="0"/>
          </a:p>
          <a:p>
            <a:pPr marL="266700" indent="-266700">
              <a:buFont typeface="Arial" pitchFamily="34" charset="0"/>
              <a:buChar char="•"/>
            </a:pPr>
            <a:r>
              <a:rPr lang="en-AU" dirty="0" smtClean="0"/>
              <a:t>The skill of the crew is more important than the tug capabilities</a:t>
            </a:r>
          </a:p>
          <a:p>
            <a:pPr marL="266700" indent="-266700">
              <a:buFont typeface="Arial" pitchFamily="34" charset="0"/>
              <a:buChar char="•"/>
            </a:pPr>
            <a:endParaRPr lang="en-AU" dirty="0" smtClean="0"/>
          </a:p>
          <a:p>
            <a:pPr marL="266700" indent="-266700">
              <a:buFont typeface="Arial" pitchFamily="34" charset="0"/>
              <a:buChar char="•"/>
            </a:pPr>
            <a:r>
              <a:rPr lang="en-AU" dirty="0" smtClean="0"/>
              <a:t>The importance of local knowledge and experience cannot be underestimated</a:t>
            </a:r>
          </a:p>
          <a:p>
            <a:pPr marL="266700" indent="-266700">
              <a:buFont typeface="Arial" pitchFamily="34" charset="0"/>
              <a:buChar char="•"/>
            </a:pPr>
            <a:endParaRPr lang="en-AU" dirty="0" smtClean="0"/>
          </a:p>
          <a:p>
            <a:pPr marL="266700" indent="-266700">
              <a:buFont typeface="Arial" pitchFamily="34" charset="0"/>
              <a:buChar char="•"/>
            </a:pPr>
            <a:r>
              <a:rPr lang="en-AU" dirty="0" smtClean="0"/>
              <a:t>The retention of skills/experience is a KPI and increasingly challenging  </a:t>
            </a:r>
          </a:p>
          <a:p>
            <a:pPr marL="266700" indent="-266700">
              <a:buFont typeface="Arial" pitchFamily="34" charset="0"/>
              <a:buChar char="•"/>
            </a:pPr>
            <a:endParaRPr lang="en-AU" dirty="0" smtClean="0"/>
          </a:p>
          <a:p>
            <a:pPr marL="266700" indent="-266700">
              <a:buFont typeface="Arial" pitchFamily="34" charset="0"/>
              <a:buChar char="•"/>
            </a:pPr>
            <a:r>
              <a:rPr lang="en-AU" dirty="0" smtClean="0"/>
              <a:t>Finding the correct balance  between “fit for purpose” and upgrading fleet capability  is key component of cost mitigation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VITZER_2007">
  <a:themeElements>
    <a:clrScheme name="SVITZER SAFTEY">
      <a:dk1>
        <a:sysClr val="windowText" lastClr="000000"/>
      </a:dk1>
      <a:lt1>
        <a:sysClr val="window" lastClr="FFFFFF"/>
      </a:lt1>
      <a:dk2>
        <a:srgbClr val="002440"/>
      </a:dk2>
      <a:lt2>
        <a:srgbClr val="EEECE1"/>
      </a:lt2>
      <a:accent1>
        <a:srgbClr val="F79646"/>
      </a:accent1>
      <a:accent2>
        <a:srgbClr val="FDEADA"/>
      </a:accent2>
      <a:accent3>
        <a:srgbClr val="FCD5B5"/>
      </a:accent3>
      <a:accent4>
        <a:srgbClr val="FAC090"/>
      </a:accent4>
      <a:accent5>
        <a:srgbClr val="E46C0A"/>
      </a:accent5>
      <a:accent6>
        <a:srgbClr val="984807"/>
      </a:accent6>
      <a:hlink>
        <a:srgbClr val="0000FF"/>
      </a:hlink>
      <a:folHlink>
        <a:srgbClr val="800080"/>
      </a:folHlink>
    </a:clrScheme>
    <a:fontScheme name="SVITZER">
      <a:majorFont>
        <a:latin typeface="Arial Narrow"/>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spPr>
      <a:bodyPr wrap="square" rtlCol="0" anchor="ctr">
        <a:noAutofit/>
      </a:bodyPr>
      <a:lstStyle>
        <a:defPPr marL="90000" indent="-90000" algn="ctr">
          <a:spcAft>
            <a:spcPts val="600"/>
          </a:spcAft>
          <a:defRPr sz="1200" dirty="0" err="1" smtClean="0">
            <a:solidFill>
              <a:schemeClr val="bg1"/>
            </a:solidFill>
          </a:defRPr>
        </a:defPPr>
      </a:lstStyle>
    </a:spDef>
    <a:lnDef>
      <a:spPr bwMode="auto">
        <a:no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marL="266700" indent="-266700">
          <a:defRPr sz="1200" dirty="0" err="1" smtClean="0"/>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SVITZER_2007</Template>
  <TotalTime>688</TotalTime>
  <Words>1374</Words>
  <Application>Microsoft Office PowerPoint</Application>
  <PresentationFormat>On-screen Show (4:3)</PresentationFormat>
  <Paragraphs>181</Paragraphs>
  <Slides>17</Slides>
  <Notes>8</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SVITZER_2007</vt:lpstr>
      <vt:lpstr>TOWAGE &amp; MARINE SERVICES  Building COMPETIVENESS</vt:lpstr>
      <vt:lpstr>Towage &amp; Marine Services Svitzer Australasia coverage</vt:lpstr>
      <vt:lpstr>Towage &amp; Marine Services how relevant are towage charges  </vt:lpstr>
      <vt:lpstr>TOWAGE &amp; MARINE SERVICES  current cost overview</vt:lpstr>
      <vt:lpstr>Towage &amp; Marine Services towage cost model </vt:lpstr>
      <vt:lpstr>Towage &amp; Marine Services tariff v labour cost trend </vt:lpstr>
      <vt:lpstr>Revenue v Cost trend since last EBA</vt:lpstr>
      <vt:lpstr>Towage &amp; Marine Services Service Profile  </vt:lpstr>
      <vt:lpstr>Towage &amp; Marine Services experience Profile  </vt:lpstr>
      <vt:lpstr>TOWAGE &amp; MARINE SERVICES  how we are improving competitiveness</vt:lpstr>
      <vt:lpstr>Towage &amp; Marine Services labour cost competiveness  </vt:lpstr>
      <vt:lpstr>Towage &amp; Marine Services asset utilisation  </vt:lpstr>
      <vt:lpstr>Towage &amp; Marine Services fuel costs and emissions reduction </vt:lpstr>
      <vt:lpstr>TOWAGE &amp; MARINE SERVICES  further opportunities</vt:lpstr>
      <vt:lpstr>Towage &amp; Marine Services shipping reform process </vt:lpstr>
      <vt:lpstr>Towage &amp; Marine Services stakeholder dialogue </vt:lpstr>
      <vt:lpstr>SUMMARy </vt:lpstr>
    </vt:vector>
  </TitlesOfParts>
  <Company>SVITZER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line Arial Narrow bold  one line Arial Narrow Regular</dc:title>
  <dc:creator>mma002</dc:creator>
  <cp:lastModifiedBy>Sharyn Flood</cp:lastModifiedBy>
  <cp:revision>78</cp:revision>
  <cp:lastPrinted>2011-03-31T09:48:12Z</cp:lastPrinted>
  <dcterms:created xsi:type="dcterms:W3CDTF">2012-07-30T23:57:31Z</dcterms:created>
  <dcterms:modified xsi:type="dcterms:W3CDTF">2012-08-29T00:03:55Z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ies>
</file>