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29"/>
  </p:notesMasterIdLst>
  <p:handoutMasterIdLst>
    <p:handoutMasterId r:id="rId30"/>
  </p:handoutMasterIdLst>
  <p:sldIdLst>
    <p:sldId id="256" r:id="rId5"/>
    <p:sldId id="294" r:id="rId6"/>
    <p:sldId id="290" r:id="rId7"/>
    <p:sldId id="284" r:id="rId8"/>
    <p:sldId id="270" r:id="rId9"/>
    <p:sldId id="310" r:id="rId10"/>
    <p:sldId id="293" r:id="rId11"/>
    <p:sldId id="307" r:id="rId12"/>
    <p:sldId id="303" r:id="rId13"/>
    <p:sldId id="297" r:id="rId14"/>
    <p:sldId id="298" r:id="rId15"/>
    <p:sldId id="291" r:id="rId16"/>
    <p:sldId id="311" r:id="rId17"/>
    <p:sldId id="292" r:id="rId18"/>
    <p:sldId id="296" r:id="rId19"/>
    <p:sldId id="304" r:id="rId20"/>
    <p:sldId id="305" r:id="rId21"/>
    <p:sldId id="313" r:id="rId22"/>
    <p:sldId id="309" r:id="rId23"/>
    <p:sldId id="299" r:id="rId24"/>
    <p:sldId id="300" r:id="rId25"/>
    <p:sldId id="301" r:id="rId26"/>
    <p:sldId id="302" r:id="rId27"/>
    <p:sldId id="31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DDDDDD"/>
    <a:srgbClr val="E31937"/>
    <a:srgbClr val="625F6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6" autoAdjust="0"/>
  </p:normalViewPr>
  <p:slideViewPr>
    <p:cSldViewPr snapToGrid="0">
      <p:cViewPr>
        <p:scale>
          <a:sx n="94" d="100"/>
          <a:sy n="94" d="100"/>
        </p:scale>
        <p:origin x="-2040" y="-378"/>
      </p:cViewPr>
      <p:guideLst>
        <p:guide orient="horz" pos="2160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73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49D34A4-0704-4837-8DF6-B65633148DC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4184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F56C53-B827-4159-BD83-27136A45C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17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ogram_header"/>
          <p:cNvPicPr>
            <a:picLocks noChangeAspect="1" noChangeArrowheads="1"/>
          </p:cNvPicPr>
          <p:nvPr userDrawn="1"/>
        </p:nvPicPr>
        <p:blipFill>
          <a:blip r:embed="rId2" cstate="print"/>
          <a:srcRect l="3998" t="19643" r="71667" b="43506"/>
          <a:stretch>
            <a:fillRect/>
          </a:stretch>
        </p:blipFill>
        <p:spPr bwMode="auto">
          <a:xfrm>
            <a:off x="103188" y="1201738"/>
            <a:ext cx="15128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myk_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5973763"/>
            <a:ext cx="136842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1755775" y="377825"/>
            <a:ext cx="1588" cy="6256338"/>
          </a:xfrm>
          <a:prstGeom prst="line">
            <a:avLst/>
          </a:prstGeom>
          <a:noFill/>
          <a:ln w="317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46275" y="1028700"/>
            <a:ext cx="6764338" cy="2400300"/>
          </a:xfrm>
        </p:spPr>
        <p:txBody>
          <a:bodyPr anchor="t"/>
          <a:lstStyle>
            <a:lvl1pPr>
              <a:spcBef>
                <a:spcPct val="10000"/>
              </a:spcBef>
              <a:spcAft>
                <a:spcPct val="10000"/>
              </a:spcAft>
              <a:defRPr sz="4000"/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46275" y="3595688"/>
            <a:ext cx="6400800" cy="175260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  <a:defRPr sz="1700"/>
            </a:lvl1pPr>
          </a:lstStyle>
          <a:p>
            <a:r>
              <a:rPr lang="en-AU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74638"/>
            <a:ext cx="2095500" cy="5634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274638"/>
            <a:ext cx="6138863" cy="5634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74638"/>
            <a:ext cx="838676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4975" y="1600200"/>
            <a:ext cx="4116388" cy="4308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600200"/>
            <a:ext cx="4117975" cy="4308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5" y="1600200"/>
            <a:ext cx="4116388" cy="4308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600200"/>
            <a:ext cx="4117975" cy="4308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975" y="274638"/>
            <a:ext cx="83867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975" y="1600200"/>
            <a:ext cx="8386763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pic>
        <p:nvPicPr>
          <p:cNvPr id="2052" name="Picture 8" descr="program_header"/>
          <p:cNvPicPr>
            <a:picLocks noChangeAspect="1" noChangeArrowheads="1"/>
          </p:cNvPicPr>
          <p:nvPr userDrawn="1"/>
        </p:nvPicPr>
        <p:blipFill>
          <a:blip r:embed="rId14" cstate="print"/>
          <a:srcRect l="3998" t="19643" r="71667" b="43506"/>
          <a:stretch>
            <a:fillRect/>
          </a:stretch>
        </p:blipFill>
        <p:spPr bwMode="auto">
          <a:xfrm>
            <a:off x="347663" y="6091238"/>
            <a:ext cx="15128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0" descr="cmyk_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53313" y="5973763"/>
            <a:ext cx="136842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1" name="Line 11"/>
          <p:cNvSpPr>
            <a:spLocks noChangeShapeType="1"/>
          </p:cNvSpPr>
          <p:nvPr userDrawn="1"/>
        </p:nvSpPr>
        <p:spPr bwMode="auto">
          <a:xfrm>
            <a:off x="539750" y="1271588"/>
            <a:ext cx="8281988" cy="0"/>
          </a:xfrm>
          <a:prstGeom prst="line">
            <a:avLst/>
          </a:prstGeom>
          <a:noFill/>
          <a:ln w="317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3193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3193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3193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3193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3193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E3193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E3193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E3193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E31937"/>
          </a:solidFill>
          <a:latin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lr>
          <a:srgbClr val="E31937"/>
        </a:buClr>
        <a:buSzPct val="85000"/>
        <a:buFont typeface="Wingdings" pitchFamily="2" charset="2"/>
        <a:buChar char="§"/>
        <a:defRPr sz="2800">
          <a:solidFill>
            <a:srgbClr val="625F60"/>
          </a:solidFill>
          <a:latin typeface="+mn-lt"/>
          <a:ea typeface="+mn-ea"/>
          <a:cs typeface="+mn-cs"/>
        </a:defRPr>
      </a:lvl1pPr>
      <a:lvl2pPr marL="539750" indent="-184150" algn="l" rtl="0" eaLnBrk="0" fontAlgn="base" hangingPunct="0">
        <a:spcBef>
          <a:spcPct val="20000"/>
        </a:spcBef>
        <a:spcAft>
          <a:spcPct val="0"/>
        </a:spcAft>
        <a:buClr>
          <a:srgbClr val="E31937"/>
        </a:buClr>
        <a:buSzPct val="85000"/>
        <a:buFont typeface="Wingdings" pitchFamily="2" charset="2"/>
        <a:buChar char="§"/>
        <a:defRPr sz="2000">
          <a:solidFill>
            <a:srgbClr val="625F60"/>
          </a:solidFill>
          <a:latin typeface="+mn-lt"/>
        </a:defRPr>
      </a:lvl2pPr>
      <a:lvl3pPr marL="893763" indent="-174625" algn="l" rtl="0" eaLnBrk="0" fontAlgn="base" hangingPunct="0">
        <a:spcBef>
          <a:spcPct val="20000"/>
        </a:spcBef>
        <a:spcAft>
          <a:spcPct val="0"/>
        </a:spcAft>
        <a:buClr>
          <a:srgbClr val="E31937"/>
        </a:buClr>
        <a:buSzPct val="85000"/>
        <a:buFont typeface="Wingdings" pitchFamily="2" charset="2"/>
        <a:buChar char="§"/>
        <a:defRPr sz="1600">
          <a:solidFill>
            <a:srgbClr val="625F60"/>
          </a:solidFill>
          <a:latin typeface="+mn-lt"/>
        </a:defRPr>
      </a:lvl3pPr>
      <a:lvl4pPr marL="1249363" indent="-176213" algn="l" rtl="0" eaLnBrk="0" fontAlgn="base" hangingPunct="0">
        <a:spcBef>
          <a:spcPct val="20000"/>
        </a:spcBef>
        <a:spcAft>
          <a:spcPct val="0"/>
        </a:spcAft>
        <a:buClr>
          <a:srgbClr val="E31937"/>
        </a:buClr>
        <a:buSzPct val="85000"/>
        <a:buFont typeface="Wingdings" pitchFamily="2" charset="2"/>
        <a:buChar char="§"/>
        <a:defRPr sz="1400">
          <a:solidFill>
            <a:srgbClr val="625F60"/>
          </a:solidFill>
          <a:latin typeface="+mn-lt"/>
        </a:defRPr>
      </a:lvl4pPr>
      <a:lvl5pPr marL="1611313" indent="-182563" algn="l" rtl="0" eaLnBrk="0" fontAlgn="base" hangingPunct="0">
        <a:spcBef>
          <a:spcPct val="20000"/>
        </a:spcBef>
        <a:spcAft>
          <a:spcPct val="0"/>
        </a:spcAft>
        <a:buClr>
          <a:srgbClr val="E31937"/>
        </a:buClr>
        <a:buSzPct val="85000"/>
        <a:buFont typeface="Wingdings" pitchFamily="2" charset="2"/>
        <a:buChar char="§"/>
        <a:defRPr sz="1200">
          <a:solidFill>
            <a:srgbClr val="625F60"/>
          </a:solidFill>
          <a:latin typeface="+mn-lt"/>
        </a:defRPr>
      </a:lvl5pPr>
      <a:lvl6pPr marL="2068513" indent="-182563" algn="l" rtl="0" fontAlgn="base">
        <a:spcBef>
          <a:spcPct val="20000"/>
        </a:spcBef>
        <a:spcAft>
          <a:spcPct val="0"/>
        </a:spcAft>
        <a:buClr>
          <a:srgbClr val="E31937"/>
        </a:buClr>
        <a:buSzPct val="85000"/>
        <a:buFont typeface="Wingdings" pitchFamily="2" charset="2"/>
        <a:buChar char="§"/>
        <a:defRPr sz="1200">
          <a:solidFill>
            <a:srgbClr val="625F60"/>
          </a:solidFill>
          <a:latin typeface="+mn-lt"/>
        </a:defRPr>
      </a:lvl6pPr>
      <a:lvl7pPr marL="2525713" indent="-182563" algn="l" rtl="0" fontAlgn="base">
        <a:spcBef>
          <a:spcPct val="20000"/>
        </a:spcBef>
        <a:spcAft>
          <a:spcPct val="0"/>
        </a:spcAft>
        <a:buClr>
          <a:srgbClr val="E31937"/>
        </a:buClr>
        <a:buSzPct val="85000"/>
        <a:buFont typeface="Wingdings" pitchFamily="2" charset="2"/>
        <a:buChar char="§"/>
        <a:defRPr sz="1200">
          <a:solidFill>
            <a:srgbClr val="625F60"/>
          </a:solidFill>
          <a:latin typeface="+mn-lt"/>
        </a:defRPr>
      </a:lvl7pPr>
      <a:lvl8pPr marL="2982913" indent="-182563" algn="l" rtl="0" fontAlgn="base">
        <a:spcBef>
          <a:spcPct val="20000"/>
        </a:spcBef>
        <a:spcAft>
          <a:spcPct val="0"/>
        </a:spcAft>
        <a:buClr>
          <a:srgbClr val="E31937"/>
        </a:buClr>
        <a:buSzPct val="85000"/>
        <a:buFont typeface="Wingdings" pitchFamily="2" charset="2"/>
        <a:buChar char="§"/>
        <a:defRPr sz="1200">
          <a:solidFill>
            <a:srgbClr val="625F60"/>
          </a:solidFill>
          <a:latin typeface="+mn-lt"/>
        </a:defRPr>
      </a:lvl8pPr>
      <a:lvl9pPr marL="3440113" indent="-182563" algn="l" rtl="0" fontAlgn="base">
        <a:spcBef>
          <a:spcPct val="20000"/>
        </a:spcBef>
        <a:spcAft>
          <a:spcPct val="0"/>
        </a:spcAft>
        <a:buClr>
          <a:srgbClr val="E31937"/>
        </a:buClr>
        <a:buSzPct val="85000"/>
        <a:buFont typeface="Wingdings" pitchFamily="2" charset="2"/>
        <a:buChar char="§"/>
        <a:defRPr sz="1200">
          <a:solidFill>
            <a:srgbClr val="625F6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rba.gov.au/chart-pack/exchange-rates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hyperlink" Target="http://en.wikipedia.org/wiki/File:Paul_Keating_-_2007.jpg" TargetMode="External"/><Relationship Id="rId2" Type="http://schemas.openxmlformats.org/officeDocument/2006/relationships/hyperlink" Target="http://www.google.com.au/imgres?imgurl=http://resources3.news.com.au/images/2010/07/14/1225891/812771-hawke-keating.jpg&amp;imgrefurl=http://www.theaustralian.com.au/news/features/resumption-of-hostilities/story-e6frg6z6-1225891813980&amp;h=366&amp;w=650&amp;sz=39&amp;tbnid=e90hYW4AuT2MgM:&amp;tbnh=57&amp;tbnw=101&amp;prev=/search?q=paul+keating+and+bob+hawke+photos&amp;tbm=isch&amp;tbo=u&amp;zoom=1&amp;q=paul+keating+and+bob+hawke+photos&amp;docid=eLR7zxVng5-UgM&amp;hl=en&amp;sa=X&amp;ei=WrBNT_XHD-6NmQWj89T5Dw&amp;sqi=2&amp;ved=0CCMQ9QEwAA&amp;dur=161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46275" y="1028700"/>
            <a:ext cx="6764338" cy="757238"/>
          </a:xfrm>
        </p:spPr>
        <p:txBody>
          <a:bodyPr/>
          <a:lstStyle/>
          <a:p>
            <a:r>
              <a:rPr lang="en-AU" sz="2000" b="1" dirty="0" smtClean="0"/>
              <a:t>AUSTRALIA’S INTERNATIONAL RANKING ON </a:t>
            </a:r>
            <a:r>
              <a:rPr lang="en-AU" sz="2000" b="1" dirty="0"/>
              <a:t>COMPETITIVENESS </a:t>
            </a:r>
            <a:endParaRPr lang="en-AU" sz="2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sz="2000" b="1" dirty="0" smtClean="0"/>
              <a:t>Building Competitiveness in our Export and Maritime Industries Seminar</a:t>
            </a:r>
          </a:p>
          <a:p>
            <a:endParaRPr lang="en-AU" sz="2000" dirty="0"/>
          </a:p>
          <a:p>
            <a:r>
              <a:rPr lang="en-AU" sz="1600" b="1" dirty="0" smtClean="0"/>
              <a:t>FOUR POINTS BY SHERATON, DARLING HARBOUR</a:t>
            </a:r>
            <a:endParaRPr lang="en-AU" sz="1600" dirty="0"/>
          </a:p>
          <a:p>
            <a:r>
              <a:rPr lang="en-AU" sz="1600" b="1" dirty="0" smtClean="0"/>
              <a:t>FRIDAY 24AUGUST</a:t>
            </a:r>
            <a:endParaRPr lang="en-AU" sz="1600" dirty="0"/>
          </a:p>
          <a:p>
            <a:pPr eaLnBrk="1" hangingPunct="1"/>
            <a:endParaRPr lang="en-AU" sz="1600" dirty="0" smtClean="0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946275" y="1781175"/>
            <a:ext cx="68310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dirty="0" smtClean="0">
                <a:solidFill>
                  <a:srgbClr val="E31937"/>
                </a:solidFill>
              </a:rPr>
              <a:t>Professor the Hon Stephen Martin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dirty="0" smtClean="0">
                <a:solidFill>
                  <a:srgbClr val="E31937"/>
                </a:solidFill>
              </a:rPr>
              <a:t>Chief Executive</a:t>
            </a:r>
            <a:endParaRPr lang="en-AU" dirty="0">
              <a:solidFill>
                <a:srgbClr val="E31937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IMD World Competitiveness Yearbook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sz="2400" dirty="0" smtClean="0"/>
              <a:t>Australia ranked 15/59- a drop of 10 places in two years</a:t>
            </a:r>
          </a:p>
          <a:p>
            <a:pPr lvl="1"/>
            <a:r>
              <a:rPr lang="en-AU" sz="2400" dirty="0" smtClean="0"/>
              <a:t>Labour Market competitiveness affected by $A, skills shortages and industrial relations</a:t>
            </a:r>
          </a:p>
          <a:p>
            <a:pPr lvl="1"/>
            <a:r>
              <a:rPr lang="en-AU" sz="2400" dirty="0" smtClean="0"/>
              <a:t>High-cost high-skill economy </a:t>
            </a:r>
            <a:r>
              <a:rPr lang="en-AU" sz="2400" dirty="0" err="1" smtClean="0"/>
              <a:t>cf</a:t>
            </a:r>
            <a:r>
              <a:rPr lang="en-AU" sz="2400" dirty="0" smtClean="0"/>
              <a:t> emerging economies</a:t>
            </a:r>
          </a:p>
          <a:p>
            <a:pPr lvl="1"/>
            <a:r>
              <a:rPr lang="en-AU" sz="2400" dirty="0" smtClean="0"/>
              <a:t>Future of the mining boom, China’s growth, investment decisions, emerging competitors (Africa)</a:t>
            </a:r>
          </a:p>
          <a:p>
            <a:pPr lvl="1"/>
            <a:r>
              <a:rPr lang="en-AU" sz="2400" dirty="0" smtClean="0"/>
              <a:t>Manufacturing- subsidies and strategic interest test</a:t>
            </a:r>
          </a:p>
          <a:p>
            <a:pPr marL="355600" lvl="1" indent="0">
              <a:buNone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8927821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EIU Global Index of Workplace Performance and Flexibility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75" y="2346960"/>
            <a:ext cx="8386763" cy="3561715"/>
          </a:xfrm>
        </p:spPr>
        <p:txBody>
          <a:bodyPr/>
          <a:lstStyle/>
          <a:p>
            <a:pPr lvl="1"/>
            <a:r>
              <a:rPr lang="en-AU" sz="2400" dirty="0" smtClean="0"/>
              <a:t>Ranked 8/51 overall, but 34 on economic performance</a:t>
            </a:r>
          </a:p>
          <a:p>
            <a:pPr lvl="1"/>
            <a:r>
              <a:rPr lang="en-AU" sz="2400" dirty="0" smtClean="0"/>
              <a:t>Regulatory framework particularly in industrial relations singled out as the major contributor</a:t>
            </a:r>
          </a:p>
          <a:p>
            <a:pPr lvl="1"/>
            <a:r>
              <a:rPr lang="en-AU" sz="2400" dirty="0" smtClean="0"/>
              <a:t>Related to 2010 data however with changes to workplace relations signalled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1705431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tins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81087"/>
            <a:ext cx="47625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3220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335" y="650558"/>
            <a:ext cx="8386763" cy="1143000"/>
          </a:xfrm>
        </p:spPr>
        <p:txBody>
          <a:bodyPr/>
          <a:lstStyle/>
          <a:p>
            <a:r>
              <a:rPr lang="en-AU" dirty="0" smtClean="0"/>
              <a:t>Productivity</a:t>
            </a:r>
            <a:endParaRPr lang="en-AU" dirty="0"/>
          </a:p>
        </p:txBody>
      </p:sp>
      <p:pic>
        <p:nvPicPr>
          <p:cNvPr id="4100" name="Picture 4" descr="http://t1.gstatic.com/images?q=tbn:ANd9GcRG0c0bK32KEIIQ6mboBtNSScbcOGjs6AwlQIfARE6cx_UR8pD2FvkQg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" y="2044380"/>
            <a:ext cx="2200275" cy="207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nicholsoncartoons.com.au/wp-content/uploads/2012-08-01-productivity-swimming-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255" y="2406331"/>
            <a:ext cx="5715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05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Productivity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i="1" dirty="0"/>
              <a:t>'Productivity isn't everything, but in the long run, it's almost everything. A country's ability to improve its standard of living over time depends almost entirely on its ability to raise its output per worker</a:t>
            </a:r>
            <a:r>
              <a:rPr lang="en-AU" sz="2400" i="1" dirty="0" smtClean="0"/>
              <a:t>.' </a:t>
            </a:r>
            <a:r>
              <a:rPr lang="en-AU" sz="1800" dirty="0" smtClean="0"/>
              <a:t>Paul </a:t>
            </a:r>
            <a:r>
              <a:rPr lang="en-AU" sz="1800" dirty="0" err="1" smtClean="0"/>
              <a:t>Krugman</a:t>
            </a:r>
            <a:endParaRPr lang="en-AU" sz="1800" dirty="0" smtClean="0"/>
          </a:p>
          <a:p>
            <a:pPr marL="0" indent="0">
              <a:buNone/>
            </a:pPr>
            <a:endParaRPr lang="en-AU" sz="1800" dirty="0"/>
          </a:p>
          <a:p>
            <a:r>
              <a:rPr lang="en-AU" dirty="0" smtClean="0"/>
              <a:t>More than reforming Fair Work Act 2009</a:t>
            </a:r>
          </a:p>
          <a:p>
            <a:r>
              <a:rPr lang="en-AU" dirty="0" smtClean="0"/>
              <a:t>Labour and multi-factor productivity</a:t>
            </a:r>
          </a:p>
          <a:p>
            <a:r>
              <a:rPr lang="en-AU" dirty="0" smtClean="0"/>
              <a:t>Effect on employment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42999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 2: Market sector productivit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7" y="1995487"/>
            <a:ext cx="5572125" cy="2867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7987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03587" y="228997"/>
            <a:ext cx="6924797" cy="5575687"/>
            <a:chOff x="1103587" y="228997"/>
            <a:chExt cx="6924797" cy="5575687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1349946" y="228997"/>
              <a:ext cx="6346674" cy="1477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b="1" dirty="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Employment growth by industry — May 2009 to May 2012</a:t>
              </a:r>
              <a:b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</a:b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Annual average percentage change</a:t>
              </a:r>
              <a:endPara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5" name="Picture 2" descr="Description: Chart 3: Employment growth by industry — May 2009 to May 2012, Annual average percentage chan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587" y="1717760"/>
              <a:ext cx="6839392" cy="3518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475656" y="5589240"/>
              <a:ext cx="655272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800" dirty="0" smtClean="0"/>
                <a:t>Treasury calculations based on ABS Cat. no. 6291.0.55.003 </a:t>
              </a:r>
              <a:endParaRPr lang="en-AU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22514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McKinsey Global Institute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 smtClean="0"/>
              <a:t>Labour </a:t>
            </a:r>
            <a:r>
              <a:rPr lang="en-AU" sz="2400" dirty="0"/>
              <a:t>productivity </a:t>
            </a:r>
            <a:r>
              <a:rPr lang="en-AU" sz="2000" dirty="0"/>
              <a:t>has risen by 0.3 per cent a year since 2005, adding $17 billion in income annually, down from $57 billion in the </a:t>
            </a:r>
            <a:r>
              <a:rPr lang="en-AU" sz="2000" dirty="0" smtClean="0"/>
              <a:t>1990s</a:t>
            </a:r>
          </a:p>
          <a:p>
            <a:r>
              <a:rPr lang="en-AU" sz="2400" dirty="0"/>
              <a:t>P</a:t>
            </a:r>
            <a:r>
              <a:rPr lang="en-AU" sz="2400" dirty="0" smtClean="0"/>
              <a:t>ossible </a:t>
            </a:r>
            <a:r>
              <a:rPr lang="en-AU" sz="2400" dirty="0"/>
              <a:t>scenarios for Australia’s income growth:</a:t>
            </a:r>
          </a:p>
          <a:p>
            <a:pPr lvl="1"/>
            <a:r>
              <a:rPr lang="en-AU" sz="1800" i="1" dirty="0"/>
              <a:t>Paradise:</a:t>
            </a:r>
            <a:r>
              <a:rPr lang="en-AU" sz="1800" dirty="0"/>
              <a:t> 3.7 per cent annual growth if the terms of trade remain high and productivity is restored</a:t>
            </a:r>
          </a:p>
          <a:p>
            <a:pPr lvl="1"/>
            <a:r>
              <a:rPr lang="en-AU" sz="1800" i="1" dirty="0"/>
              <a:t>Lucky escape:</a:t>
            </a:r>
            <a:r>
              <a:rPr lang="en-AU" sz="1800" dirty="0"/>
              <a:t> 2.4 per cent if the terms of trade stay elevated and productivity stays stagnant</a:t>
            </a:r>
          </a:p>
          <a:p>
            <a:pPr lvl="1"/>
            <a:r>
              <a:rPr lang="en-AU" sz="1800" i="1" dirty="0"/>
              <a:t>Earned rewards:</a:t>
            </a:r>
            <a:r>
              <a:rPr lang="en-AU" sz="1800" dirty="0"/>
              <a:t> 1.8 per cent per year if the terms of trade fall while productivity is revived</a:t>
            </a:r>
          </a:p>
          <a:p>
            <a:pPr lvl="1"/>
            <a:r>
              <a:rPr lang="en-AU" sz="1800" i="1" dirty="0"/>
              <a:t>Hangover:</a:t>
            </a:r>
            <a:r>
              <a:rPr lang="en-AU" sz="1800" dirty="0"/>
              <a:t> 0.5 per cent per year, or almost no income growth, if the worst-case scenario occurs for both the terms of trade and productivity</a:t>
            </a:r>
          </a:p>
          <a:p>
            <a:pPr marL="0" indent="0">
              <a:buNone/>
            </a:pP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5236800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Manufacturing Taskforce Report Recommendations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dirty="0"/>
              <a:t>A government-led effort to win Australian companies a bigger share of supply contracts for the $470 billion of mining-related investment in the pipeline, rather than see most of it go to imports.</a:t>
            </a:r>
          </a:p>
          <a:p>
            <a:r>
              <a:rPr lang="en-AU" sz="2000" dirty="0" smtClean="0"/>
              <a:t>Bringing </a:t>
            </a:r>
            <a:r>
              <a:rPr lang="en-AU" sz="2000" dirty="0"/>
              <a:t>research institutes and industry together in ''smarter Australia precincts'', like Melbourne's Parkville medical precinct, so more of Australia's research expertise is directed towards making new products or improving them.</a:t>
            </a:r>
          </a:p>
          <a:p>
            <a:r>
              <a:rPr lang="en-AU" sz="2000" dirty="0" smtClean="0"/>
              <a:t>Building </a:t>
            </a:r>
            <a:r>
              <a:rPr lang="en-AU" sz="2000" dirty="0"/>
              <a:t>on Australia's strengths by processing raw materials before export, especially processed food for Asia's markets.</a:t>
            </a:r>
          </a:p>
          <a:p>
            <a:r>
              <a:rPr lang="en-AU" sz="2000" dirty="0" smtClean="0"/>
              <a:t>Developing </a:t>
            </a:r>
            <a:r>
              <a:rPr lang="en-AU" sz="2000" dirty="0"/>
              <a:t>more global niches in knowledge-intensive manufacturing, as </a:t>
            </a:r>
            <a:r>
              <a:rPr lang="en-AU" sz="2000" dirty="0" err="1"/>
              <a:t>Futuris</a:t>
            </a:r>
            <a:r>
              <a:rPr lang="en-AU" sz="2000" dirty="0"/>
              <a:t> has done in automotive interiors and CSL in plasma.</a:t>
            </a:r>
          </a:p>
          <a:p>
            <a:r>
              <a:rPr lang="en-AU" sz="2000" dirty="0" smtClean="0"/>
              <a:t>Monitoring </a:t>
            </a:r>
            <a:r>
              <a:rPr lang="en-AU" sz="2000" dirty="0"/>
              <a:t>the impact of the carbon tax on emission-intensive industries, and ensuring it is ''refined as needed'' to keep firms globally competitive.</a:t>
            </a:r>
          </a:p>
          <a:p>
            <a:r>
              <a:rPr lang="en-AU" sz="2000" dirty="0"/>
              <a:t/>
            </a:r>
            <a:br>
              <a:rPr lang="en-AU" sz="2000" dirty="0"/>
            </a:br>
            <a:r>
              <a:rPr lang="en-AU" sz="2000" dirty="0"/>
              <a:t/>
            </a:r>
            <a:br>
              <a:rPr lang="en-AU" sz="2000" dirty="0"/>
            </a:b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16657978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615" y="1270318"/>
            <a:ext cx="8386763" cy="1143000"/>
          </a:xfrm>
        </p:spPr>
        <p:txBody>
          <a:bodyPr/>
          <a:lstStyle/>
          <a:p>
            <a:r>
              <a:rPr lang="en-AU" dirty="0" smtClean="0"/>
              <a:t>Innovation, Skilling and Education- Drivers of Competitiveness and Productivity</a:t>
            </a:r>
            <a:endParaRPr lang="en-AU" dirty="0"/>
          </a:p>
        </p:txBody>
      </p:sp>
      <p:pic>
        <p:nvPicPr>
          <p:cNvPr id="2050" name="Picture 2" descr="http://t3.gstatic.com/images?q=tbn:ANd9GcQKkXHojeOI0_2hqUDYFfiIxU2C7r1uakoEkICpUFa3neRs7T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180" y="357251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0.gstatic.com/images?q=tbn:ANd9GcTw4wK8Xv0UWWvjc2fJq4QOUvISK8-FwrGzzma4FeVQl4jWdR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580" y="367728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434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Australia August 2012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/>
              <a:t>M</a:t>
            </a:r>
            <a:r>
              <a:rPr lang="en-AU" sz="2400" dirty="0" smtClean="0"/>
              <a:t>ulti-speed economy? GDP and Unemployment figures paint a picture of economy on steroids</a:t>
            </a:r>
          </a:p>
          <a:p>
            <a:r>
              <a:rPr lang="en-AU" sz="2400" dirty="0" smtClean="0"/>
              <a:t>Mining dominates with massive investment already in the pipeline but some uncertainty as to its future- employs 7% of Australia’s workforce</a:t>
            </a:r>
          </a:p>
          <a:p>
            <a:r>
              <a:rPr lang="en-AU" sz="2400" dirty="0" smtClean="0"/>
              <a:t>Services Sector that employs 80% of the workforce experiencing mixed fortunes- retailing, tourism affected by $A</a:t>
            </a:r>
          </a:p>
          <a:p>
            <a:r>
              <a:rPr lang="en-AU" sz="2400" dirty="0" smtClean="0"/>
              <a:t>Manufacturing- structural adjustment</a:t>
            </a:r>
          </a:p>
          <a:p>
            <a:r>
              <a:rPr lang="en-AU" sz="2400" dirty="0" smtClean="0"/>
              <a:t>Effects of international economic conditions- Europe, US and China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6374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Innovation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75" y="1364776"/>
            <a:ext cx="8386763" cy="4543899"/>
          </a:xfrm>
        </p:spPr>
        <p:txBody>
          <a:bodyPr/>
          <a:lstStyle/>
          <a:p>
            <a:r>
              <a:rPr lang="en-AU" sz="2400" dirty="0" smtClean="0"/>
              <a:t>Milken Innovation Report</a:t>
            </a:r>
          </a:p>
          <a:p>
            <a:pPr lvl="1"/>
            <a:r>
              <a:rPr lang="en-AU" sz="2400" dirty="0" smtClean="0"/>
              <a:t>a </a:t>
            </a:r>
            <a:r>
              <a:rPr lang="en-AU" sz="2400" dirty="0"/>
              <a:t>global analysis of the innovation environment in 22 countries and assessed country performance across seven innovation indicators</a:t>
            </a:r>
            <a:r>
              <a:rPr lang="en-AU" sz="2400" dirty="0" smtClean="0"/>
              <a:t>.</a:t>
            </a:r>
          </a:p>
          <a:p>
            <a:r>
              <a:rPr lang="en-AU" sz="2400" dirty="0"/>
              <a:t>Australia was a leading nation for innovation in university-industry collaboration, R&amp;D expenditure, patents, STEM education and business environment, and Above Average in venture capital deals and technology exports. </a:t>
            </a:r>
          </a:p>
          <a:p>
            <a:r>
              <a:rPr lang="en-AU" sz="2400" dirty="0" smtClean="0"/>
              <a:t>Energy</a:t>
            </a:r>
            <a:r>
              <a:rPr lang="en-AU" sz="2400" dirty="0"/>
              <a:t>, healthcare and telecommunications would benefit most in terms of job creation and increased profits if governments implemented more efficient innovation policies.</a:t>
            </a:r>
          </a:p>
        </p:txBody>
      </p:sp>
    </p:spTree>
    <p:extLst>
      <p:ext uri="{BB962C8B-B14F-4D97-AF65-F5344CB8AC3E}">
        <p14:creationId xmlns:p14="http://schemas.microsoft.com/office/powerpoint/2010/main" val="33987477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Skilling and Education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77" y="1392072"/>
            <a:ext cx="8386763" cy="4639433"/>
          </a:xfrm>
        </p:spPr>
        <p:txBody>
          <a:bodyPr/>
          <a:lstStyle/>
          <a:p>
            <a:r>
              <a:rPr lang="en-AU" sz="2400" dirty="0"/>
              <a:t>2012 National Workforce Development </a:t>
            </a:r>
            <a:r>
              <a:rPr lang="en-AU" sz="2400" dirty="0" smtClean="0"/>
              <a:t>Strategy</a:t>
            </a:r>
          </a:p>
          <a:p>
            <a:pPr lvl="1"/>
            <a:r>
              <a:rPr lang="en-AU" sz="2400" dirty="0" smtClean="0"/>
              <a:t>Modelling confirms </a:t>
            </a:r>
            <a:r>
              <a:rPr lang="en-AU" sz="2400" dirty="0"/>
              <a:t>demand for high levels of skills can be expected to continue into the future in </a:t>
            </a:r>
            <a:r>
              <a:rPr lang="en-AU" sz="2400" dirty="0" smtClean="0"/>
              <a:t>response to</a:t>
            </a:r>
          </a:p>
          <a:p>
            <a:pPr lvl="2"/>
            <a:r>
              <a:rPr lang="en-AU" sz="2000" dirty="0" smtClean="0"/>
              <a:t>technology-induced change</a:t>
            </a:r>
          </a:p>
          <a:p>
            <a:pPr lvl="2"/>
            <a:r>
              <a:rPr lang="en-AU" sz="2000" dirty="0" smtClean="0"/>
              <a:t>structural adjustment</a:t>
            </a:r>
          </a:p>
          <a:p>
            <a:pPr lvl="2"/>
            <a:r>
              <a:rPr lang="en-AU" sz="2000" dirty="0" smtClean="0"/>
              <a:t>a </a:t>
            </a:r>
            <a:r>
              <a:rPr lang="en-AU" sz="2000" dirty="0"/>
              <a:t>progressive shift to services-based industries, Australia’s changing </a:t>
            </a:r>
            <a:r>
              <a:rPr lang="en-AU" sz="2000" dirty="0" smtClean="0"/>
              <a:t>demographics</a:t>
            </a:r>
          </a:p>
          <a:p>
            <a:pPr lvl="2"/>
            <a:r>
              <a:rPr lang="en-AU" sz="2000" dirty="0" smtClean="0"/>
              <a:t>increasing </a:t>
            </a:r>
            <a:r>
              <a:rPr lang="en-AU" sz="2000" dirty="0"/>
              <a:t>globalisation with Asia a burgeoning market for Australian services</a:t>
            </a:r>
            <a:r>
              <a:rPr lang="en-AU" dirty="0" smtClean="0"/>
              <a:t>.</a:t>
            </a:r>
          </a:p>
          <a:p>
            <a:pPr lvl="1"/>
            <a:r>
              <a:rPr lang="en-AU" sz="2400" dirty="0" smtClean="0"/>
              <a:t>Role of tertiary education sector, disability sector, jobs for all</a:t>
            </a:r>
          </a:p>
          <a:p>
            <a:pPr marL="0" indent="0">
              <a:buNone/>
            </a:pPr>
            <a:endParaRPr lang="en-AU" sz="2400" dirty="0" smtClean="0"/>
          </a:p>
          <a:p>
            <a:pPr lvl="1"/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36451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Australia’s Future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dirty="0"/>
              <a:t>Australia’s current economic prosperity </a:t>
            </a:r>
            <a:r>
              <a:rPr lang="en-AU" sz="2000" dirty="0" smtClean="0"/>
              <a:t>supported </a:t>
            </a:r>
            <a:r>
              <a:rPr lang="en-AU" sz="2000" dirty="0"/>
              <a:t>by past policies </a:t>
            </a:r>
            <a:r>
              <a:rPr lang="en-AU" sz="2000" dirty="0" smtClean="0"/>
              <a:t>focused on international </a:t>
            </a:r>
            <a:r>
              <a:rPr lang="en-AU" sz="2000" dirty="0"/>
              <a:t>competitive advantage, including innovation and educational </a:t>
            </a:r>
            <a:r>
              <a:rPr lang="en-AU" sz="2000" dirty="0" smtClean="0"/>
              <a:t>up-skilling- needs </a:t>
            </a:r>
            <a:r>
              <a:rPr lang="en-AU" sz="2000" dirty="0"/>
              <a:t>to be </a:t>
            </a:r>
            <a:r>
              <a:rPr lang="en-AU" sz="2000" dirty="0" smtClean="0"/>
              <a:t>reinvigorated and targeted</a:t>
            </a:r>
          </a:p>
          <a:p>
            <a:r>
              <a:rPr lang="en-AU" sz="2000" dirty="0"/>
              <a:t>In the 1990s Australia was a leader in business </a:t>
            </a:r>
            <a:r>
              <a:rPr lang="en-AU" sz="2000" dirty="0" smtClean="0"/>
              <a:t>innovation- lack </a:t>
            </a:r>
            <a:r>
              <a:rPr lang="en-AU" sz="2000" dirty="0"/>
              <a:t>of global competition and a relatively stable economy has created a complacent society and has not provided any incentive for business to </a:t>
            </a:r>
            <a:r>
              <a:rPr lang="en-AU" sz="2000" dirty="0" smtClean="0"/>
              <a:t>innovate contributing </a:t>
            </a:r>
            <a:r>
              <a:rPr lang="en-AU" sz="2000" dirty="0"/>
              <a:t>to our productivity slowdown. </a:t>
            </a:r>
          </a:p>
          <a:p>
            <a:r>
              <a:rPr lang="en-AU" sz="2000" dirty="0"/>
              <a:t>Increased investment in skills, in particular science, research and technical skills, would allow us to be a leader in high value, high-tech manufacturing and in resource extraction and development, increasing our ability to deliver high value product.  </a:t>
            </a:r>
          </a:p>
          <a:p>
            <a:r>
              <a:rPr lang="en-AU" sz="2000" dirty="0" smtClean="0"/>
              <a:t>Role of services sector – has not demonstrated productivity, immune from PC examination </a:t>
            </a:r>
            <a:r>
              <a:rPr lang="en-AU" sz="2000" dirty="0" err="1" smtClean="0"/>
              <a:t>eg</a:t>
            </a:r>
            <a:r>
              <a:rPr lang="en-AU" sz="2000" dirty="0" smtClean="0"/>
              <a:t> Health, Education. Export opportunities.</a:t>
            </a:r>
            <a:endParaRPr lang="en-AU" sz="2000" dirty="0"/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2967474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04" y="1317171"/>
            <a:ext cx="8386763" cy="4308475"/>
          </a:xfrm>
        </p:spPr>
        <p:txBody>
          <a:bodyPr/>
          <a:lstStyle/>
          <a:p>
            <a:r>
              <a:rPr lang="en-AU" sz="2000" dirty="0" smtClean="0"/>
              <a:t>Australia’s economy is strongly driven by mining but real opportunities in the future are in the services sector but PC-type blowtorch needed</a:t>
            </a:r>
          </a:p>
          <a:p>
            <a:r>
              <a:rPr lang="en-AU" sz="2000" dirty="0" smtClean="0"/>
              <a:t>Reforms required in </a:t>
            </a:r>
            <a:r>
              <a:rPr lang="en-AU" sz="2000" dirty="0"/>
              <a:t>the tax system, </a:t>
            </a:r>
            <a:r>
              <a:rPr lang="en-AU" sz="2000" dirty="0" smtClean="0"/>
              <a:t>elements of workplace </a:t>
            </a:r>
            <a:r>
              <a:rPr lang="en-AU" sz="2000" dirty="0"/>
              <a:t>relations, regulatory frameworks and public </a:t>
            </a:r>
            <a:r>
              <a:rPr lang="en-AU" sz="2000" dirty="0" smtClean="0"/>
              <a:t>spending</a:t>
            </a:r>
          </a:p>
          <a:p>
            <a:r>
              <a:rPr lang="en-AU" sz="2000" dirty="0"/>
              <a:t>Increased investment in </a:t>
            </a:r>
            <a:r>
              <a:rPr lang="en-AU" sz="2000" dirty="0" smtClean="0"/>
              <a:t>education and skills- science</a:t>
            </a:r>
            <a:r>
              <a:rPr lang="en-AU" sz="2000" dirty="0"/>
              <a:t>, research and technical </a:t>
            </a:r>
            <a:r>
              <a:rPr lang="en-AU" sz="2000" dirty="0" smtClean="0"/>
              <a:t>skills- is vital</a:t>
            </a:r>
          </a:p>
          <a:p>
            <a:r>
              <a:rPr lang="en-AU" sz="2000" dirty="0"/>
              <a:t>L</a:t>
            </a:r>
            <a:r>
              <a:rPr lang="en-AU" sz="2000" dirty="0" smtClean="0"/>
              <a:t>ong-term </a:t>
            </a:r>
            <a:r>
              <a:rPr lang="en-AU" sz="2000" dirty="0"/>
              <a:t>skills plan </a:t>
            </a:r>
            <a:r>
              <a:rPr lang="en-AU" sz="2000" dirty="0" smtClean="0"/>
              <a:t>required for Australia with innovation as a key driver to ensure we </a:t>
            </a:r>
            <a:r>
              <a:rPr lang="en-AU" sz="2000" dirty="0"/>
              <a:t>can capitalise on growth sectors that can and will contribute to Australia’s future </a:t>
            </a:r>
            <a:r>
              <a:rPr lang="en-AU" sz="2000" dirty="0" smtClean="0"/>
              <a:t>prosperity </a:t>
            </a:r>
          </a:p>
          <a:p>
            <a:r>
              <a:rPr lang="en-AU" sz="2000" dirty="0" smtClean="0"/>
              <a:t>Government and business partnerships</a:t>
            </a:r>
          </a:p>
          <a:p>
            <a:r>
              <a:rPr lang="en-AU" sz="2000" b="1" dirty="0" smtClean="0"/>
              <a:t>Global</a:t>
            </a:r>
            <a:r>
              <a:rPr lang="en-AU" sz="2000" dirty="0" smtClean="0"/>
              <a:t> competitiveness and productivity, not simply reliance on The Asian Century</a:t>
            </a:r>
            <a:r>
              <a:rPr lang="en-AU" sz="2400" dirty="0" smtClean="0"/>
              <a:t>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2474029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THANK YOU</a:t>
            </a:r>
            <a:endParaRPr lang="en-A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2039620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363982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ttp://t2.gstatic.com/images?q=tbn:ANd9GcTqZaygl-sJNlEEFTJ3JsTr_sX-vATEtGpYgOz94Y2mgZ09Q7s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4129722"/>
            <a:ext cx="1333500" cy="18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4784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97" y="1007266"/>
            <a:ext cx="38100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228" y="2497929"/>
            <a:ext cx="3810000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1037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stralian Dollar TWI graph">
            <a:hlinkClick r:id="rId2" tooltip="&quot;Australian Dollar TWI graph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62150"/>
            <a:ext cx="3810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apital Expenditure – Mining and Non-mining grap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5069" y="1750515"/>
            <a:ext cx="3810000" cy="33242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Drivers of Productivity and Competitiveness</a:t>
            </a:r>
            <a:endParaRPr lang="en-AU" dirty="0"/>
          </a:p>
        </p:txBody>
      </p:sp>
      <p:sp>
        <p:nvSpPr>
          <p:cNvPr id="1026" name="AutoShape 2" descr="data:image/jpeg;base64,/9j/4AAQSkZJRgABAQAAAQABAAD/2wCEAAkGBhQSERUUExQVFRUVGB8YGBgYGR8cHhggHyAiIh8iHiEfISchHx4jISAdHy8hJCcpLCwtICAyNzAqNycrLCkBCQoKDgwOGg8PGiwkHyQvKSwsLCwsLywsLCwsLCwsKiwsKSksLCwsKSksLCwsKSksLCwsKSwsLCksLCwsLCwpKf/AABEIAP0AxwMBIgACEQEDEQH/xAAcAAACAwEBAQEAAAAAAAAAAAAFBgMEBwIAAQj/xABKEAACAQMDAwIEBAMFBQUECwABAgMEERIABSEGEzEiQQcUMlEjQmFxFVKBJDORobEIF2JykjRDk7LBFlTR8RhEU2NzgoOio+Hw/8QAGgEAAwEBAQEAAAAAAAAAAAAAAAECBQMEBv/EADMRAAIBAgMFCAEDBAMAAAAAAAABAhESAwRREyExQXEUIjJhobHB0ZEFI4EzQvDxkqLh/9oADAMBAAIRAxEAPwC7R1LJBLNExaUboKeKMsXV09AaPFiRaxdrgXW1wRoluvWay0khECxienrHgdDZ0NNcAtYCxY+oWPFrG976fdp2eFER0ijVsB6lRQeQL8gX51zL0tTN3LwRnugq/ptkGOTA29mb1EDyeTfVSlK57znGKtW4Rtm3cwS1HdHdCpRRhXZQFeWMl2u3PPBIUMx9lOitH1xBKYAlHK5qIVnGEcbFVMgjOQuD6SbkgHi5+9jknRFIWy7XqzR8hJIDlGpVDcNfhSV/Y2192vo2np3R4gymOLsLeRmAjyyxsxPg8g+eBqbpalWLQpV/U9HDUinZVMmUaGyLZWlv2wfB9VvIBAutyL65puq6J0L44hWwYNDYh8+2IyACe4W4CeSOfHOiT9Mr8w9QkksbyqokCMuMmF8CwZTyoNuCARwQRoRN8N4z3MZ5gXkinBOBxmitaW2PLPb1g8Nf2sNO+WrCyOhUHXFL81iewKVqcSiUxkEP3jEVbjgBlIuQLH3+5CZaE1ncM0QeCOSNo7rgOUZy3FskGN+fSG5tfVbevh81SZi1QcpoUhY9ocBJe7wAy+SSLfa3JIuYKroCd53m+ZViwqVXKNvQJ1UC1nt+HjbgC48886TbfFhatC18pTT4yCrp3WnmWYmMRhQpRlCOQx4YPcE/YWGhg6AjeBESqRj8saZXCg5tmrq5s/LLYggG5yPPtqjuvR09NGpXCQ2ooUKq9ojTEnuPYEhSb84vYkXBBJHG1dDSSiJ2gwi7TQmIzOjKy1BkEyt2wxWQhXtZG4X28SFq0Du6/DwziT8ZYzM7NIEjutjEI1xGQIKWEgJuMiTbxYnQ9Ox0zzTzSIVkWPLNFRFKKFuLnjL3582/rT3vpY1O5RyyR5QLTlcg+LdwSrIl7ENiMbe/1Hi1zpPqOlK56epR4JLywxEIJFYGRahmk5MrFm7Z4ZjdhxxYKF/I7VoPu2dDU8JjsZH7atGochhixuQwsMrWABNyLefN8xl6nEbdqn2juRrNjEzySvkVZwhW4NgcXIF8eGt4Onbaqeq+fYyPOiLKGiWxZGhMQAVyZLBg973UuW5BIvYSfh1uBMJaSjcwhVsxmwkCElM4x6CwufVb7e/Om66kuK0F3/eBWIrFNtoo1SzElfT+IpZSGzUNmoJGN7j+mrVV1TuTylIIqMLeFQXjiU5TIGjH964IY3CkE397c2LnoHdQSyz0akxCEkGc5KqlBmGuH9J/MDzz5vesPhruwtjPRC3Ztw/mn/ujyh5X/P3vpVkibFoLVV1RuwgM7SU8aAA27MWXqdkFvw2F8kYWvcAXNgRrinq9zmeCNq2OOSoVXRCqhsXV2VvRF4ITmx4yW/nhrq/htXNTGKQ0NsGu5BYhmkMjSL+CHRuSLK+P/DoHsPw/3CeigqI6srZbwRgHNUyNrPcFeCWC+Bf28iZYjXFsNn5ASaGqaHuncgUfIRHN1EjIqMy+xU+vEeki6tcgWJLx9LcxQsS8q1FTTPIyuQzLAHXjugkA5YtcexKnxoHXbYtPJU03fqXSOTGXF0hjkYg8AMSCxCsLW/KR+/00ov6xUELwS9cLRlSi4sFgJDDuILC/n9DZqbLWA3voQ1+yoJqBVaoSOpghd35c3b68B7kEH0i9uBb2JJunYEjZSzyOJ6Yl0nNxDKrZGzItrEAkMgIJW/H1Ul2yMsE+VgNyFBkqZ2GTOyY+gLzmpBP0+DexvrlEWwK0u32cfhEiofuEqWsM5ODwR6gBcj2uQ7palLLPRBCi2OiaeaNpXjSOQw5vVJduJcZF4UFCRFzdgLkWOWSxNPSlFaSSN3FJT2VqhuJBLjKnpkBt2vVa/H31NBLYhe3RqwkaOQpRxnAq8CnHuK2RHdbm4BsD7Wb0G61ZUMlTHCpsoK00CksZJlFwqggWi5C5HngHnTulqNZboRyChxlWF2LrJIYnVmkzQyegexRlj5vcqQTf1EW9ox03vdX81Cs1XNPFKjqQ1lUMqq9sb3BAP5lH6Xvx81q5JtwfX4Rk5/CsxEvL5ZodKJyXRe5hUAIG5/BKxoGYfYMtyD4zQfzakg3WbClcK+EccXzAsb3kGJ4IuTGfWbeOb6DVqbqubwGTCzdpR2mFgkAj4a5F277Efbji413uW+bmDUKqOoVmCP2CbA1KIhUjhrQFpD59j7HWZNd5mrB91F+SsnVKkkzC6VIiIya7rI+FuLowQLiBw4P3XmWorpSkQYyJJ3vxhdwmPaktiyj+6JCWI5vw1muNUh8QpUkmSSJAIyygnNP/AKwIUve/1LeS3A+nkBriz0/1q9QKiYgCOOkgnEdx6WkSR2Ba38oTyNTQqoYpYT844ylwEUbqC745M0obgm3jD0+3p4GqlbVSd6YKz2WelAAvwCVzHHgFeT+mqGy/ENe2oqgRKUDtgllW9OagjlyTigIvxyV+99Wqn4hUkdPJMmRKh3MeDK7FERjf08el4/UePUouNFAqXKKjJmqFZ5sUZMLySDgopNjfn1X8fqP00Op5JAlCWeX1x5S5NIPVhH5tcg3vZTYXuLabTJ4486Ft1VADwzMMsMljkZQSbcuqFBzwTew99Fo6gZKmYPNlJLGrGdEchnVWzGBK2ugVb2sbMCeQQtysE0rURKqVlswAyz5DEXUuVLKfK5EHEjxrn/2vhzZTmuDiNmaNgqsfALEWF7jnxyOdd7n1C0UsUQheRpiQpDIB6VLG+TXFgPsdO0AFT1Vc0jor/iRqmSt28FyR/NhlckIR5t7m19WLV3oI7vCglT2PPcW4Nib/AIefN/FvB1aqN/mWSFBTqGmLj1SWxMYJN7RtfxwR5v7amp96kaR4HQRThM05zSRfF1PpPBIBBsRceebOggONtqmmEjxkteIM34JBCTOxxBNwAhBU2yv+t7xVNbXQxoHL5MEFyIic8JTJbHjEERN45swBFyRf26uq6inEvcjjJQmyx5eoMwI9T8ABR9+Sf21Z6baWWGGaWUydyIMy4oFDHE+nFQePUOSfbRQKEG6T1H4CwPIzPA7A4oAzjt4GTJfSPU11Fja/Fxr5JFXnMhrFTcAFAHtIbKpsSqmKwJbkNY/zXs7nO0lTHTBmRSjSyFDizBSFCgjkXLXJFjYWuNU+o9iVaSqKNLcxEgGSR8WUEgqWYlSb2NrX40UHQ7WKuURZOT6iJCvb8KVCtZsRi4DuwFyMwAPTqBNuaaOCWoqbNTytKwJjH3CKzx2Cx2sxHNz58W1NsMqfNSLTkNT9pWYK2SJIT4HsCyclf+U255l6UpwsU8YFgtTKtgLeSG9v0bQ4pqgJCBXdEGXC9bSBp1c8qZFmmM0rKy3AHAmKX55sLNcHVqq+FZyWOWukvK35KYDP6Gcu17dwmNTkT4Xwbm7HRbak9BSxSC6iRk4PgjvICP1BtbVug3F+7DBOfx4ZbFvHdRo5Asg/UmwYDw32DLpKCKU2KK/DaISMonrqh43zYxCCNVfLMC72GWRLWBNr+3jVnaOhqQSJT4Vdngz/ABJwLKDiUIjH1AyMODazN6rGxbOjGvDID9YqJQ/75XF//wApXXO8BxXUpjZFZo5ku6lhb0t4DLz6fvp2oLpU4gyPpWl+aFM9KGRYS6s80r3GSrbFja9wt+T9K/YWI/7uKAuzmJ8nvke/NyCbkWDj03JOPjXQjkTcIjI6NnBKoxQpazRt7s1/B5vqDqmrmpWNQkhEb9mFgwLJDlKQ0xH6I1vsTjfgajEqo1QVep1W9D0MEfcigUPGAEYs7FASAQMmNhYkWGvaU4d8MSVMx/ESqqXDT4GypDjHHksY47jLJZuASD7kDXtaeQm9m93P4Rj57+ounyx03XeZoVp1iVDnHe7+GYBAqDkAFsib8mwNgebd0/VxLBezfuE9oI4JcZuFJyChbojSeTwG97XN7cw7cYvzgpt/QaCdSb9Qwt2qkjudszBAjF8I8jkMBcW9fuPze19eGfiZow8KJtu6whkQM9473PIOKjEuAzWxD9oCQrfgf0vdp5qabNUMMma+tRiclIsMh5Kkcc8aVBVbZIsKiVkFRGjRxC/5osV9IDASNEpQKTci9gTzqDbo49yEs9LKzI7BirwvEr+tbjJwyHiPA4J6gAJA1hqChrqukKSQktBHcoUJAxOJTtkem35PR+1h7DVOs+HtJIrDF1yyyxkYZB8Mgbk8HtR8f8P6m9fY9unjqFGTNEi4t+KGVTjfEKMfdrYmMWAUhwPRqp/H6lT+IxRO7cl4sRgElcoL4kNZEU/Xybh2BsoAV6r3pFhqIo5V+YSBpO2Dd1U8ZEDkDkau7ZCgp4lUDDtqAPYjEf6+dLFHHC1Ss0sTLIKd4XlMtwVQRmQSAgcK74BvN18AeLNMZadBBFPAUuUid1cugDiPEqvpbFyEBJX9eAdUmUnQHdSSsrV0fbJjkELSyAg9pWBVmx+piAl7DRvqQt3KJ42UHvkBmBYWeNx7Mt73+49td/JkSy1IYTRyxIvajXJmUXxIOYBuGJ8AW8apbtsQgpReWft0gaoQoI8lEYyVLuCCALgXW1hYngaTklxGWK9XSShMjBnE7qWAsDkkgHFzbgrxc2+513ufO4UYX6gJWb9Ewt/hmV/rbSj1D1LArpGe/OVj+dZhKsbIRGCg/DjHOIWwFh6rm+he0/FK8oCUyo0htLNLLJIVjWxvfhvSMjiCBe1uTqdrEqjZovSTA0xX+WaZP/5XP+hGvdFS5UMNvy5p/wBEjL/6azjaet6gGSNYqWH8dYXXtu4Z3zBLky3sO2bmxNufbU2x/EedXiQRUi/MhWRERo1UlmSxKZXuVLZG/BGp2qHax/3uN4qiGqVWdUVopVUXYIxByA8nFgCQPYHXdXu8c8UyRiR/wmuRG9rngKLr6mPPC3tbm1xdF/3yTFZHSmidI41JYSPwzMAv1IpIueRb9b6j/wB8kyr+NCimUI8bR84oSVclWf1MCrY8qD7gDzO3WgWsbdtoJIlpp44mBMSRVMVsCQFHqs1hlG1/3UsBe+ppK75SWY/hOkz91SZo48WKqCGzI9JxBBFz541nMXXsiUyQqsrRymqZiFQFlMhYGxy9CoXDKCpX2YgaBLunBdUe/YEOQTgFEQFsgLmxUNz9NxqZY9OR6stlo4tbpUoaom+U8NNHH83StIsvdb8X0i8hkYDFWJ4JUcD76+br1dt0kkEnfBkgfNSscjcWIYcL4IJ1nib53CzDtqS7ujNLEuF3RwAHIFrobj3yJ+4JHbKSVzfuQCywqoWqgJBjABcWYi/pBxIsbi59I1O2m+C9D1LKZdLvS/7L6GCq66o1maWnkqVaS2YWAMr24Bs5Fm9rjz41WHX1MWhkPzztAXOWMPqLghi3sBibACwAtqmvSFe4YRxoFZAgtPH6bdv1DG5FxEvFza/njlSm6mVitQY2CM8sJVeRIWLEoRwQWErKG8HEkC4Olfiv/R02GTjxa/5I0So+INK8kdQYKovGxRACosSt29IbkFT73/y1aT4uxe1JUnnHwvnk28+eDx+h+2snbfihqoWjLsmbTEEcA2UlTf72Nxfi/FrnVl+sXCibsizsrkgjyXkxJGVxyWW5/lXx7l2K/wDQnh5Jc1/yHveOu6acMG29w1hdmCiwJDc8cg3B5+4Pvr5pDpd2leRaXtDIgoFLKf7oWLC7WBOJGQtkLjkWt7WvkFPZvdz+EYX6ksosVWtcNXqxt3/aZKeKrqo9yVqv5PGRAqoyqJI2GOBupWMrHzc+oG4yGiVP0daSnLV0IaNpplhlYu0cM8Shoxk4YqoDnJjb3+9+ty+HNVMlUYXjUVURBQyNgzMyEOVwPbcIuLYk5mx9I41M/QE3zIeSSJUNbFV5FznjHEVMQGIBFyFBvbH29teSbpJij4UTbT8NKUJTNJWyTCmCdtldEQFHJUi1yDzibNzYe4FnLp7YYKGLtU6sqFi9mdm5Pk+om1/sLDWe7T8PflpYmmq6c06GRGjZhYxCXvQAZADISXLk+3Av50a6i6Njm3D5ppoUdqYR012IYTqxZJAARnjcWHPgcam5FD2lhew8m548+3P9ABqo+8RioWmIfuNGZR6DjiCFN28XufH/APWkmH4V4QR4zn5hJIJizi8ZaIWb0qFNpB9RYksQpJJF9Wqj4bsfSlVJGvyhgGJe4lLh+9w4F7i2ItwbXtxpXxCg4T0UT/Uin9x+oY/4sAT9yNL9LQUc088Mby92Er3F9QEefcZccxa13ZxiTyE9gBqvVdDzPCUWumjkPlkLgA4qqkKJARjiTbLEl2JB4sU2bprsVVVUGQu1T2rgqBj2kw+/OVyf00r4hQH1PRUhKEPGxDLyyWCqqooAX1AiyMfysC11dbG/e7yVXfleKOZljxCgMAjhUZnGJ+pnLqgIB5H/AAkFqz17LSviKhni06vIBUQQZuWQSzRlGlTGJDGCqRnnNwCU4Cj0nlgtp0zRfLNIhqKdmB9SOuWNhKbLIwbEIYhfK5v7A3bXdy3GOCJ5ZWCRxqWdj4AH+v7e+lbpzqTb947vZQsYrK+SmMsr8DkH1KcPB/lHHA0na9402uYk7/0WWaZYqhLySdx2kEkSkoDG4viQxMjm4BPqNra+QfDitEtNMsaSJFEoBjlU5EBiGXLEWLNl58a06LpCnDFiGYl+4ciLlvXzcAH87G17A2sBbQDqv4o0W0FabF3kVRaKMfQD4yZjYX8+5/x1NsWyr2IlH0FXQp2mpWKPHIJGBRiGZbJjjJyqlYz4v9XH3Fb10fV4xEU85wiRCohkJBFy3OONgxPIPN9foLb64TRRyqCBIiuAfIDAEX/XnVi+ocY8Cr2fnNIpoFhYJIjxU8h9SMLO0rm1mAucGBtzcXH3Go4qqFZqfAhI5mkEiE27ImVYmU3/ACryyn+XG/N9fpC+o5olYepQ37gH/XSoh3n5y2qZsZwhkYRRJEphJyuZkZmW1/qYO37EaqTykUqOCUaNgHVgCr55yJItxbK11P6BCOCQNE6L6qG6V0kTbTClOga8jRAshHgOSuNz4xHI582OtF/9maWwHy0Fh4HaSw/bjjQ4U3BeYKsMb1ZikEaIsSKSqohV3jjjDEqATaVxIb/Y6hodnUGlSQHN6rCVSSMQBGQvBuGAdiT5GX6a0Hqveq5d0FNSbZE8ZKF5nguJAbEkuLKqr45ubr+w1pTU8a8lUF2vcgC5P6/c/wCOm4UFefm3b6FZjLiyrI4RI8GJWR3V/SxYk+tMoxc8MwHAJtxFQRuEhkEmKwGXhlGJRJZLcoTYk2sTxc+eLb31jQQS0EyyOIoiBlIgBxs45+3BFj9udJI+HiTSvIu4RtJJGYz3IcT6kwJ4cXa3JNuSSdNRlyE8TDTpKlRM2DaamoqTXwxdwRMVdnkRCSy2GQAGR9Q9QtwBca9rVenOjm26gnjaRZC8gfJQRx6AByT9j/jr2t39Prst+v0Y2fUXi/x9jjt391H/AMi/6DWU/wC0RsqNRxVPPcikEY54xcMTx4vdRzrVtu/uo/8AkX/Qaz34+Afwhv8A8aO3+esrE8f5NSHhRmXTXQ+31FDS9yaRK2seSOLFlKIyE45rbIKbKL+bsPbU+8bRRUVVTfP1c81RCkKvTwqCEKAYr3WYALYA2AvyfFwdXPhf8Ou8lBXwk5x1Td8FhYKnK2Hm/AFufqv4Gof9oelRNwgdVAZ4LsQLZFWYAn7m3F/sB9tKu+gzT+qPi9RUVQKZi0kuSq+IGMVyLlmJA4BvYX/W2qvTfxnpayu+URHXIsIpSRjIVufHlbgEi978eL6zP44RR/xeBgFtJBE7kfm9TC5+/pAF/sBqfqWnjpuq4REqxp36c2UBVGQQHgcC97/1OptVB1H3qj4yinknWmpXqVpSFqJcsEjJbG18WJOXpvxyD586t1vxjpo9tjrhHI3dYxiIWuHXyGbwAPN+SQRYebZb1J1c9U25wwfL0lOMpHTAZ1LLIq8secyTlxa3ix5Ootp3GNul6uHIdyOqRsT5s5SxH74v/gdFiCo0Vf8AtFkRQtHSqXYt3QzNitm9Kq1uWK2JNrC44+zZ1l8XI6Shp6iJO5JVpnEjHhRYEl7fYkLYeT78ayWpkQ9LxeM1ryP15Qk/5Ef5ao9UQs227XUqclRHga3ODpKzAH7EqQQPsNO1BU0TbvirPOamh3KgDSGFmEKBlL2TPBlYsRdfUGBuLeCbaj+EfXK4V2FJDDDTw98RwBi743vkzMS5tYAnxq5058SdvrKsTtSMlUKZzNUG2MaotzaxNweVysDyq831nXws6jNG1c0f981I5hBF7slmP/SoZ7Hj0nRTdwAbt6+Km706U1ZIkCU9UWKQYm+KkfUx9QLA3BB/W3tqv/tARRyLQVaIAaiNrm3JFkZL/cgMRrPN33MVFMsks881V3nzEjMyrGVXEi/AJbIcH28eNNXxJ6hSo2zaEsyyLCSQwtwoWIMD4IYxsR72/cadKMR+gul2vRUp/wDuIv8AyLrKusOs9wrd2bbdtlEAjyUtfEuyLdrtYkAH0gDyeT540X4d7mlRtdI6EkCFIzcW9UYCN/8AuU86xbr6lqtn3tq6JbpJIZY2IJRsx60a3g8sLXvYgjXOPFjLsfxG3VtnnfPF6adYpJioDlWBGI4tkrWBNr2Zf1OhvT3VG9TyUBV6h4+6QrXZll9d5O6b8hQbeqwCjj76N9VdW1lbsc0k1J20nqEEXbRuFHrZ2vckFlADcXJP20w/7P25yGjkpnhkQROWWQghWz/KL+4IJ9+D7e9vcgFvpTqSvbqRIKupeTCSaMorERcRvbFBYW4BFxfxfnSnWbq9XuNUtbWTUzsXSM3btoweypIBysVgVuBwbE350aoErB1H80KGpsaliVMbCytdCS1seFOV72/X31U6z6crqiTGTb53qlldGqo4zhUID6CQFxyH84Iutr886YiX4wS10L0qVFUZFenjbFGITNQFc8cPkwyzI/NbwNW/jhWMdzpxUB2pRFGwRTbJST3MSeA58X/5dcdf9D7k60MC0ssop6VYy6esFjyw48BeFF/Nr+Do31lsG61EYElH8wktNH6MxekmUYkxm9xkAGKi4OVjfHQAX6NoUXYq0Us/zUUhkMKsMWjyUDCQHgMDybcG9x50DXc5I41PpZbSqqkWJECt6i3n1MnItxmvuOWj4TdIybdt85rhh3WzaP6sEVberG/J5NhfgD34BXe+nttjZxmIpJAylU9bN6SzDEXa5Hqtxc28m2iMkqnlx8vPFacVUUYep3xdBmLMEIRslJxVzwbWC3C3t5tr2uItsC/MdhZM4zGro63ZFKgKcVY+cRlyWva4+3zWzkZJ4b6/RjZrL4uHO1xa3IEb5ts0TGKjmeI0y0zzP3ZldmqCq42BKEZMGtYWHAvbl8+IWw027qkYrjD2JpIyqrkGkVcmUrcXdFBPF7At99LUfTu8Caac0UE4qDTuQs4T/s5Bj+pr8gC4+/P6arQ0m5Qtk+2VGXeqpyY3SS71KFPA/kB+/P6ayZqsmfQw8KD/AMOaCh2uCada6WaJo+6co2RAgbHMJYsSW9Ib3sbXsbTbv8OaLfXXcEqZ8JFxFgApCEr6Q63XkH9Cbn30qNtFVPRyoKGrSZqKnpPxESONey4LHN5FOLgA/Twb+fOnenqZdq23b6YYLMSscgI7gUsCzcKwv6mHIP8Ajrm0lvO2FhyxJKEeIG6z+F21QhJqqpqECRLGqd1C0giW1lDLcmwuQth9gL67rOidlrKiKoeeTu1KRyJAZgGdcBgMSM7lQOMr/bVHq6aWumAEsRqKZZ48Y0dGdWUpKFEmSscQSLENa9r+yxt88UckblJGEZgYr3FAd6dSsTE9skWU8qDY++ue0iuLPav03MS8Kr/P3QaaOg2OrrEqGp5lNUs0v4tkgHbyEjN6vSbgnzYXB40YTpfYI6PsmSDsySlsmnsxeMEH1ZA+hWIx9svF2uUajqIFSJMqte1HNGpVor2nJLG+A5uf/lq5QPQK0ZZ6xglQ9QVeOB1dpFVXDX5IIX/P786e0hqS/wBOzK/s9vseqvozY4oIqaVYVjkYzRhpmyc4i7BssiMbe9vGrlCNmSkNPG1J8sw7hTIMrXbAMSSSSXXEG97iw8aC9SdT7VuESRTd5BG6uhVLFbeQCt7Blupt9/uBocu17KaZ4I6mSLKoFQjFGJjK3wUBkKmNcmsrX+om+ndB8/U5PJ5hcYP8Mb9mpdoph2aYUoNQl8FKu0ykEgcklgReyk2PPGqnRlbs7qJ6WKnp3ZHchkRJBGrMjMeTil1Pva2qm3fD+kllhlgrnYQNG6JGYcVKA3IRVCrkTcgKPf8ApzQfBSngjkRZ6krLE0cyAoO9ckqeRYMptY3Hix4LXuiPO04ujQZWs2aOJgG29IpiSy2iAkKcm6+5X9Rxf9dEzW0E0iU5emkcKGSP0MQpXIYjmwKjIW9ufGszptj296YzyzzwR0zTUru8MIykmQRNcQhrlRj6j5PNzzqShqKCiIroKmpmaFVo8OyyguIwkfeUIrFbC4Nr3uATawLUSazWkQwOUMceCHEtwi2HGVrWUHza3GlWTrKU0gdolScVcNLIjetMndAxRgfUpV8gfIPBHB1zs/XkrPWLUQlvllpyFgjcuxmjya6PYgA/zWxF8vGh+7/EuEwQNBSNKDWLTSRPGoMTefSMse4bjHmx9XItpWoApuXVU0abnIMFFDbtqy8v6BIcufD5BFtbxfnwLeyb3PWGd0wiWGoMHbdSWOGOZYhhYm5xAFhYE3vwFq+sIFmrHqYTI0DUyRxGBBIGlXJEyzYOwbm5xCkG1/OoqvrKlVnkehlWrWpippYskDZSAmJiwftvwLKxNxxyAAdFEAX6B6xfcIwx7SlFvKgVwbsSUK5N9GI+rm5uBa2rlf1cIa00zx+loTJG4PLutrxWP5iGVhzzf9NCui5aR1km+WajkoM6V1MhbBF9ZF1NnQXuLg2I49tdtvVFLJBIyz5SzhomZeEdkWJSt+LFXXgZAHkgEGxagLkXXafKUdS8RUVbRjENl2hIQuTEgekMyKTbyw1NXdbxRVL07RvdGhQsMTzOSEst8jyDewNvPIvZPnqNu+QWJlq+w8BjidkQtGkRBZ0PkEFhc2N8BYGwv1O9Kal5Znn+YNSoWWNV/D+WlWnB5A4cyqHFiCHNuBw7UA0dP7we/VRl5ZyKpkAxUdoYhiPr/u1DL6rA3a1idDdpqUNZNWWOLo0EuEUhtJC9iVOPgKACTa5W4vofQ1dDFWNVRvUrLJOcyVQLIJclWNr2soaBiuRDhiB+cAsNF0m0EdSiNH+KJyrtkDeZiwyH02Uta4FzYePdWo6LEkq+e4F7Z03R/Ld6F5Zvw1CvKGUNGzZL6Sqq/knIgm5PN/HtHo9vNPtscBIJhhijJHg4YrcfvbXta+QSWG+v0ZOfxJTxE5Pl9g+DrQhECxr6UOQLHI9tkVgqhb3KOrgnn2t764d6iaUOyvGY2kjEwjwxjZGBb8S4IWREb3urKdXOpeol23azUrGrFEjCp9IYsVX2H63/AKazWP8A2lm/NQKf2nt/rGdZs/EzQh4UaAdhqKuJS8oxliYOCxZbtliUW3jlGF2tx48HSz1Vtnb3KjjLAmSVJGC3xBaQeAzHi4bxYfp51Y6i+NbUDxpU0VjLEsq4ThvSxIF7xrzweNLVd8Z9unlE0lLVpKFxDxzYkDngYsv3OuU4uSoj2ZTFjhYl8tH6qhz0+S+5iW9ljmeaRvZUVizEn2FuP3IGp6VEV6KNYo3Wps0uShiweVkxBIumCjjEg3udU6r4lbVMpSRt2CnnEyI4/qGc3/rqOn632xVCx1VbGFviXp4nZMvqwYepL++JGvPspI2n+oYM99acufKunmwxttDA3YvHE0cdRLFM5BBZAAUYlSOSCQLeSBqtQ7ZF8xBTzQrm8z54s62UMVA+oi11c/ewXnySJj33bhE8Sbk6pIVLK1I/JW+PKk+L+36fbR7YW+cqmqaeqp6qQEKc4p0VSykLf0i3pVrXNv6kamyS4o6dswXWmJrqunq3+EBpooWpTMkbIY5UQ3kv3FZXbniysMPYW58G2im50FPJWSRBJIxHEfEgIHbgDDgpe3pxPNyTe48aJz/D6sFO0CwwENIJMlla4IBAFm4sFYj7+976qJR1Ek7VK0pYOj94LMpurho2K35QXV7cN49xbUqL005HftGG23Ga/up3l5U4vqLqUKfLLPk6sJhG3AIAxLXXkG4FuCR++myjrJ4KkUsW4yF+727PGXUC3/ETzfgjgD7m19DjtTtTIi0VWI+4Jg62kLqyAc2UC9vFgAL83POuRKV3BqqSGqRC7SWMPqBa/HJAsCfN/Ycc8Jbi5yWKnz3S3d16U1K9QzfITRpLHIk1YsshCspjlZhJ6b2DowQgcAj9QdaDuvw277Vrd/H5uaCYfh37fZtx9Qyyt54t+usyWojSkaLNu53lksUsCqqyjnI2Pqytb9LnW7bhuwhVWZSQ0kcfFuDI6oDzbgFhf3tr0YU68TE/UsvDCcXBUq38ffIWd++Gi1L1jmdk+bMDEBAQpgHFwTZ1b3U29tSVFBT0z0tKKSCRpm7gYKka92FL5lVUhTYcFQbXtx50XquqERahijn5ZlVrW9Waqwx58AOPNvB0J6pkB3HbRngcp7kWuLxED6gRyeBccnjXdMyC1tNNSVyyyNTKJO9hOrgFu5AcVuRw2P5WHsf6atbvsdIiTTvAjEEVDm3LNEpKG/3UXA+2gu6wNT1NJS01Q0CTmZpWsjsz3DZEup9TsWH29gOBYRVb7VSQ2d2DSx1gqYsV/s4TIR29Nxf0oMr5hyw8AhgHulKqFYnMpjElTGK2b8PBAko/Mx9LY2Kkk3IFyNFU6Oo/wj2FvDYRm5ugVgygc+AVUge1reNZxuNVKaCSmEzun8ISQJZDZxwyiy34UWKm5A+3nTTSb/I+4wxRymWDG5KvGCbxsQZEMYZlJsRJG2N8QR76AO+stihipqdUijwWeOAKwJHbnlRZFHPGQPnnxo4/SFIxJMKklmY8t5Z1kY+fJdEb91GlDqzemapkilcosFXRGOPHho+5GzyE4kkBrrcGwwA8nmzS7xWTPGglaOWWWpjlTBT8siZ9p+Vv5EXLXD9w/piAM46TprMpRmVmyZWkkZSSST6WYixvyLWPF/A1HvVLIZ6dwhkiQSB0Fr5MFwezEBsQHW3kZ3twbK/Su7100oSoeWNcBKzlYwB2w0UyXwt/fgOpPlNddF9SzvLTd+oLiWjklkDKihXSVQPCqQcC9wT+W9hY6TAJ16zohjWJUp1xAtYlUxU+zfV3Lpja2PN/bXtA+oetJZ5Gjpge3GbOFwZpgQrKyBrWxOJ9wVbkgjHXtamSX7b6/CMvO+NdPsp/GCu/s220wTumeojJjvbuBABhc8DIuoudVOuqdp9uq5E7tJFEij5WppI41HiwhkUA5XHBDMLm3gizZ1N8OqXckp3qZJl7UYChHVRyASeVPPA/w0Cq/gvQSAK1TXyW8AyhgP2vHbWfLxM0IySiqkeCHf8Ab1cKQ22gAMAbn1Hwffg6TqzpeWk6crRUw9uU1albhScbxjgi9gSD/wD46a5vgfSZK3drQwsFZ5kBH2tdL/4a6m+AsL5ZVFYcjdspUOR+59HJ8edTQd6Cb1Y/jiUJhg+Xmos5F7K3c+ry1rkcWt45OkHda75zp1pZY4Q8FaI4+3GqBE9PACjx6iP14v40xT/AMXV0qJw/hi8wuq/oViN/8h++pv8A6PMAIArKgR8lkspueLHwALe9wb8eNIqodq6WYbs8bU0I2xqa8ztCgUkA+Xtc24Fr2Av++s2+DFbGs1fEsxhSZVSN/wA9yzJHiSeHu4I9ydaj1P8ACyCvnM089QMlVWSJwiNj4JBDc/1192T4Q7fSklEkJbG5aRvyurr4sLhlU/8AzOluB+QGi3mKVppEmq8aXJ3tDIqelopcUykF7ojAKeSJHPAIGviTU8REJre2nZSb1gJGyu81vMwuWzvYf/ZITf6dNWyUypTvPXRQQTSX+Y9QwspKISWYjlMRyff+miMlLSRRicpAqRRjGTFbIgHFmtwoHi39NG4nvCDSbkvZR42rqiPuKgMMDNYQ4AjFZuY5AnpYAizsCTfRfYaCSogGM9UpXtpeeGSN1MYQMGBkF0kC3Nrm7v6/YB9m39JIZHkr5gkW6jCSzM0q2TGFgAMVbIgggAEeNOw6uiM0kQSUiMuplCgpnGoZ0FjkWAP8tiQQDcaKD3nG7dKd4RWnkQxKFuCWztiRkGJubr5NyQzD31DUdHs3HzD4h1YKwLfTMkqhvVziE7akWIVmvc86ot8SVwlygeGaKaKHtzsqAd7+7ZnXIKlrk+bWtoe2/VC7rDI8JCNQuZF7t1TCa7vHx6zbG3C5ArzYaVpQUHQLYsDUuclUMSpJfFI09frs393l97nzxzDv6Nt8HzUk9TMsUmZVCBkGYBe5kxGIvYlADyOLXBXpfinUtTzyRfLOVpkq1wVmEQZsXhkOdjKoKtlwPq9P2ZeqaSd9jq1qWR5exK5MYsvGToBcDwoUf0vp0AcQdfb6yrfd6nm+dkSaWJqSip6mnCOVUlgzyF1BtJcAJZri366pbnuDOKyuuwqaWrpWj9R9MMixARgXtgwdiRbk8nRQDXJq1ENndVNibMwHCi7Hk+AOSfbQWq3PKqo3irIBDIJLx5KTUXUFDGR5wxYkji3+WaT9PwJOxaMExb0sZLXb8GZB6Dcm6XbkHg+976s0U8NMtMMkQUm9TQC5Awjfucc+F9QP206AaFRdfUM1QlPFUpJJJlgFuQ2N7gNbG/BNr8gXHtekvxKp2cJHFUOWDNGwj9MqoxV2Vr8KpHl8fIte40kwVUaPdbE02+OzYDIiOUNdvTc4+Rf/AICPbXXTe5wU1WIJUq8IpZqKnJgAjjE0v55cvWWsoHAsD4PnQkA/x9dQkLksiZNgAwAOXPFifPpJ+3GlOurXmrJYxWPHC+JszOXVvqsiKQtsSwKtkpUIxViGvDvGyVTXYQyAw2ZFxDZsHDHkXAuEVb/8be3OuVoGEk0jpIAsgdAVIvjCqg+LnnMWHvr07OL4E1YxLVbfDTFKd4wWGQN/UwZ8jYnnG9yAOPtr2kx4AIaJGFsQuVx4xhZeftybc69rTyeGlB9fhGVnX310+WHNw36pgpZGeKNWVYhFKrF4z3HWO7BgGDJcMV8HjnV7bp5qWvp4ZJ3qI6kSKrSKgZJI1y8oqgoy5cEXBHnnQPc9zUYR7k8cEEsDRLEjSSd4nC7sRGMCotiOSCxN+NW9krqQVEby7kk8kIKxiZo4imVgxIspaQgBcm9r8cnWRPiz04a3J0KdJR0UO6V8UsAL/MUzQFYixj7mNyHCkRgOcuSL+NNNZ11IvzMqwK9LTLOpfM5tLALsLWsqE3QMTe4JtYi9KtiqINzq5Y6N5454IlByiUdyO9v7xxcC45API17aul6xTVUsscbUlaXleTuWeJpktIoTEhvXyDcAC558a5HuKe59d1sMVQrCnMyUaVsbKj4lCcZFILn1KfDXsfdfbUFf1bWwx10c0yF1alaKWNAvbjqXxawN74WIVmub8n7AhD0BUyROs8kIcUH8PRlyYMpPMjghSGsFsgJF78820M3eipEmkp6yrLu9HHTyxRwMC2BLRujEsBJyCE9RJBsPbTSrwFWhHvW5VUbVNOaqfGkraW0gZQ7Q1BHpZsecTex/xvqnRUrQTxuZp3am3b5Nc5Wb8CZbhSL8m7j1HngfYASVW7UElLIZZayoareEu8axJI+BZYVxv6FDRk3sLk+ebasPulAaioienqnLNHUO0k2IZgVCOoDriVv+UAkLYA2Gna9BXIrUrpDJFDOFNIm7VMTrJ6ku0ZaHPK9wC97tfkA+RfTZ1yiw7WjQXeKlkp3IU5ZRwyJl482C3P8AynSPP8QaNacsu3Rt84+UiSSh8yHYZMDdybgkEJbwL3FtS7j8ZZKYiGClpxEFGFrhceR6Qpxx4I4P6EAggVspMl4kUfd33mKePeewSwkelqILKwMpHbuUFrn1Jbx73976MNtr/wASM9A1VG8rs8sbK4p3RoCVluyhQxfBcSS2V+AAdC4vitXmBZUipFQ2UDF+GMmAX+84Fhllb2tbVmn+KVa8wjAprFSwbtMDcS9kjFpwPqufquRbi/p0bOQXo42Pp+pkSc1O3yyLUwU3dWWRS0skTkSklpAyOQS6eAAFF1uBorsvQtRTmiMaoI43qUeKRyTHBOwKqGW4ZlC+AbXPk8nS6PjZVdkvhTlhII7CN8TcE3y71/A8Y/bVqu+LVdEzKUozikj3AYj8N2S1xKQCcb/pex0bKQbRDHRdFVq0M23vPTmn7bQwvg5kxY8F+Qt0W4AXybXPHLPLs7yURppJRk0RiaRUsLEYkhWY82+5PP8AhrLP99dWKbvGOmuXZFSx5xCknmYN+b2Qjjki+j+wfEueWqwlWAU6wvPJKqsLBODa8jfmsLEBvIKg6Tw5Lexqak6ION8N4WSNWmnJSD5V2UqpmhvxHJZbWHjJcWsTzzonU9HUrzCYxkMMLhXZUftm8eaA4vgfpyBtx9hpKi683StZnoKVeypsC4BJ/cs6i/8Awre33OmLpbqGbcIqmCohNPLGO2/Bt61axCnkEWva5B455151iKToj24mUnhxulTdxVd66ovVHTG35O8kNOxkbuOZLNk3NicyfFyB9vA1Ia3b42LF6NGJuTlECT9yfJP66V6X4XPFAkPcjlvG1LI5XE9hmke6j1etXdSOQLJ50v8AU3QjkTTSUd8u7ygZ5Qwa1OEEZI7faC5XH89+cdU6nOMIN8TSH63oF81tMP8A9Vf/AEOlGGvpARE+50ZpVqTVKuQ7hJkMoVmL44iQ3yAuQAOOTpINTSZzwNHFFGtWxiQrKFZVinETyXu2Jdow3jj2tfXUpopXUyoH7UMKgRLLi107circXtESJRfzYjnSuZ12EfM2Idfbf/77Tf8Air/8dePX+3f++03/AIq//HWM09FSsrIiZ9pplTNZu0XWKBVeQD6Q5WVvbkrlwNXa7b6adpysBlkxXgJMCE+WjWIxektbuK45FzYX4udFwtjHzNj3eRJKUuhVlYKysLEEEggg+4I17QnZ0Zdmp1dSrrBErKwIIIxBBB5B17W1kX+2+vwjBzypiU8vliD8R6hxX0fbj7vYoWlZFJVir3RyhAJWRR6wQOMb82tpSWOJxAzNLPSrFVyxrMQssZjjBKs1mWSPILiQALluBYrrc6joqjq1ikngV5BGgD3ZWAAuLMpB4PI/XQ+q+FNE8hlDVCyYlC3fdziRYqe6XBUgkYm451lTXeZowXdRgR6cRgo7j956d6pVIDKEUO4VmuCXZELXC2BKj3JF3btvlgqo4RVnuLPFFLCskicuwBCsrDPA+lrY2PjIc61ut+DUXaZUrJ0XAoWZInYISWZMwivgST6QfcjwbaHL8LWMkVclTTSEFZ+5JDJH3CBcO5EpC+zHFVueSDqKDoIbdRbosl4ayUCRpGjiebJljXJsmEt7RhBfInkC/OqNX1tXRzFphBJK6Ld2iiYyIQMfVGBkpFrc6fJfhbW5QyjtSyRoVE8dU6yMOTG1zF9aAhQxY5KMT7EKXVvw43B5wRSqpkUKoWSEGVlW7MEVgMjYuVVbDk/ck3oGiWq6oqKVgs+10foCNcQyIFuMl9QbEEFiOPDZW99d0nxNolsH2iEWAAwlK2schYFeLN6rX4POvu59OVBlriYKmNalFCM9PLioWSNsG7avzig5AIuP11Tr6ox/MMJULCjpoY+6AGZ1MWZCzC4ZbSftcHTulqFBipfiPszII5NtlVL3Criyg/cDNfc/b30ZqOodgeYrUU8iTCwYSxSMw44BxLHwRxrP+oKZZEq8UgYLJTpG8Sx3LOp7j5JywY2vziCy8A21e3PahNVys0PZb+IRRQSLmO8rOwa12IYBVRwyAAXHsw0Xy1CiH+GTpt/RenW3BVzJHbnwQ+Nub/10zx9CbbOBKsSyB1FpBK7ZLwRZs+RcAj9QDrAt0oaZgaiaZlkqjPOlsrC0kgQWEbZFnUgkuuIIPNjfRN+6knotuo1p52SWKgjmMSxxsCBgpaRpDwlzgFQFiT9tNTlqCS0Hd/hhttjemHJyPrk5P3+vzyedDKTp/ajMQKeZJFkaHI/MAZG7EZhrWa973sb+bnQyv6rrFrpYxKqrJC5ox+E0DMsOREjfWjq3q9RxI4tY30Mi64rXWmp1kqO9JNNHMSlOJUaKNGEaFsYWBLFsrAleBz5d0tR2odK3oDbkifKnkZOXZFedyx4ucFcljwPAJ40E6l2Gl+QrHo0fuoiRyFzKWCApKVHdJ4wIbjQ+j3Osl3KAzVSQOKDMx3jaN3E2Lpldh62RSShyA9I8aKdG9Q1UtLVrKXkrISucbRxkZMvGBisJI3A4ubgDliOdTJtpps6YbUJqaXB1/AU+GG8wNt8MaugeJSsiEgEG5JNvs173/XUXxI6pampEkpZFEkkoQOuL8LkWHgg2Ixt+p0s7Z8PYaqVe9Tz016eKVyisid1r91FEiMFC8cBvfjxwS3DZoRPSQqzQw7cxdllRz3Bw+auoKstxY3tYkjgkA8e/bae67LvF2lXxbaa6v3ClD1FuSmVpqPJMU7KKR3GZjb1EEqLAFmuBjwPfV3p3rj5iokppqd6aeNcyrMGBHHOQt9wfFre+qHxBqaiQQLSmV4RIRU/Km8oHHHHI4z/ra+lPpeaCKq3FqgTQJ2+0O4GZ0RmCsWb1eq+HufPFwNJycZULjgwxcJzoq8qVrxS4V+P5NK23rOjqJTFDURvJz6QTzb+W4s39L6HdIdTy1dTWq2HZgkwjIBBPLA3N7EekHx76Sej65aWaWBjBVR0sMlTBOliUsORceMsiCpvY/fiwhNqeDZ1rRUTpK810RGxW9ypJA5LEKTe/gAW83W0b39anTscE3FPjak3v47/Lkv4NE3eoi2uKOFJGDVNQ7AvH3QTI+T5gMhxBcC4N/H1c6r7nJJR1jMZI4xVycykXEMMEF1WxsM2bM+SLFvJ8cbttj1W5baJP+5gM8v2yBX/Vwv8AQHROq61QvPG1LUSLTsyu6ojpdQjD83BIcEXAtY/Y6didTPxYxhGNONHX87hYqOpqiULOYyAlFE80QkKKHnkupxa4uFTgHkCTk8DXtWN23qlqJI8KXuGp7qyP6fNMwXlciklibBj4BFj5A9rXyEEsN9fhGHnX+4un2aJt5/Cj/wCRf9BrNIfhtVNO7y/L4SSxNIqGwkCVBkYlRGpuUOPqZ28jKxADNBstT6XjdbEhgrM3AMci2uALqC8bBCCRiwDWxt1T7NVpHcyO0qyRFVMpxZVSJZAfb1FZG5Hv+pv4peJmjDwoWaPoGsjNObR4woUZRK1nJMxjb7fgZqFBHNz4wXVf/d9XsGWRi16TtBu96f8Asoj7bD6iO9d/YH6r39Jb49uq0kOLsUZipJKXI7UNpOffKOVQDf8AvBcWAtztiVMlRE9QjKFLOOB6coUBW48gOZAL/wAv7akoBdG7ZMK4RBpUp6eJJHjZ2bCcx9vt5XKsoUGWwJALLqDfentyeskkiWXNGnaCUyr2lV6fCFUQv6XDlgWwHJBJIPDHtFfWXhWRTiTGrZI2XqiZnNyeMWCi5vzcaibf5vmEYqyp64yrBgqXnVAzc2JCqWuLfWBexvoAWqjbd2EMYR6sAvKVHBkRiI+1leoJMYYSn1yMOfUtsbRrVbnL821O1RJZqpDmFMYxnVYxAD+cKJeD9gP5dMdb1rL8u/o7cuDW83X+zPMHsw8FlCgH9b8qRott+/u9SIO2igdy7ZXyw7JutlAJvMQ36qedAGd1nT1XIoLQGTFMlzpYyXvUqoD5xlyRCWJ+lsbEgG+iHS/RdMZKp6uAxLC57cvqplRSz3CYiMqAuNzk6m4IfkgatbVevp0eNllVWjYEOGAKke9weLfvoAQ4fhztlVE4pqmZoyzB+zU9wBmALctnYsLZC/PF76P7hte39ympqiKKSVo2jgEsYZiqKMwDjYWWxPj9NZTsFXjtdBDDO8JO5fLzmBwrlZGcAtb7gcE38ceNVp6aL+ztXPJJDR7hUUcju7kiO2SZFTfyTyOSOPAA0AbQnTNArsRTUyuY8G9CAmO2NiLfRiAv2txqhVwbTHSlJFolpkIcqe3gC18Wt/M1jY+TY/bWY7TQltxDTM6zmtLrhSO7zxSkAEzZBRB225BHpAPB8am2zoWZNroZoaeVKiKoL1CoAszqrOqsolBUsqn0gjwxtoAfN13rZokppJflSoUmmKx9zFR5KBFOKg+eAAQfcHVfoLqakeoqqSnplgEUrWMUTBHAH1OcQAx8AH2HHGlCTomp7SPR0tfDMDII5WqoY5FzKt+KgAHbLFjivIsb3uLOnTPT1dS180jiGSKqSFppAxVlkjiwbFMbEM/PsAP8NAFuf4gx/MzUsVPUzTQXzwjGPCZj1XsMvpF7c6UuofitM1LMaeIwzUs8ImHdikXByRw65KbkBDblb/vpoqeg5JJN1vKEj3CONVxvlGVjKEsOAQT7A8i/jSjv3QcdBQVUtXNkksMMBSmgWMhkdcCoLWY3AJva/q8cDQBf6h+LE9PO0PYhEkKxtNEXkd3MnOMJRMfSliWewubAcas7X15LPubUlQYoYmkeNKeWGTKZMSVcSH0XY2OBAFr+Ta6xt1S09WVlO50s3yrvPUZRwmaOMmxZAhAZb9sMpuLc831V2P4j7T8xHPONwDRktGkkneiiYixZVBBB8+3ve2gZsTdHUnaliSFI1mFpO2MCw/cc2/TQ3eugUmp6anWRkipnVsbZZgcWJuOSCef18aii+JFFVwzCkqVaUQyMq2ZXGKk3AZRe3n31NW9TPF3B6LgvjmTZiojsotbk5k+54Pnm0OK4UO0cbEi6p/5wLO2bTVrX1E0s4andQIo+fT49rWFufBOV7nxruq6Lp5I54yHxqJBNJZ2uXUqQwuTb6V4HHpHGoZepCXwXG4cKbHlbVCRc3+6nL+o/fUEHUDvKCGFm7IwH/dlnkDq17+oWUMOP6e4txE5OTqyHceiYoYxJG8oaJpWU5Bv791aQHJTcZAMPe/vbjXzUdZ1I7U0asUMjpFl7ElkLswH2uoX98h7DXta+R/pvr8Ix87410+yrB1oXehISpjieTtLcIFqLxNzY3awZTa1rmx8EaDbn8SGqI6aYBoOzXwrNEjuZMHEgKyx9tDfgekZAnwbjT3SdMwvT0asGIpcJIjlyGVbC9rXFiePGvlP0LRpf8IsS6OWkkkka8dzH6nYkBbmwvbWbPxM04+FCxUfEGrklgjpKZJGmpVqiHlCYq5sFuRYkXH+P6ahPxMqJIqTsUwaepeaNonkCiNoR6xlax+48ao9WbPLUbuyU88lPINvJRojjciYgK3/ASR4tbg+2lx5KZ4NovJJRxhqlZXEmLxyBRndyCbs/+TAa6KK3HKo/1nWlZBTqZqZRVTTdmCBJQwckXBLWsoHqv+w8X4pT/Emohp6oz04Sppe3eMPdHWVgqMrWPHm4/T97Cayop4f4fUJVvU09PVSLLM8ndKGWOy5MBwqm3txf9dcdddSx1VHXrDi0UPyymdTcMzSglQfBCCxuCbEnSS8hVYxydYV0EFRPW0qRJDHkvbmDl2uAF8ekG/1e32Oo4es54u989TLE1PAalDE2ast7FQSPS97D7G9/HkOamhipawpVzbknbBlheo7hEeQDMtgCtg2RI+w8edDqCrjpXqoKeZ9xoRRNM0LOH7fIGAcDgMhJxtcD2uNFqAa6DrerBcVVOsZNK1VEY5M1ZVAJRjbhuV5HHOoKzrmeaKmigp1nnq6YTvG74xxxsADkT5BJKgaWaCSOCSSChq3qKSWhnlaJnD/L2T0WI+m98cTY/e/GrHTW4x0k9FJUMscdRtcUaSObKHjIYqSeBcEHn9NO1ATDqympKHvCghheOrWCohCJ+G65HIEL6iFuVP6nn7uVP1BlWmmQLg1MKnuD8xaQr4tY3Fmv51nshSpZpwMqep3iBUuOJFRGRiP0bkf46v8AQcUkW6TU0lz8rS9lGP54+9nGf+hwv9NJxVBMPVXWNe1VUQUtKkq05RWZ58CS6BvBH6n7+NfN165q+9OlHS/MJS277NLjdrZFIx+ZgPPnni3i4yg2A1G6bg4qamHtywemGTFX/CB9Ysb+LfsTrraepIKCfco6qRY2+ZepUNwZUkVSuH8x4xsPv++ii5BUIVXxAnkalWhhE5qYGnHcl7eIUgEfa4JIPPtqA/EeoaCEx016mSpeleF5bKjxglrPbkWt/npV2bp6ZztsImlpZTQzyBozYrlLkob3xswuODxqImE0W3LJI9KUrZEqpBIQ6ShTm2ZvYtwb+wNvbTtQx9qesaunpTJU0wWd5Vighjmz7rP9Pq/Lze/6DXWy75JVSvS19Okc0ISdRkJY2UkhXUm9mVuP0Pj30tV81PFDSzxVclXDTVyPNI8vdMYdStyQOFU2Nre51d6i67Roq0U2Egip1UTob/izNgkYI4Ngc+D5B1NvkLeWekupaerjq5TTxx9ovlZQTJDIC+R4F+5Ziw8Ei+h211nd7IfaaQJUxSS0mIRuVXMLIcLJmLeocA/1tT2U1FFVolRSqiy0LQJGkgk7zUy5C9hwzKWWxv51z0rPDDV0Q2+pdoasO01IX7ggATK/3Qq3p55NvJB1TigCXSm5TtWmMbVSU5hZUmkjeMNGJFuLYqC119lP6aX6bdNwrKeoqP4qtPCKmSEJMi4kAFwFYgk+njG1z+unbpi/8S3W3nuU9v8AwdJW4dG7jBR00AoGk+WqhUu0cySLMfe6WV1+w4PF765ypU6YZGd66kXACdXd37ZjxhzR+33QjhkADGP1WBPgjyLaI9LfFjcFqI49xSOKBs7ztC4uYwbgFDgTkMeB/wCmqG99TFN4pZmkr46c1CyvHVo0ccFxicbk3sC3IAABsL+dUNk3oNHu9VEcYkpWpqZMgGxd7lsRze5MjG3Bc/bUUOoci+OsFT6ZaSRJLekrJmotzexxsbXF7E8217Vff/x3oxCkUs9TRwyNkiExKqsWYllNnkdlF/NlP3Fva1slTZvr9GVnfGun2c7lvzIsgj3SoBRXx/tMZAKxQutlC3N3eWPEG/ot5B1X3Tql4lnZd0qZe2hZEWpjBf8AtHbU3wN84rTYgXH7EW6qfiFSLHkNlpGUMYzI/bN2A5uBFcE+eTzzqnXdXKL32rao1CoxJgzt3BdRYY3bzceBY3PGsuclczUiu6hjl6xmKzTwWlMUSqsipHIT+AsnqYDIjuFi4NsQLjm4HX8Y7rlFWCpRfxGSKKCWztNKrEWBvIyrGw4AYsxJAsNJ7dRSshVYtuiDKGjC0iBZMiVIu98WuCpyFjwCbWOh8VQ9pAcY2VEcqscEHOeBue3wVJ49/PjU3DsRp/QO7rUzikIgeJ6bvSLHHEqMxENwVUkgqzSIVdR9K+bHWhJ03TLF2hFGsXvGEUJ9+Vtb/LX5dgqBDE00Hcjcu0RZZWU4lQw+jH3F7G44HGrrwZSwMxaVRIkUys5k9RPk8mwf1WHsVOleFiP0QKPbqYkg0sJIsxHaS4+x8XH6HQyHqDZqUER1FJHkbsImTk/qEHJ1g3yiLJGuKGOT8GVgqqVcMQSAf7tlGJ+zAH7sAKlqyJw1wpRgB6vpCmw5/YeffzpObDZxN8h602SHJYSoMn1LDTN6/wB8YwCPPnjzqjuHxH2po2jamnljiCkoYECoOAvpkIsOQBYe4++soqazumeFbsrM3bkUNJe8mdjYE4MAOAOCPHJ1cpNhqHj7YpatgITGHWnc3JkEgHOPpW1rnm5PGi5hZEfpPitSlIhHQuUF3jyeJVTt+WsMsMf2B+3nVH/e9m7PBSQGXt+8jl3CknEfgqTblsb/AHtc8aA0HQO4YKq0UuIEiv3WjiySQL4u5KkFSw4Nv1sbxUXw5qo5YXUQqwZGVZJ+XyuyEYoBiQjc35xbkeAXMLI6DBt/xePeaP5elSWRrtK0nZj9KgWZyGLMDdQeBYD76O73v2T7S0tJSs1XUGIlitQEUOoDRSLYcg5e9vtcHQDZ+gpo6GX+1QFLvJ2TTpULYC2SmQBo2IRhza+I9xwx0/QtJFHQItU9tvnaZiUJLtmmWXjBLleeRZgbkXOqUhWLQuQ9Xq7bq5pxntYZVbIEyD1Ei+N0BMYuBf8Ay0jSfGilkUD+GCS7NJMpKMMrWyH4ZyJ8FmAIFvOmXetkpY03CpSorEWrjeSaNRGFYLcH6kZwubFTaxF29hfWY/BvqT5Tck/CMrVFqcerHDN1u3g3tbxxppisWg0UPxmhFPII9vgRr3ePuIiOvjgYXd/IK28D3vbTK/WVOooYKKjhlFavc7KvGgikXFgGAQrkDzkbH08Dxpr67r9tpY0kr4I3WRsATCshBte54uBx5H6aDzfCzadwpRNSxCLuplFLGXWx9iUJta/kEffx50VCxFah62MiVDVFKsNRQTxxuC2aqJWwLIwAIOOXjyLeb21ch36kjZXgpGznTusY40DmMuVDHAEsTYviTwBzzxr86Qb7UwmQJPIuZUuA5s5Q3Un72PIJ0aofiTUx2DpBMAWIEkf8xuw9BU4k84/Tf21Er67menCWXUaTi6/H5P0P07uiT1MiLDg6i85uLh1cxqrWHquqlg1+Ft99CU+IEyRA4K+CNJI0j2YhahoiBggW44Pgf19882D49mGSaSWjV3nYM7JJjbFQoABU8AD3N7k86bds+Om1Nw8EkNwQbxIy2JyP0m9i3J4886m2b5lxngQbpCq3c/yWd76umkeazqAkVUBCjuGUxMljJZgQzAMRa3BI51PVbu6/MGOKBZEcqkApruIwy/jZC9/SS3028ebEE7tvxN2qY+irgUn+e8ZP/WF50zUlbHKMo3Rx90YMP8jpWS1L7Th7lZw/zT/3zMz3Pfq0xLyXSxB7UTAtZ/SSzwYkBbAhcOeeQba9rQ9+/wCzv/T/AMw17WvkYPZvfz+EY+fx4PEVILh8swrbfhjuRH/ZlKOzMVeVArK2JQ8MSCCobx+nudFE+De4OgWQ0wBQK95HJYhmYMMY+CMyvuCNOG5bI9XWxx1UTvQCi9JBIUTMR6jY3zCCym3BPHJ1n3W0AiG8XDxhpqRoMslLCzZlcrE8McvtfnWdOKuZ6ovuoOJ8CJ2XGSqhVcQgCxO2IDZcEutyWuST9zwOLFab4Hj/ALytke6CM/gx8qDkB68/Bt+vA+2q22bFDV7/AFpaWTCD5eeMJKcWJS5v5uvqJ4t5P30nUNM0WzTV0csxkMxppD3CypCZVZjYHK5NlJvyGP3vpURVTR4PghRAWaWqYFsyM1UFvY+lBY8m320Qh+EW2qD+C73NzlNKbn7n1gE6QK7b4VWgSKrWoil3QcQlo44lkCs0SWcnEGx83Um3BvqDp7qM0cUCGRo6RN3mjkYMbIiqpjQnzgSWYj3xOk47gqGNr6Q235erqKmIR4VEsIKhz8sEbFPSL3J9LksDlkPa2jm3zQ01ZUoIVYGWCngjSONfWYTK58KFGJya/wBuB7aCdS7mj1yrSiOqSShmmXJFkM0sRk7dza8lmUBRyCALffV2goaiSlWcKvzcrrOsfaqImSbHBy7s7Kt0ug9AT6eLcji8NjqGP94iCWJwXWlNM8sg7RZoysoju2F8VX13Pj03BOmCt6piTuqGDSRRNNgbqGVBc2bGxA4Bxva4vpY6V6VFVTK80M1Ge0aWWmJurxq7N9TLnZyxJYNdrnn31arvh5K5qGFSGaaGeEF0JKLMwPBD84KMAAALAeObqyS1CqDn8djemgM4KfOBECC7HKVL43A9hl6iAONeh2AXjZnLPGI1DBQLiPK1xc8tkbn/AAA1U33pt5TRfhxSJTyZSI54I7TIMbqQbEg2Nr2HItpUHRFTHBToI3XITCq7DqWzYntOuTqCqZPjYjElTbjhK8Y6v0xCy4tkfS63FgbSZ5C4FyvrPpJtwptcX1M+2UxlORHce5KluWFkB9N+V/DT2twfubrUW11wqQ4eoKLVqLNIMWhWnszFSbeuYfbgm4AGoV2zcjJHVFM51omARzGqRzSSRlkS3PCIbFiRcC55OhXgffjAIqfaJyqgMR2kNzf8WQFxe/g2Jt44H21mfwS6BmnqIa+8fYhmYMCTmSqXBAtYjJl9/Y61vqLott1oI4al5IGD9w2VL3GQUMFZlNg3OLWJ548BU2/4fbjt/wCBQ7vCouD2ZY1HL3twczdsWtYc4n7a7xrTeSx16x6oqKRoxDt8tZGynMxnlPsMcWyvydfOvpZhtFQ9Mew6wFuRyqgXZRY2VsbgEXsf8QufP9SQfVT0VWB7o2JP+LJ/5dLHxC693SWkamfbJaYS2R5PVIGBP0rZbAt48ni9tUIaFroajpxqqWlhUrSuEVlV7YAxoQWW/JAP6aFbF0ftFXs4qvlCOzCwZyWjZmiT1t6HsbkHk6p9K/E3bRtaUG4LJHjH2pFKMQwB4IK+oE8H2sdM+2b9tNRthoqeqipY5ImjCM6h0DXvcOeWNyTyeSedAGZdFfCOGp2819XUmCH1EYreyqSpZj+4PAH9edc7l8Gl+Varpa6KohyVY7KQWLMEANiQGya1v9NaP0bttZt1BH8q8dfG4EgpyRFIgcXbB8mVgCQSpUeTz7Ef8adup12xKkwrTVZeMrjir5HllYpw+IF782KgjTAh2D4Qy0W2VwkjiqKueMpGqgME4IBUuBZrtlfi2K++gfwR6FgqRWGriJaJ0jUh2RkIyzsUYH+X39taPv6V0e10cVGz/MsaeJpbZlQR63fK91uOSfvpH6Q3N9u2vcPwqiYNJUFKqNFMbYr2wx9eSjIE3K258nSAHfDHfqiorKte/O9LHGzJHJIzgXlQIPUT4Un/AA17U3wJ2/8AstfMfcxRj+hLH/Vde1r5Jftvr9GVnfGun2HPjDUTmOgp1CGKYp6bkM8i2FifAT1r+t+eLakh+Ise2KlAtO0jQR3mzqEAViM2RWYfiY5WAFr2sAdMG9/DimrDHUSTTxSCNMSkiqFxAsQGU2PvcHQ3fOjYRVPVU+5RU0ki4yiXtSq/gEkO3viCbg888ayJp3Nm9hThs4xenqWouvttIhmSmZ5KlH4ip1eQAGzh7ckfoCbjnwdFNo6i2s0ck8XYjpiwjl/CCC5sArrjz9Q9iLHSFvewRZ0wi3WjZIkIkWScJdyWLPjCwve6i1xwigki+gOzbhJBRz0KGkqWqWKIkcqSOzuoAcewww4HBJcHjHU1Y7MNrczadv8A4bOIliWjkCKWiVRGcRlyUW1wMhyQPI1fXp6lwaMU0GD2zURJi1vGQtY29r6Sfhf0XHFDDUS00kFVF3I2L3BfL81vcWOI/Y/ppF6z3YSbnWXqQhU9qISvOnaICgtH2gVsCGsG83vbTuoqsSwlKTSN0XZqYOsgghDoAFbtrkoAsADa4AHAt4Gk3fd6q0mnMbSxoYpsMrNZo2iVWVe2Aqm72uzZjmwtwo7vus9Nt4qYt5M8hMahFYMCy3DgZc2CshN1ubAn6gQSrOudy2+mWapMFQs6RiDEWs5Ul88bE2A58Aki1gCNFwtg+TGCWWpM7UwqpwqyTASAJmQIIZFBOFuHkaxt4FjqDb+pKiR4WMzCd2pwtMFAV4pIUaWS2OXpZpTneymML7kNWpPiPWxzy0lTSRvVLEJY1hchX4DFSWJsQuRv91tbkHUFJ8eITGsktLMoZigwZX5AUnzj/Mui5E7CfIuU3U806wqlQ9zFRJKyhbrI8jrODdbB7AAi3pNuBq3t+8ymVI56l0CGRYb4Iap46mSMIzFbEhEi9K2Ldwn2FrdN8V6EiQu7xdpsGEkZByJIsAuRJ9Jvbxrqq6rkq7DaZ6KVlBaRZ+5cA2C2xsV5uDkPtp1RDhJcUL0HUVT8o00lXHx22kjWZRLnjIZI1vCO05IXGIhjeNluMr6M9Y1bxzrKk0kbfIVTRrcANIoRgMSOXAu1vPo+wa6duXxkqYZZIpHp43hkKSK1NJc2ViGQfMXYFlVRfE+tW8au7l8V6qnigkkNGRUQmaJe3MhIA4B9bhWPgckXPnTIC+5b9UQ1IihleWRFZSkjKTKxp5JVZY1jFlzCLnkLm6Aaq0NfeqDxVDVKsaUGVlU84VRYAhABY2PHKklbjxqTavilOauClqoaaCabG8fefNA3IuO2UDkchC4PIHBI1NV/E2okmqk2+i+aSjNpXMmGTc3Ea2Ja1j45NvHIuAcQbzUpHEJamXCWGklmmKpeHu90SFbJZVLJGvIOORNx5F1a55aGncu0zfP2VmAUsqVLqlwAAPSFHgaubv1nTJRQS1kr0ZqEVwilhKpsGIAUFrL4Nxa3nzqGl6/2+nalpYnkf5ixhZVdw+bHku31MXJyPJBvexvoAATbm00ByqElHYjkn74jURS5+uFWZCImZc1CMCVxXxlkfm19EbdVVciS00bB4llRUtGYRjHdJkjClJizFgbkMC3Axtr7vPxlcPRCmo5ilVJYNKFUyAMFKxesjIkj1MQBxwb3GmU8zMisylGZQSpsSpI5BI4JHjjjQKpntR8BqDLOB6mnYeDHL4/6gT/noDv3wBmnOX8SklIFl+YVmIH2yzP+moKDdqj+OVi/2t54WmkjUuVhaLD0LIhvigOOLrfIsLgeRe2v4t1cx2wmOnVK2Z4nAD3DK4UWJY2FnQ35N7/poAkqtl6kipjTxzUsy4dsOpxkC2twzBRe3GRufe9+dKW+73XUGzfwyooOyHGCTd0HImTNvSL3J5HB99EG+LG5hPmHanWKKtFPLGqckFb2u1yFARubhrn7ADQX4hb7NWfxAzz4/KVaRwU9lHpvIpIuMy3pUkg+/P5bAx/+FG0PT7I/cRkeSZnKsCpFmVOQeR9Ovukvq3qmU7g7GplkglxMXZqMe1aMMQYzcEEMDlax4IY2Ya9rWyX9N9foys6u+un2UN8+HstZuG4GOSKNYDFI/cJACyqGLXtYKouxJ9h76+SdHB6FIo6ijeIbisHzCxkMe5GpyMmX92uVsbeR540d6o3Xtz1wC3+cpIojz9JVcQ3jngeOP30o7duLQ0bUeMciNOlRd1J5SwxIDC6sBY8+CdeOWVxavd7HrjmcKi3+45dKdFjb91EH9o/Hp6iMmWJUV7KDeNkdwwNr2NmHFxzpeXpmPbKzaAxkapkkimlNx2lVnACpYeoj8zZEcceeLFJ1dU92l7AggWmLmNFjdlBkUqxOchJ4JsAQBph23oyaWCCOasLxQSCSJeygZCDeyuSWC/8AD48fYWnsuLp6ortWFr7mxbxuC08EkzKWWJGkYLa5Ci5tcgXsD76QYdsoKnut3ail/F9SPJGyF5QshxDiROcxcC1ibG3GmDd95FRBLCyFVlRoyVYXAYEG11IvY+40IrKSKT5fJD/Z0ZOcGWRWxyDq0ZW5KKbgDka5yy2NXh7FRzeGuEvci2bofZ4onhZ4agqxdmkkUutyEt6LYjIBbD83Hm2iG4bXts1K1G4RKaHAowlX0lwzKUORYGxP1D1Am1xobJtETE5B2v3LhihH4s4nb8l+HXgggge9wDrqHbkVkdWmzQxFGZ1YgxRvGCbp6slka9/ci1ralZbFXL2Kedg3Vy9y10r0xt1JVZx1XfqZFCqZZ0d8SoYYgWvdACDz6RxxpQrvhJT41EcVZAanvrgHbHtA3IjIBJyYMPbnEWA50x0G0wxNGyCS0RhZAXU/3MTRqD6Lm6uxP62tbxqzVxK5la8imWeKouGX0PEEC2uhBBCLcNf30+zYr/t9vspZ+Kdbvf6B/U3RDNR0lNTQiojjJkeVJlSXM8l0LEqxcljzcfTyLX1z0j0/WJBuHzbtD3k7cM02DTC4ZQzshJNrpYFvPi3vPSbRHGECtL6FiQepPEMxmW9o+bsSp9iPt51Iu3goYzLUPGVxCSSKygB8x+QMWB4yvlYDnjT7NiV4eqF27Dcba+jAnxC6J7+3RzVdVA1RACy1Cpi08QQnEjIBnvYg3t+1zfjc+h4ppdsArqYNRRwxNExBZ3UhiLBrgt4xPOmLcqZJ44kymXtwPT5CRWZ45FVWDFozdjirZCxuD99Q18KdmVPxLzTxS5hgGjde0gKEKLelB/ifvbSWXxtPY59pwtfcDbp8PQ+7JuZrqZYnmWoQMbZJGFZrG9iAq3v4A517beimhkrqeDcIAK1i8apMUmjYXdPpBJGLepRYstiCNM2+9uqSNMXiEYYDtsv0vG0bL6kI+ljY+RYaGbUFFVKzBnWKSFkW4HrSnEYYkLc8EmwsL240dnxqcPb7DtOFr7gXcfhvuEDUc6EVrxwSRVCSzWuJMw1mk/Ji5H6Yg2N9fa/4bRrscEMlXTx1EUjSRzNKFjVmN3jD/awvxzkt9NX8PosmcUmDP9bJM6Fr+citr/11Rm6ZoTAacQSrCTcxLUy4Xve+JJAN/cC+u3ZcXT1RPasLX0YK6zpqCeno1pdypom23Fla4kAUFFuQt+cgh97k/wBdMWy40+5OZdxeoknpUkEOBC4oBeQY+gZYsQosfU3nzpcT4eUCpJHGk6JMArgSo1wDccvExFiAeCOQNT7Z0UkE3fhnqO52hCDL2pLIFChQO0LDEAff/E6HlsVcvYO04WvoyttO57fPuv8AEI6upymkEIRhFEjXUDH1kM6D0XCgtyvnVHZNj2r+JNRCGtD0kkkoMk1o1wsfSFNwpspB4Y8XJtqDcvhWuMIWfAQXKgRnm7ZHIhwSb+4sbWHsLU913+SCvlrGSFppojC+KuikEAFgO41msAL3t+ml2XF09h9pwtfcsdS1u3UdHEzbd3WrXNRgaqR0suQDdxfSzes3QXsG5PjRvr+qWljaq/htHKpihjLOmZDsAwz54RQEUEi7EqLgazwV+e3pQSrmscpkikBs0Yb6l8EEH1H9yD7acqLqf5islZ4709XTiKWnLXBw9KsGxFiLn29/2s+y4unqg7Tha+596e6xlrNvrKpqWlE0LQxxGKDkA8EXuWsFAA54Gva42rpRYtuq6VZDZ6kMHIHASwAI9zz5uP217WllMGcYNNc/ozs1i4cppp8j/9k="/>
          <p:cNvSpPr>
            <a:spLocks noChangeAspect="1" noChangeArrowheads="1"/>
          </p:cNvSpPr>
          <p:nvPr/>
        </p:nvSpPr>
        <p:spPr bwMode="auto">
          <a:xfrm>
            <a:off x="63500" y="-1162050"/>
            <a:ext cx="1895475" cy="2409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hQSERUUExQVFRUVGB8YGBgYGR8cHhggHyAiIh8iHiEfISchHx4jISAdHy8hJCcpLCwtICAyNzAqNycrLCkBCQoKDgwOGg8PGiwkHyQvKSwsLCwsLywsLCwsLCwsKiwsKSksLCwsKSksLCwsKSksLCwsKSwsLCksLCwsLCwpKf/AABEIAP0AxwMBIgACEQEDEQH/xAAcAAACAwEBAQEAAAAAAAAAAAAFBgMEBwIAAQj/xABKEAACAQMDAwIEBAMFBQUECwABAgMEERIABSEGEzEiQQcUMlEjQmFxFVKBJDORobEIF2JykjRDk7LBFlTR8RhEU2NzgoOio+Hw/8QAGgEAAwEBAQEAAAAAAAAAAAAAAAECBQMEBv/EADMRAAIBAgMFCAEDBAMAAAAAAAABAhESAwRREyExQXEUIjJhobHB0ZEFI4EzQvDxkqLh/9oADAMBAAIRAxEAPwC7R1LJBLNExaUboKeKMsXV09AaPFiRaxdrgXW1wRoluvWay0khECxienrHgdDZ0NNcAtYCxY+oWPFrG976fdp2eFER0ijVsB6lRQeQL8gX51zL0tTN3LwRnugq/ptkGOTA29mb1EDyeTfVSlK57znGKtW4Rtm3cwS1HdHdCpRRhXZQFeWMl2u3PPBIUMx9lOitH1xBKYAlHK5qIVnGEcbFVMgjOQuD6SbkgHi5+9jknRFIWy7XqzR8hJIDlGpVDcNfhSV/Y2192vo2np3R4gymOLsLeRmAjyyxsxPg8g+eBqbpalWLQpV/U9HDUinZVMmUaGyLZWlv2wfB9VvIBAutyL65puq6J0L44hWwYNDYh8+2IyACe4W4CeSOfHOiT9Mr8w9QkksbyqokCMuMmF8CwZTyoNuCARwQRoRN8N4z3MZ5gXkinBOBxmitaW2PLPb1g8Nf2sNO+WrCyOhUHXFL81iewKVqcSiUxkEP3jEVbjgBlIuQLH3+5CZaE1ncM0QeCOSNo7rgOUZy3FskGN+fSG5tfVbevh81SZi1QcpoUhY9ocBJe7wAy+SSLfa3JIuYKroCd53m+ZViwqVXKNvQJ1UC1nt+HjbgC48886TbfFhatC18pTT4yCrp3WnmWYmMRhQpRlCOQx4YPcE/YWGhg6AjeBESqRj8saZXCg5tmrq5s/LLYggG5yPPtqjuvR09NGpXCQ2ooUKq9ojTEnuPYEhSb84vYkXBBJHG1dDSSiJ2gwi7TQmIzOjKy1BkEyt2wxWQhXtZG4X28SFq0Du6/DwziT8ZYzM7NIEjutjEI1xGQIKWEgJuMiTbxYnQ9Ox0zzTzSIVkWPLNFRFKKFuLnjL3582/rT3vpY1O5RyyR5QLTlcg+LdwSrIl7ENiMbe/1Hi1zpPqOlK56epR4JLywxEIJFYGRahmk5MrFm7Z4ZjdhxxYKF/I7VoPu2dDU8JjsZH7atGochhixuQwsMrWABNyLefN8xl6nEbdqn2juRrNjEzySvkVZwhW4NgcXIF8eGt4Onbaqeq+fYyPOiLKGiWxZGhMQAVyZLBg973UuW5BIvYSfh1uBMJaSjcwhVsxmwkCElM4x6CwufVb7e/Om66kuK0F3/eBWIrFNtoo1SzElfT+IpZSGzUNmoJGN7j+mrVV1TuTylIIqMLeFQXjiU5TIGjH964IY3CkE397c2LnoHdQSyz0akxCEkGc5KqlBmGuH9J/MDzz5vesPhruwtjPRC3Ztw/mn/ujyh5X/P3vpVkibFoLVV1RuwgM7SU8aAA27MWXqdkFvw2F8kYWvcAXNgRrinq9zmeCNq2OOSoVXRCqhsXV2VvRF4ITmx4yW/nhrq/htXNTGKQ0NsGu5BYhmkMjSL+CHRuSLK+P/DoHsPw/3CeigqI6srZbwRgHNUyNrPcFeCWC+Bf28iZYjXFsNn5ASaGqaHuncgUfIRHN1EjIqMy+xU+vEeki6tcgWJLx9LcxQsS8q1FTTPIyuQzLAHXjugkA5YtcexKnxoHXbYtPJU03fqXSOTGXF0hjkYg8AMSCxCsLW/KR+/00ov6xUELwS9cLRlSi4sFgJDDuILC/n9DZqbLWA3voQ1+yoJqBVaoSOpghd35c3b68B7kEH0i9uBb2JJunYEjZSzyOJ6Yl0nNxDKrZGzItrEAkMgIJW/H1Ul2yMsE+VgNyFBkqZ2GTOyY+gLzmpBP0+DexvrlEWwK0u32cfhEiofuEqWsM5ODwR6gBcj2uQ7palLLPRBCi2OiaeaNpXjSOQw5vVJduJcZF4UFCRFzdgLkWOWSxNPSlFaSSN3FJT2VqhuJBLjKnpkBt2vVa/H31NBLYhe3RqwkaOQpRxnAq8CnHuK2RHdbm4BsD7Wb0G61ZUMlTHCpsoK00CksZJlFwqggWi5C5HngHnTulqNZboRyChxlWF2LrJIYnVmkzQyegexRlj5vcqQTf1EW9ox03vdX81Cs1XNPFKjqQ1lUMqq9sb3BAP5lH6Xvx81q5JtwfX4Rk5/CsxEvL5ZodKJyXRe5hUAIG5/BKxoGYfYMtyD4zQfzakg3WbClcK+EccXzAsb3kGJ4IuTGfWbeOb6DVqbqubwGTCzdpR2mFgkAj4a5F277Efbji413uW+bmDUKqOoVmCP2CbA1KIhUjhrQFpD59j7HWZNd5mrB91F+SsnVKkkzC6VIiIya7rI+FuLowQLiBw4P3XmWorpSkQYyJJ3vxhdwmPaktiyj+6JCWI5vw1muNUh8QpUkmSSJAIyygnNP/AKwIUve/1LeS3A+nkBriz0/1q9QKiYgCOOkgnEdx6WkSR2Ba38oTyNTQqoYpYT844ylwEUbqC745M0obgm3jD0+3p4GqlbVSd6YKz2WelAAvwCVzHHgFeT+mqGy/ENe2oqgRKUDtgllW9OagjlyTigIvxyV+99Wqn4hUkdPJMmRKh3MeDK7FERjf08el4/UePUouNFAqXKKjJmqFZ5sUZMLySDgopNjfn1X8fqP00Op5JAlCWeX1x5S5NIPVhH5tcg3vZTYXuLabTJ4486Ft1VADwzMMsMljkZQSbcuqFBzwTew99Fo6gZKmYPNlJLGrGdEchnVWzGBK2ugVb2sbMCeQQtysE0rURKqVlswAyz5DEXUuVLKfK5EHEjxrn/2vhzZTmuDiNmaNgqsfALEWF7jnxyOdd7n1C0UsUQheRpiQpDIB6VLG+TXFgPsdO0AFT1Vc0jor/iRqmSt28FyR/NhlckIR5t7m19WLV3oI7vCglT2PPcW4Nib/AIefN/FvB1aqN/mWSFBTqGmLj1SWxMYJN7RtfxwR5v7amp96kaR4HQRThM05zSRfF1PpPBIBBsRceebOggONtqmmEjxkteIM34JBCTOxxBNwAhBU2yv+t7xVNbXQxoHL5MEFyIic8JTJbHjEERN45swBFyRf26uq6inEvcjjJQmyx5eoMwI9T8ABR9+Sf21Z6baWWGGaWUydyIMy4oFDHE+nFQePUOSfbRQKEG6T1H4CwPIzPA7A4oAzjt4GTJfSPU11Fja/Fxr5JFXnMhrFTcAFAHtIbKpsSqmKwJbkNY/zXs7nO0lTHTBmRSjSyFDizBSFCgjkXLXJFjYWuNU+o9iVaSqKNLcxEgGSR8WUEgqWYlSb2NrX40UHQ7WKuURZOT6iJCvb8KVCtZsRi4DuwFyMwAPTqBNuaaOCWoqbNTytKwJjH3CKzx2Cx2sxHNz58W1NsMqfNSLTkNT9pWYK2SJIT4HsCyclf+U255l6UpwsU8YFgtTKtgLeSG9v0bQ4pqgJCBXdEGXC9bSBp1c8qZFmmM0rKy3AHAmKX55sLNcHVqq+FZyWOWukvK35KYDP6Gcu17dwmNTkT4Xwbm7HRbak9BSxSC6iRk4PgjvICP1BtbVug3F+7DBOfx4ZbFvHdRo5Asg/UmwYDw32DLpKCKU2KK/DaISMonrqh43zYxCCNVfLMC72GWRLWBNr+3jVnaOhqQSJT4Vdngz/ABJwLKDiUIjH1AyMODazN6rGxbOjGvDID9YqJQ/75XF//wApXXO8BxXUpjZFZo5ku6lhb0t4DLz6fvp2oLpU4gyPpWl+aFM9KGRYS6s80r3GSrbFja9wt+T9K/YWI/7uKAuzmJ8nvke/NyCbkWDj03JOPjXQjkTcIjI6NnBKoxQpazRt7s1/B5vqDqmrmpWNQkhEb9mFgwLJDlKQ0xH6I1vsTjfgajEqo1QVep1W9D0MEfcigUPGAEYs7FASAQMmNhYkWGvaU4d8MSVMx/ESqqXDT4GypDjHHksY47jLJZuASD7kDXtaeQm9m93P4Rj57+ounyx03XeZoVp1iVDnHe7+GYBAqDkAFsib8mwNgebd0/VxLBezfuE9oI4JcZuFJyChbojSeTwG97XN7cw7cYvzgpt/QaCdSb9Qwt2qkjudszBAjF8I8jkMBcW9fuPze19eGfiZow8KJtu6whkQM9473PIOKjEuAzWxD9oCQrfgf0vdp5qabNUMMma+tRiclIsMh5Kkcc8aVBVbZIsKiVkFRGjRxC/5osV9IDASNEpQKTci9gTzqDbo49yEs9LKzI7BirwvEr+tbjJwyHiPA4J6gAJA1hqChrqukKSQktBHcoUJAxOJTtkem35PR+1h7DVOs+HtJIrDF1yyyxkYZB8Mgbk8HtR8f8P6m9fY9unjqFGTNEi4t+KGVTjfEKMfdrYmMWAUhwPRqp/H6lT+IxRO7cl4sRgElcoL4kNZEU/Xybh2BsoAV6r3pFhqIo5V+YSBpO2Dd1U8ZEDkDkau7ZCgp4lUDDtqAPYjEf6+dLFHHC1Ss0sTLIKd4XlMtwVQRmQSAgcK74BvN18AeLNMZadBBFPAUuUid1cugDiPEqvpbFyEBJX9eAdUmUnQHdSSsrV0fbJjkELSyAg9pWBVmx+piAl7DRvqQt3KJ42UHvkBmBYWeNx7Mt73+49td/JkSy1IYTRyxIvajXJmUXxIOYBuGJ8AW8apbtsQgpReWft0gaoQoI8lEYyVLuCCALgXW1hYngaTklxGWK9XSShMjBnE7qWAsDkkgHFzbgrxc2+513ufO4UYX6gJWb9Ewt/hmV/rbSj1D1LArpGe/OVj+dZhKsbIRGCg/DjHOIWwFh6rm+he0/FK8oCUyo0htLNLLJIVjWxvfhvSMjiCBe1uTqdrEqjZovSTA0xX+WaZP/5XP+hGvdFS5UMNvy5p/wBEjL/6azjaet6gGSNYqWH8dYXXtu4Z3zBLky3sO2bmxNufbU2x/EedXiQRUi/MhWRERo1UlmSxKZXuVLZG/BGp2qHax/3uN4qiGqVWdUVopVUXYIxByA8nFgCQPYHXdXu8c8UyRiR/wmuRG9rngKLr6mPPC3tbm1xdF/3yTFZHSmidI41JYSPwzMAv1IpIueRb9b6j/wB8kyr+NCimUI8bR84oSVclWf1MCrY8qD7gDzO3WgWsbdtoJIlpp44mBMSRVMVsCQFHqs1hlG1/3UsBe+ppK75SWY/hOkz91SZo48WKqCGzI9JxBBFz541nMXXsiUyQqsrRymqZiFQFlMhYGxy9CoXDKCpX2YgaBLunBdUe/YEOQTgFEQFsgLmxUNz9NxqZY9OR6stlo4tbpUoaom+U8NNHH83StIsvdb8X0i8hkYDFWJ4JUcD76+br1dt0kkEnfBkgfNSscjcWIYcL4IJ1nib53CzDtqS7ujNLEuF3RwAHIFrobj3yJ+4JHbKSVzfuQCywqoWqgJBjABcWYi/pBxIsbi59I1O2m+C9D1LKZdLvS/7L6GCq66o1maWnkqVaS2YWAMr24Bs5Fm9rjz41WHX1MWhkPzztAXOWMPqLghi3sBibACwAtqmvSFe4YRxoFZAgtPH6bdv1DG5FxEvFza/njlSm6mVitQY2CM8sJVeRIWLEoRwQWErKG8HEkC4Olfiv/R02GTjxa/5I0So+INK8kdQYKovGxRACosSt29IbkFT73/y1aT4uxe1JUnnHwvnk28+eDx+h+2snbfihqoWjLsmbTEEcA2UlTf72Nxfi/FrnVl+sXCibsizsrkgjyXkxJGVxyWW5/lXx7l2K/wDQnh5Jc1/yHveOu6acMG29w1hdmCiwJDc8cg3B5+4Pvr5pDpd2leRaXtDIgoFLKf7oWLC7WBOJGQtkLjkWt7WvkFPZvdz+EYX6ksosVWtcNXqxt3/aZKeKrqo9yVqv5PGRAqoyqJI2GOBupWMrHzc+oG4yGiVP0daSnLV0IaNpplhlYu0cM8Shoxk4YqoDnJjb3+9+ty+HNVMlUYXjUVURBQyNgzMyEOVwPbcIuLYk5mx9I41M/QE3zIeSSJUNbFV5FznjHEVMQGIBFyFBvbH29teSbpJij4UTbT8NKUJTNJWyTCmCdtldEQFHJUi1yDzibNzYe4FnLp7YYKGLtU6sqFi9mdm5Pk+om1/sLDWe7T8PflpYmmq6c06GRGjZhYxCXvQAZADISXLk+3Av50a6i6Njm3D5ppoUdqYR012IYTqxZJAARnjcWHPgcam5FD2lhew8m548+3P9ABqo+8RioWmIfuNGZR6DjiCFN28XufH/APWkmH4V4QR4zn5hJIJizi8ZaIWb0qFNpB9RYksQpJJF9Wqj4bsfSlVJGvyhgGJe4lLh+9w4F7i2ItwbXtxpXxCg4T0UT/Uin9x+oY/4sAT9yNL9LQUc088Mby92Er3F9QEefcZccxa13ZxiTyE9gBqvVdDzPCUWumjkPlkLgA4qqkKJARjiTbLEl2JB4sU2bprsVVVUGQu1T2rgqBj2kw+/OVyf00r4hQH1PRUhKEPGxDLyyWCqqooAX1AiyMfysC11dbG/e7yVXfleKOZljxCgMAjhUZnGJ+pnLqgIB5H/AAkFqz17LSviKhni06vIBUQQZuWQSzRlGlTGJDGCqRnnNwCU4Cj0nlgtp0zRfLNIhqKdmB9SOuWNhKbLIwbEIYhfK5v7A3bXdy3GOCJ5ZWCRxqWdj4AH+v7e+lbpzqTb947vZQsYrK+SmMsr8DkH1KcPB/lHHA0na9402uYk7/0WWaZYqhLySdx2kEkSkoDG4viQxMjm4BPqNra+QfDitEtNMsaSJFEoBjlU5EBiGXLEWLNl58a06LpCnDFiGYl+4ciLlvXzcAH87G17A2sBbQDqv4o0W0FabF3kVRaKMfQD4yZjYX8+5/x1NsWyr2IlH0FXQp2mpWKPHIJGBRiGZbJjjJyqlYz4v9XH3Fb10fV4xEU85wiRCohkJBFy3OONgxPIPN9foLb64TRRyqCBIiuAfIDAEX/XnVi+ocY8Cr2fnNIpoFhYJIjxU8h9SMLO0rm1mAucGBtzcXH3Go4qqFZqfAhI5mkEiE27ImVYmU3/ACryyn+XG/N9fpC+o5olYepQ37gH/XSoh3n5y2qZsZwhkYRRJEphJyuZkZmW1/qYO37EaqTykUqOCUaNgHVgCr55yJItxbK11P6BCOCQNE6L6qG6V0kTbTClOga8jRAshHgOSuNz4xHI582OtF/9maWwHy0Fh4HaSw/bjjQ4U3BeYKsMb1ZikEaIsSKSqohV3jjjDEqATaVxIb/Y6hodnUGlSQHN6rCVSSMQBGQvBuGAdiT5GX6a0Hqveq5d0FNSbZE8ZKF5nguJAbEkuLKqr45ubr+w1pTU8a8lUF2vcgC5P6/c/wCOm4UFefm3b6FZjLiyrI4RI8GJWR3V/SxYk+tMoxc8MwHAJtxFQRuEhkEmKwGXhlGJRJZLcoTYk2sTxc+eLb31jQQS0EyyOIoiBlIgBxs45+3BFj9udJI+HiTSvIu4RtJJGYz3IcT6kwJ4cXa3JNuSSdNRlyE8TDTpKlRM2DaamoqTXwxdwRMVdnkRCSy2GQAGR9Q9QtwBca9rVenOjm26gnjaRZC8gfJQRx6AByT9j/jr2t39Prst+v0Y2fUXi/x9jjt391H/AMi/6DWU/wC0RsqNRxVPPcikEY54xcMTx4vdRzrVtu/uo/8AkX/Qaz34+Afwhv8A8aO3+esrE8f5NSHhRmXTXQ+31FDS9yaRK2seSOLFlKIyE45rbIKbKL+bsPbU+8bRRUVVTfP1c81RCkKvTwqCEKAYr3WYALYA2AvyfFwdXPhf8Ou8lBXwk5x1Td8FhYKnK2Hm/AFufqv4Gof9oelRNwgdVAZ4LsQLZFWYAn7m3F/sB9tKu+gzT+qPi9RUVQKZi0kuSq+IGMVyLlmJA4BvYX/W2qvTfxnpayu+URHXIsIpSRjIVufHlbgEi978eL6zP44RR/xeBgFtJBE7kfm9TC5+/pAF/sBqfqWnjpuq4REqxp36c2UBVGQQHgcC97/1OptVB1H3qj4yinknWmpXqVpSFqJcsEjJbG18WJOXpvxyD586t1vxjpo9tjrhHI3dYxiIWuHXyGbwAPN+SQRYebZb1J1c9U25wwfL0lOMpHTAZ1LLIq8secyTlxa3ix5Ootp3GNul6uHIdyOqRsT5s5SxH74v/gdFiCo0Vf8AtFkRQtHSqXYt3QzNitm9Kq1uWK2JNrC44+zZ1l8XI6Shp6iJO5JVpnEjHhRYEl7fYkLYeT78ayWpkQ9LxeM1ryP15Qk/5Ef5ao9UQs227XUqclRHga3ODpKzAH7EqQQPsNO1BU0TbvirPOamh3KgDSGFmEKBlL2TPBlYsRdfUGBuLeCbaj+EfXK4V2FJDDDTw98RwBi743vkzMS5tYAnxq5058SdvrKsTtSMlUKZzNUG2MaotzaxNweVysDyq831nXws6jNG1c0f981I5hBF7slmP/SoZ7Hj0nRTdwAbt6+Km706U1ZIkCU9UWKQYm+KkfUx9QLA3BB/W3tqv/tARRyLQVaIAaiNrm3JFkZL/cgMRrPN33MVFMsks881V3nzEjMyrGVXEi/AJbIcH28eNNXxJ6hSo2zaEsyyLCSQwtwoWIMD4IYxsR72/cadKMR+gul2vRUp/wDuIv8AyLrKusOs9wrd2bbdtlEAjyUtfEuyLdrtYkAH0gDyeT540X4d7mlRtdI6EkCFIzcW9UYCN/8AuU86xbr6lqtn3tq6JbpJIZY2IJRsx60a3g8sLXvYgjXOPFjLsfxG3VtnnfPF6adYpJioDlWBGI4tkrWBNr2Zf1OhvT3VG9TyUBV6h4+6QrXZll9d5O6b8hQbeqwCjj76N9VdW1lbsc0k1J20nqEEXbRuFHrZ2vckFlADcXJP20w/7P25yGjkpnhkQROWWQghWz/KL+4IJ9+D7e9vcgFvpTqSvbqRIKupeTCSaMorERcRvbFBYW4BFxfxfnSnWbq9XuNUtbWTUzsXSM3btoweypIBysVgVuBwbE350aoErB1H80KGpsaliVMbCytdCS1seFOV72/X31U6z6crqiTGTb53qlldGqo4zhUID6CQFxyH84Iutr886YiX4wS10L0qVFUZFenjbFGITNQFc8cPkwyzI/NbwNW/jhWMdzpxUB2pRFGwRTbJST3MSeA58X/5dcdf9D7k60MC0ssop6VYy6esFjyw48BeFF/Nr+Do31lsG61EYElH8wktNH6MxekmUYkxm9xkAGKi4OVjfHQAX6NoUXYq0Us/zUUhkMKsMWjyUDCQHgMDybcG9x50DXc5I41PpZbSqqkWJECt6i3n1MnItxmvuOWj4TdIybdt85rhh3WzaP6sEVberG/J5NhfgD34BXe+nttjZxmIpJAylU9bN6SzDEXa5Hqtxc28m2iMkqnlx8vPFacVUUYep3xdBmLMEIRslJxVzwbWC3C3t5tr2uItsC/MdhZM4zGro63ZFKgKcVY+cRlyWva4+3zWzkZJ4b6/RjZrL4uHO1xa3IEb5ts0TGKjmeI0y0zzP3ZldmqCq42BKEZMGtYWHAvbl8+IWw027qkYrjD2JpIyqrkGkVcmUrcXdFBPF7At99LUfTu8Caac0UE4qDTuQs4T/s5Bj+pr8gC4+/P6arQ0m5Qtk+2VGXeqpyY3SS71KFPA/kB+/P6ayZqsmfQw8KD/AMOaCh2uCada6WaJo+6co2RAgbHMJYsSW9Ib3sbXsbTbv8OaLfXXcEqZ8JFxFgApCEr6Q63XkH9Cbn30qNtFVPRyoKGrSZqKnpPxESONey4LHN5FOLgA/Twb+fOnenqZdq23b6YYLMSscgI7gUsCzcKwv6mHIP8Ajrm0lvO2FhyxJKEeIG6z+F21QhJqqpqECRLGqd1C0giW1lDLcmwuQth9gL67rOidlrKiKoeeTu1KRyJAZgGdcBgMSM7lQOMr/bVHq6aWumAEsRqKZZ48Y0dGdWUpKFEmSscQSLENa9r+yxt88UckblJGEZgYr3FAd6dSsTE9skWU8qDY++ue0iuLPav03MS8Kr/P3QaaOg2OrrEqGp5lNUs0v4tkgHbyEjN6vSbgnzYXB40YTpfYI6PsmSDsySlsmnsxeMEH1ZA+hWIx9svF2uUajqIFSJMqte1HNGpVor2nJLG+A5uf/lq5QPQK0ZZ6xglQ9QVeOB1dpFVXDX5IIX/P786e0hqS/wBOzK/s9vseqvozY4oIqaVYVjkYzRhpmyc4i7BssiMbe9vGrlCNmSkNPG1J8sw7hTIMrXbAMSSSSXXEG97iw8aC9SdT7VuESRTd5BG6uhVLFbeQCt7Blupt9/uBocu17KaZ4I6mSLKoFQjFGJjK3wUBkKmNcmsrX+om+ndB8/U5PJ5hcYP8Mb9mpdoph2aYUoNQl8FKu0ykEgcklgReyk2PPGqnRlbs7qJ6WKnp3ZHchkRJBGrMjMeTil1Pva2qm3fD+kllhlgrnYQNG6JGYcVKA3IRVCrkTcgKPf8ApzQfBSngjkRZ6krLE0cyAoO9ckqeRYMptY3Hix4LXuiPO04ujQZWs2aOJgG29IpiSy2iAkKcm6+5X9Rxf9dEzW0E0iU5emkcKGSP0MQpXIYjmwKjIW9ufGszptj296YzyzzwR0zTUru8MIykmQRNcQhrlRj6j5PNzzqShqKCiIroKmpmaFVo8OyyguIwkfeUIrFbC4Nr3uATawLUSazWkQwOUMceCHEtwi2HGVrWUHza3GlWTrKU0gdolScVcNLIjetMndAxRgfUpV8gfIPBHB1zs/XkrPWLUQlvllpyFgjcuxmjya6PYgA/zWxF8vGh+7/EuEwQNBSNKDWLTSRPGoMTefSMse4bjHmx9XItpWoApuXVU0abnIMFFDbtqy8v6BIcufD5BFtbxfnwLeyb3PWGd0wiWGoMHbdSWOGOZYhhYm5xAFhYE3vwFq+sIFmrHqYTI0DUyRxGBBIGlXJEyzYOwbm5xCkG1/OoqvrKlVnkehlWrWpippYskDZSAmJiwftvwLKxNxxyAAdFEAX6B6xfcIwx7SlFvKgVwbsSUK5N9GI+rm5uBa2rlf1cIa00zx+loTJG4PLutrxWP5iGVhzzf9NCui5aR1km+WajkoM6V1MhbBF9ZF1NnQXuLg2I49tdtvVFLJBIyz5SzhomZeEdkWJSt+LFXXgZAHkgEGxagLkXXafKUdS8RUVbRjENl2hIQuTEgekMyKTbyw1NXdbxRVL07RvdGhQsMTzOSEst8jyDewNvPIvZPnqNu+QWJlq+w8BjidkQtGkRBZ0PkEFhc2N8BYGwv1O9Kal5Znn+YNSoWWNV/D+WlWnB5A4cyqHFiCHNuBw7UA0dP7we/VRl5ZyKpkAxUdoYhiPr/u1DL6rA3a1idDdpqUNZNWWOLo0EuEUhtJC9iVOPgKACTa5W4vofQ1dDFWNVRvUrLJOcyVQLIJclWNr2soaBiuRDhiB+cAsNF0m0EdSiNH+KJyrtkDeZiwyH02Uta4FzYePdWo6LEkq+e4F7Z03R/Ld6F5Zvw1CvKGUNGzZL6Sqq/knIgm5PN/HtHo9vNPtscBIJhhijJHg4YrcfvbXta+QSWG+v0ZOfxJTxE5Pl9g+DrQhECxr6UOQLHI9tkVgqhb3KOrgnn2t764d6iaUOyvGY2kjEwjwxjZGBb8S4IWREb3urKdXOpeol23azUrGrFEjCp9IYsVX2H63/AKazWP8A2lm/NQKf2nt/rGdZs/EzQh4UaAdhqKuJS8oxliYOCxZbtliUW3jlGF2tx48HSz1Vtnb3KjjLAmSVJGC3xBaQeAzHi4bxYfp51Y6i+NbUDxpU0VjLEsq4ThvSxIF7xrzweNLVd8Z9unlE0lLVpKFxDxzYkDngYsv3OuU4uSoj2ZTFjhYl8tH6qhz0+S+5iW9ljmeaRvZUVizEn2FuP3IGp6VEV6KNYo3Wps0uShiweVkxBIumCjjEg3udU6r4lbVMpSRt2CnnEyI4/qGc3/rqOn632xVCx1VbGFviXp4nZMvqwYepL++JGvPspI2n+oYM99acufKunmwxttDA3YvHE0cdRLFM5BBZAAUYlSOSCQLeSBqtQ7ZF8xBTzQrm8z54s62UMVA+oi11c/ewXnySJj33bhE8Sbk6pIVLK1I/JW+PKk+L+36fbR7YW+cqmqaeqp6qQEKc4p0VSykLf0i3pVrXNv6kamyS4o6dswXWmJrqunq3+EBpooWpTMkbIY5UQ3kv3FZXbniysMPYW58G2im50FPJWSRBJIxHEfEgIHbgDDgpe3pxPNyTe48aJz/D6sFO0CwwENIJMlla4IBAFm4sFYj7+976qJR1Ek7VK0pYOj94LMpurho2K35QXV7cN49xbUqL005HftGG23Ga/up3l5U4vqLqUKfLLPk6sJhG3AIAxLXXkG4FuCR++myjrJ4KkUsW4yF+727PGXUC3/ETzfgjgD7m19DjtTtTIi0VWI+4Jg62kLqyAc2UC9vFgAL83POuRKV3BqqSGqRC7SWMPqBa/HJAsCfN/Ycc8Jbi5yWKnz3S3d16U1K9QzfITRpLHIk1YsshCspjlZhJ6b2DowQgcAj9QdaDuvw277Vrd/H5uaCYfh37fZtx9Qyyt54t+usyWojSkaLNu53lksUsCqqyjnI2Pqytb9LnW7bhuwhVWZSQ0kcfFuDI6oDzbgFhf3tr0YU68TE/UsvDCcXBUq38ffIWd++Gi1L1jmdk+bMDEBAQpgHFwTZ1b3U29tSVFBT0z0tKKSCRpm7gYKka92FL5lVUhTYcFQbXtx50XquqERahijn5ZlVrW9Waqwx58AOPNvB0J6pkB3HbRngcp7kWuLxED6gRyeBccnjXdMyC1tNNSVyyyNTKJO9hOrgFu5AcVuRw2P5WHsf6atbvsdIiTTvAjEEVDm3LNEpKG/3UXA+2gu6wNT1NJS01Q0CTmZpWsjsz3DZEup9TsWH29gOBYRVb7VSQ2d2DSx1gqYsV/s4TIR29Nxf0oMr5hyw8AhgHulKqFYnMpjElTGK2b8PBAko/Mx9LY2Kkk3IFyNFU6Oo/wj2FvDYRm5ugVgygc+AVUge1reNZxuNVKaCSmEzun8ISQJZDZxwyiy34UWKm5A+3nTTSb/I+4wxRymWDG5KvGCbxsQZEMYZlJsRJG2N8QR76AO+stihipqdUijwWeOAKwJHbnlRZFHPGQPnnxo4/SFIxJMKklmY8t5Z1kY+fJdEb91GlDqzemapkilcosFXRGOPHho+5GzyE4kkBrrcGwwA8nmzS7xWTPGglaOWWWpjlTBT8siZ9p+Vv5EXLXD9w/piAM46TprMpRmVmyZWkkZSSST6WYixvyLWPF/A1HvVLIZ6dwhkiQSB0Fr5MFwezEBsQHW3kZ3twbK/Su7100oSoeWNcBKzlYwB2w0UyXwt/fgOpPlNddF9SzvLTd+oLiWjklkDKihXSVQPCqQcC9wT+W9hY6TAJ16zohjWJUp1xAtYlUxU+zfV3Lpja2PN/bXtA+oetJZ5Gjpge3GbOFwZpgQrKyBrWxOJ9wVbkgjHXtamSX7b6/CMvO+NdPsp/GCu/s220wTumeojJjvbuBABhc8DIuoudVOuqdp9uq5E7tJFEij5WppI41HiwhkUA5XHBDMLm3gizZ1N8OqXckp3qZJl7UYChHVRyASeVPPA/w0Cq/gvQSAK1TXyW8AyhgP2vHbWfLxM0IySiqkeCHf8Ab1cKQ22gAMAbn1Hwffg6TqzpeWk6crRUw9uU1albhScbxjgi9gSD/wD46a5vgfSZK3drQwsFZ5kBH2tdL/4a6m+AsL5ZVFYcjdspUOR+59HJ8edTQd6Cb1Y/jiUJhg+Xmos5F7K3c+ry1rkcWt45OkHda75zp1pZY4Q8FaI4+3GqBE9PACjx6iP14v40xT/AMXV0qJw/hi8wuq/oViN/8h++pv8A6PMAIArKgR8lkspueLHwALe9wb8eNIqodq6WYbs8bU0I2xqa8ztCgUkA+Xtc24Fr2Av++s2+DFbGs1fEsxhSZVSN/wA9yzJHiSeHu4I9ydaj1P8ACyCvnM089QMlVWSJwiNj4JBDc/1192T4Q7fSklEkJbG5aRvyurr4sLhlU/8AzOluB+QGi3mKVppEmq8aXJ3tDIqelopcUykF7ojAKeSJHPAIGviTU8REJre2nZSb1gJGyu81vMwuWzvYf/ZITf6dNWyUypTvPXRQQTSX+Y9QwspKISWYjlMRyff+miMlLSRRicpAqRRjGTFbIgHFmtwoHi39NG4nvCDSbkvZR42rqiPuKgMMDNYQ4AjFZuY5AnpYAizsCTfRfYaCSogGM9UpXtpeeGSN1MYQMGBkF0kC3Nrm7v6/YB9m39JIZHkr5gkW6jCSzM0q2TGFgAMVbIgggAEeNOw6uiM0kQSUiMuplCgpnGoZ0FjkWAP8tiQQDcaKD3nG7dKd4RWnkQxKFuCWztiRkGJubr5NyQzD31DUdHs3HzD4h1YKwLfTMkqhvVziE7akWIVmvc86ot8SVwlygeGaKaKHtzsqAd7+7ZnXIKlrk+bWtoe2/VC7rDI8JCNQuZF7t1TCa7vHx6zbG3C5ArzYaVpQUHQLYsDUuclUMSpJfFI09frs393l97nzxzDv6Nt8HzUk9TMsUmZVCBkGYBe5kxGIvYlADyOLXBXpfinUtTzyRfLOVpkq1wVmEQZsXhkOdjKoKtlwPq9P2ZeqaSd9jq1qWR5exK5MYsvGToBcDwoUf0vp0AcQdfb6yrfd6nm+dkSaWJqSip6mnCOVUlgzyF1BtJcAJZri366pbnuDOKyuuwqaWrpWj9R9MMixARgXtgwdiRbk8nRQDXJq1ENndVNibMwHCi7Hk+AOSfbQWq3PKqo3irIBDIJLx5KTUXUFDGR5wxYkji3+WaT9PwJOxaMExb0sZLXb8GZB6Dcm6XbkHg+976s0U8NMtMMkQUm9TQC5Awjfucc+F9QP206AaFRdfUM1QlPFUpJJJlgFuQ2N7gNbG/BNr8gXHtekvxKp2cJHFUOWDNGwj9MqoxV2Vr8KpHl8fIte40kwVUaPdbE02+OzYDIiOUNdvTc4+Rf/AICPbXXTe5wU1WIJUq8IpZqKnJgAjjE0v55cvWWsoHAsD4PnQkA/x9dQkLksiZNgAwAOXPFifPpJ+3GlOurXmrJYxWPHC+JszOXVvqsiKQtsSwKtkpUIxViGvDvGyVTXYQyAw2ZFxDZsHDHkXAuEVb/8be3OuVoGEk0jpIAsgdAVIvjCqg+LnnMWHvr07OL4E1YxLVbfDTFKd4wWGQN/UwZ8jYnnG9yAOPtr2kx4AIaJGFsQuVx4xhZeftybc69rTyeGlB9fhGVnX310+WHNw36pgpZGeKNWVYhFKrF4z3HWO7BgGDJcMV8HjnV7bp5qWvp4ZJ3qI6kSKrSKgZJI1y8oqgoy5cEXBHnnQPc9zUYR7k8cEEsDRLEjSSd4nC7sRGMCotiOSCxN+NW9krqQVEby7kk8kIKxiZo4imVgxIspaQgBcm9r8cnWRPiz04a3J0KdJR0UO6V8UsAL/MUzQFYixj7mNyHCkRgOcuSL+NNNZ11IvzMqwK9LTLOpfM5tLALsLWsqE3QMTe4JtYi9KtiqINzq5Y6N5454IlByiUdyO9v7xxcC45API17aul6xTVUsscbUlaXleTuWeJpktIoTEhvXyDcAC558a5HuKe59d1sMVQrCnMyUaVsbKj4lCcZFILn1KfDXsfdfbUFf1bWwx10c0yF1alaKWNAvbjqXxawN74WIVmub8n7AhD0BUyROs8kIcUH8PRlyYMpPMjghSGsFsgJF78820M3eipEmkp6yrLu9HHTyxRwMC2BLRujEsBJyCE9RJBsPbTSrwFWhHvW5VUbVNOaqfGkraW0gZQ7Q1BHpZsecTex/xvqnRUrQTxuZp3am3b5Nc5Wb8CZbhSL8m7j1HngfYASVW7UElLIZZayoareEu8axJI+BZYVxv6FDRk3sLk+ebasPulAaioienqnLNHUO0k2IZgVCOoDriVv+UAkLYA2Gna9BXIrUrpDJFDOFNIm7VMTrJ6ku0ZaHPK9wC97tfkA+RfTZ1yiw7WjQXeKlkp3IU5ZRwyJl482C3P8AynSPP8QaNacsu3Rt84+UiSSh8yHYZMDdybgkEJbwL3FtS7j8ZZKYiGClpxEFGFrhceR6Qpxx4I4P6EAggVspMl4kUfd33mKePeewSwkelqILKwMpHbuUFrn1Jbx73976MNtr/wASM9A1VG8rs8sbK4p3RoCVluyhQxfBcSS2V+AAdC4vitXmBZUipFQ2UDF+GMmAX+84Fhllb2tbVmn+KVa8wjAprFSwbtMDcS9kjFpwPqufquRbi/p0bOQXo42Pp+pkSc1O3yyLUwU3dWWRS0skTkSklpAyOQS6eAAFF1uBorsvQtRTmiMaoI43qUeKRyTHBOwKqGW4ZlC+AbXPk8nS6PjZVdkvhTlhII7CN8TcE3y71/A8Y/bVqu+LVdEzKUozikj3AYj8N2S1xKQCcb/pex0bKQbRDHRdFVq0M23vPTmn7bQwvg5kxY8F+Qt0W4AXybXPHLPLs7yURppJRk0RiaRUsLEYkhWY82+5PP8AhrLP99dWKbvGOmuXZFSx5xCknmYN+b2Qjjki+j+wfEueWqwlWAU6wvPJKqsLBODa8jfmsLEBvIKg6Tw5Lexqak6ION8N4WSNWmnJSD5V2UqpmhvxHJZbWHjJcWsTzzonU9HUrzCYxkMMLhXZUftm8eaA4vgfpyBtx9hpKi683StZnoKVeypsC4BJ/cs6i/8Awre33OmLpbqGbcIqmCohNPLGO2/Bt61axCnkEWva5B455151iKToj24mUnhxulTdxVd66ovVHTG35O8kNOxkbuOZLNk3NicyfFyB9vA1Ia3b42LF6NGJuTlECT9yfJP66V6X4XPFAkPcjlvG1LI5XE9hmke6j1etXdSOQLJ50v8AU3QjkTTSUd8u7ygZ5Qwa1OEEZI7faC5XH89+cdU6nOMIN8TSH63oF81tMP8A9Vf/AEOlGGvpARE+50ZpVqTVKuQ7hJkMoVmL44iQ3yAuQAOOTpINTSZzwNHFFGtWxiQrKFZVinETyXu2Jdow3jj2tfXUpopXUyoH7UMKgRLLi107circXtESJRfzYjnSuZ12EfM2Idfbf/77Tf8Air/8dePX+3f++03/AIq//HWM09FSsrIiZ9pplTNZu0XWKBVeQD6Q5WVvbkrlwNXa7b6adpysBlkxXgJMCE+WjWIxektbuK45FzYX4udFwtjHzNj3eRJKUuhVlYKysLEEEggg+4I17QnZ0Zdmp1dSrrBErKwIIIxBBB5B17W1kX+2+vwjBzypiU8vliD8R6hxX0fbj7vYoWlZFJVir3RyhAJWRR6wQOMb82tpSWOJxAzNLPSrFVyxrMQssZjjBKs1mWSPILiQALluBYrrc6joqjq1ikngV5BGgD3ZWAAuLMpB4PI/XQ+q+FNE8hlDVCyYlC3fdziRYqe6XBUgkYm451lTXeZowXdRgR6cRgo7j956d6pVIDKEUO4VmuCXZELXC2BKj3JF3btvlgqo4RVnuLPFFLCskicuwBCsrDPA+lrY2PjIc61ut+DUXaZUrJ0XAoWZInYISWZMwivgST6QfcjwbaHL8LWMkVclTTSEFZ+5JDJH3CBcO5EpC+zHFVueSDqKDoIbdRbosl4ayUCRpGjiebJljXJsmEt7RhBfInkC/OqNX1tXRzFphBJK6Ld2iiYyIQMfVGBkpFrc6fJfhbW5QyjtSyRoVE8dU6yMOTG1zF9aAhQxY5KMT7EKXVvw43B5wRSqpkUKoWSEGVlW7MEVgMjYuVVbDk/ck3oGiWq6oqKVgs+10foCNcQyIFuMl9QbEEFiOPDZW99d0nxNolsH2iEWAAwlK2schYFeLN6rX4POvu59OVBlriYKmNalFCM9PLioWSNsG7avzig5AIuP11Tr6ox/MMJULCjpoY+6AGZ1MWZCzC4ZbSftcHTulqFBipfiPszII5NtlVL3Criyg/cDNfc/b30ZqOodgeYrUU8iTCwYSxSMw44BxLHwRxrP+oKZZEq8UgYLJTpG8Sx3LOp7j5JywY2vziCy8A21e3PahNVys0PZb+IRRQSLmO8rOwa12IYBVRwyAAXHsw0Xy1CiH+GTpt/RenW3BVzJHbnwQ+Nub/10zx9CbbOBKsSyB1FpBK7ZLwRZs+RcAj9QDrAt0oaZgaiaZlkqjPOlsrC0kgQWEbZFnUgkuuIIPNjfRN+6knotuo1p52SWKgjmMSxxsCBgpaRpDwlzgFQFiT9tNTlqCS0Hd/hhttjemHJyPrk5P3+vzyedDKTp/ajMQKeZJFkaHI/MAZG7EZhrWa973sb+bnQyv6rrFrpYxKqrJC5ox+E0DMsOREjfWjq3q9RxI4tY30Mi64rXWmp1kqO9JNNHMSlOJUaKNGEaFsYWBLFsrAleBz5d0tR2odK3oDbkifKnkZOXZFedyx4ucFcljwPAJ40E6l2Gl+QrHo0fuoiRyFzKWCApKVHdJ4wIbjQ+j3Osl3KAzVSQOKDMx3jaN3E2Lpldh62RSShyA9I8aKdG9Q1UtLVrKXkrISucbRxkZMvGBisJI3A4ubgDliOdTJtpps6YbUJqaXB1/AU+GG8wNt8MaugeJSsiEgEG5JNvs173/XUXxI6pampEkpZFEkkoQOuL8LkWHgg2Ixt+p0s7Z8PYaqVe9Tz016eKVyisid1r91FEiMFC8cBvfjxwS3DZoRPSQqzQw7cxdllRz3Bw+auoKstxY3tYkjgkA8e/bae67LvF2lXxbaa6v3ClD1FuSmVpqPJMU7KKR3GZjb1EEqLAFmuBjwPfV3p3rj5iokppqd6aeNcyrMGBHHOQt9wfFre+qHxBqaiQQLSmV4RIRU/Km8oHHHHI4z/ra+lPpeaCKq3FqgTQJ2+0O4GZ0RmCsWb1eq+HufPFwNJycZULjgwxcJzoq8qVrxS4V+P5NK23rOjqJTFDURvJz6QTzb+W4s39L6HdIdTy1dTWq2HZgkwjIBBPLA3N7EekHx76Sej65aWaWBjBVR0sMlTBOliUsORceMsiCpvY/fiwhNqeDZ1rRUTpK810RGxW9ypJA5LEKTe/gAW83W0b39anTscE3FPjak3v47/Lkv4NE3eoi2uKOFJGDVNQ7AvH3QTI+T5gMhxBcC4N/H1c6r7nJJR1jMZI4xVycykXEMMEF1WxsM2bM+SLFvJ8cbttj1W5baJP+5gM8v2yBX/Vwv8AQHROq61QvPG1LUSLTsyu6ojpdQjD83BIcEXAtY/Y6didTPxYxhGNONHX87hYqOpqiULOYyAlFE80QkKKHnkupxa4uFTgHkCTk8DXtWN23qlqJI8KXuGp7qyP6fNMwXlciklibBj4BFj5A9rXyEEsN9fhGHnX+4un2aJt5/Cj/wCRf9BrNIfhtVNO7y/L4SSxNIqGwkCVBkYlRGpuUOPqZ28jKxADNBstT6XjdbEhgrM3AMci2uALqC8bBCCRiwDWxt1T7NVpHcyO0qyRFVMpxZVSJZAfb1FZG5Hv+pv4peJmjDwoWaPoGsjNObR4woUZRK1nJMxjb7fgZqFBHNz4wXVf/d9XsGWRi16TtBu96f8Asoj7bD6iO9d/YH6r39Jb49uq0kOLsUZipJKXI7UNpOffKOVQDf8AvBcWAtztiVMlRE9QjKFLOOB6coUBW48gOZAL/wAv7akoBdG7ZMK4RBpUp6eJJHjZ2bCcx9vt5XKsoUGWwJALLqDfentyeskkiWXNGnaCUyr2lV6fCFUQv6XDlgWwHJBJIPDHtFfWXhWRTiTGrZI2XqiZnNyeMWCi5vzcaibf5vmEYqyp64yrBgqXnVAzc2JCqWuLfWBexvoAWqjbd2EMYR6sAvKVHBkRiI+1leoJMYYSn1yMOfUtsbRrVbnL821O1RJZqpDmFMYxnVYxAD+cKJeD9gP5dMdb1rL8u/o7cuDW83X+zPMHsw8FlCgH9b8qRott+/u9SIO2igdy7ZXyw7JutlAJvMQ36qedAGd1nT1XIoLQGTFMlzpYyXvUqoD5xlyRCWJ+lsbEgG+iHS/RdMZKp6uAxLC57cvqplRSz3CYiMqAuNzk6m4IfkgatbVevp0eNllVWjYEOGAKke9weLfvoAQ4fhztlVE4pqmZoyzB+zU9wBmALctnYsLZC/PF76P7hte39ympqiKKSVo2jgEsYZiqKMwDjYWWxPj9NZTsFXjtdBDDO8JO5fLzmBwrlZGcAtb7gcE38ceNVp6aL+ztXPJJDR7hUUcju7kiO2SZFTfyTyOSOPAA0AbQnTNArsRTUyuY8G9CAmO2NiLfRiAv2txqhVwbTHSlJFolpkIcqe3gC18Wt/M1jY+TY/bWY7TQltxDTM6zmtLrhSO7zxSkAEzZBRB225BHpAPB8am2zoWZNroZoaeVKiKoL1CoAszqrOqsolBUsqn0gjwxtoAfN13rZokppJflSoUmmKx9zFR5KBFOKg+eAAQfcHVfoLqakeoqqSnplgEUrWMUTBHAH1OcQAx8AH2HHGlCTomp7SPR0tfDMDII5WqoY5FzKt+KgAHbLFjivIsb3uLOnTPT1dS180jiGSKqSFppAxVlkjiwbFMbEM/PsAP8NAFuf4gx/MzUsVPUzTQXzwjGPCZj1XsMvpF7c6UuofitM1LMaeIwzUs8ImHdikXByRw65KbkBDblb/vpoqeg5JJN1vKEj3CONVxvlGVjKEsOAQT7A8i/jSjv3QcdBQVUtXNkksMMBSmgWMhkdcCoLWY3AJva/q8cDQBf6h+LE9PO0PYhEkKxtNEXkd3MnOMJRMfSliWewubAcas7X15LPubUlQYoYmkeNKeWGTKZMSVcSH0XY2OBAFr+Ta6xt1S09WVlO50s3yrvPUZRwmaOMmxZAhAZb9sMpuLc831V2P4j7T8xHPONwDRktGkkneiiYixZVBBB8+3ve2gZsTdHUnaliSFI1mFpO2MCw/cc2/TQ3eugUmp6anWRkipnVsbZZgcWJuOSCef18aii+JFFVwzCkqVaUQyMq2ZXGKk3AZRe3n31NW9TPF3B6LgvjmTZiojsotbk5k+54Pnm0OK4UO0cbEi6p/5wLO2bTVrX1E0s4andQIo+fT49rWFufBOV7nxruq6Lp5I54yHxqJBNJZ2uXUqQwuTb6V4HHpHGoZepCXwXG4cKbHlbVCRc3+6nL+o/fUEHUDvKCGFm7IwH/dlnkDq17+oWUMOP6e4txE5OTqyHceiYoYxJG8oaJpWU5Bv791aQHJTcZAMPe/vbjXzUdZ1I7U0asUMjpFl7ElkLswH2uoX98h7DXta+R/pvr8Ix87410+yrB1oXehISpjieTtLcIFqLxNzY3awZTa1rmx8EaDbn8SGqI6aYBoOzXwrNEjuZMHEgKyx9tDfgekZAnwbjT3SdMwvT0asGIpcJIjlyGVbC9rXFiePGvlP0LRpf8IsS6OWkkkka8dzH6nYkBbmwvbWbPxM04+FCxUfEGrklgjpKZJGmpVqiHlCYq5sFuRYkXH+P6ahPxMqJIqTsUwaepeaNonkCiNoR6xlax+48ao9WbPLUbuyU88lPINvJRojjciYgK3/ASR4tbg+2lx5KZ4NovJJRxhqlZXEmLxyBRndyCbs/+TAa6KK3HKo/1nWlZBTqZqZRVTTdmCBJQwckXBLWsoHqv+w8X4pT/Emohp6oz04Sppe3eMPdHWVgqMrWPHm4/T97Cayop4f4fUJVvU09PVSLLM8ndKGWOy5MBwqm3txf9dcdddSx1VHXrDi0UPyymdTcMzSglQfBCCxuCbEnSS8hVYxydYV0EFRPW0qRJDHkvbmDl2uAF8ekG/1e32Oo4es54u989TLE1PAalDE2ast7FQSPS97D7G9/HkOamhipawpVzbknbBlheo7hEeQDMtgCtg2RI+w8edDqCrjpXqoKeZ9xoRRNM0LOH7fIGAcDgMhJxtcD2uNFqAa6DrerBcVVOsZNK1VEY5M1ZVAJRjbhuV5HHOoKzrmeaKmigp1nnq6YTvG74xxxsADkT5BJKgaWaCSOCSSChq3qKSWhnlaJnD/L2T0WI+m98cTY/e/GrHTW4x0k9FJUMscdRtcUaSObKHjIYqSeBcEHn9NO1ATDqympKHvCghheOrWCohCJ+G65HIEL6iFuVP6nn7uVP1BlWmmQLg1MKnuD8xaQr4tY3Fmv51nshSpZpwMqep3iBUuOJFRGRiP0bkf46v8AQcUkW6TU0lz8rS9lGP54+9nGf+hwv9NJxVBMPVXWNe1VUQUtKkq05RWZ58CS6BvBH6n7+NfN165q+9OlHS/MJS277NLjdrZFIx+ZgPPnni3i4yg2A1G6bg4qamHtywemGTFX/CB9Ysb+LfsTrraepIKCfco6qRY2+ZepUNwZUkVSuH8x4xsPv++ii5BUIVXxAnkalWhhE5qYGnHcl7eIUgEfa4JIPPtqA/EeoaCEx016mSpeleF5bKjxglrPbkWt/npV2bp6ZztsImlpZTQzyBozYrlLkob3xswuODxqImE0W3LJI9KUrZEqpBIQ6ShTm2ZvYtwb+wNvbTtQx9qesaunpTJU0wWd5Vighjmz7rP9Pq/Lze/6DXWy75JVSvS19Okc0ISdRkJY2UkhXUm9mVuP0Pj30tV81PFDSzxVclXDTVyPNI8vdMYdStyQOFU2Nre51d6i67Roq0U2Egip1UTob/izNgkYI4Ngc+D5B1NvkLeWekupaerjq5TTxx9ovlZQTJDIC+R4F+5Ziw8Ei+h211nd7IfaaQJUxSS0mIRuVXMLIcLJmLeocA/1tT2U1FFVolRSqiy0LQJGkgk7zUy5C9hwzKWWxv51z0rPDDV0Q2+pdoasO01IX7ggATK/3Qq3p55NvJB1TigCXSm5TtWmMbVSU5hZUmkjeMNGJFuLYqC119lP6aX6bdNwrKeoqP4qtPCKmSEJMi4kAFwFYgk+njG1z+unbpi/8S3W3nuU9v8AwdJW4dG7jBR00AoGk+WqhUu0cySLMfe6WV1+w4PF765ypU6YZGd66kXACdXd37ZjxhzR+33QjhkADGP1WBPgjyLaI9LfFjcFqI49xSOKBs7ztC4uYwbgFDgTkMeB/wCmqG99TFN4pZmkr46c1CyvHVo0ccFxicbk3sC3IAABsL+dUNk3oNHu9VEcYkpWpqZMgGxd7lsRze5MjG3Bc/bUUOoci+OsFT6ZaSRJLekrJmotzexxsbXF7E8217Vff/x3oxCkUs9TRwyNkiExKqsWYllNnkdlF/NlP3Fva1slTZvr9GVnfGun2c7lvzIsgj3SoBRXx/tMZAKxQutlC3N3eWPEG/ot5B1X3Tql4lnZd0qZe2hZEWpjBf8AtHbU3wN84rTYgXH7EW6qfiFSLHkNlpGUMYzI/bN2A5uBFcE+eTzzqnXdXKL32rao1CoxJgzt3BdRYY3bzceBY3PGsuclczUiu6hjl6xmKzTwWlMUSqsipHIT+AsnqYDIjuFi4NsQLjm4HX8Y7rlFWCpRfxGSKKCWztNKrEWBvIyrGw4AYsxJAsNJ7dRSshVYtuiDKGjC0iBZMiVIu98WuCpyFjwCbWOh8VQ9pAcY2VEcqscEHOeBue3wVJ49/PjU3DsRp/QO7rUzikIgeJ6bvSLHHEqMxENwVUkgqzSIVdR9K+bHWhJ03TLF2hFGsXvGEUJ9+Vtb/LX5dgqBDE00Hcjcu0RZZWU4lQw+jH3F7G44HGrrwZSwMxaVRIkUys5k9RPk8mwf1WHsVOleFiP0QKPbqYkg0sJIsxHaS4+x8XH6HQyHqDZqUER1FJHkbsImTk/qEHJ1g3yiLJGuKGOT8GVgqqVcMQSAf7tlGJ+zAH7sAKlqyJw1wpRgB6vpCmw5/YeffzpObDZxN8h602SHJYSoMn1LDTN6/wB8YwCPPnjzqjuHxH2po2jamnljiCkoYECoOAvpkIsOQBYe4++soqazumeFbsrM3bkUNJe8mdjYE4MAOAOCPHJ1cpNhqHj7YpatgITGHWnc3JkEgHOPpW1rnm5PGi5hZEfpPitSlIhHQuUF3jyeJVTt+WsMsMf2B+3nVH/e9m7PBSQGXt+8jl3CknEfgqTblsb/AHtc8aA0HQO4YKq0UuIEiv3WjiySQL4u5KkFSw4Nv1sbxUXw5qo5YXUQqwZGVZJ+XyuyEYoBiQjc35xbkeAXMLI6DBt/xePeaP5elSWRrtK0nZj9KgWZyGLMDdQeBYD76O73v2T7S0tJSs1XUGIlitQEUOoDRSLYcg5e9vtcHQDZ+gpo6GX+1QFLvJ2TTpULYC2SmQBo2IRhza+I9xwx0/QtJFHQItU9tvnaZiUJLtmmWXjBLleeRZgbkXOqUhWLQuQ9Xq7bq5pxntYZVbIEyD1Ei+N0BMYuBf8Ay0jSfGilkUD+GCS7NJMpKMMrWyH4ZyJ8FmAIFvOmXetkpY03CpSorEWrjeSaNRGFYLcH6kZwubFTaxF29hfWY/BvqT5Tck/CMrVFqcerHDN1u3g3tbxxppisWg0UPxmhFPII9vgRr3ePuIiOvjgYXd/IK28D3vbTK/WVOooYKKjhlFavc7KvGgikXFgGAQrkDzkbH08Dxpr67r9tpY0kr4I3WRsATCshBte54uBx5H6aDzfCzadwpRNSxCLuplFLGXWx9iUJta/kEffx50VCxFah62MiVDVFKsNRQTxxuC2aqJWwLIwAIOOXjyLeb21ch36kjZXgpGznTusY40DmMuVDHAEsTYviTwBzzxr86Qb7UwmQJPIuZUuA5s5Q3Un72PIJ0aofiTUx2DpBMAWIEkf8xuw9BU4k84/Tf21Er67menCWXUaTi6/H5P0P07uiT1MiLDg6i85uLh1cxqrWHquqlg1+Ft99CU+IEyRA4K+CNJI0j2YhahoiBggW44Pgf19882D49mGSaSWjV3nYM7JJjbFQoABU8AD3N7k86bds+Om1Nw8EkNwQbxIy2JyP0m9i3J4886m2b5lxngQbpCq3c/yWd76umkeazqAkVUBCjuGUxMljJZgQzAMRa3BI51PVbu6/MGOKBZEcqkApruIwy/jZC9/SS3028ebEE7tvxN2qY+irgUn+e8ZP/WF50zUlbHKMo3Rx90YMP8jpWS1L7Th7lZw/zT/3zMz3Pfq0xLyXSxB7UTAtZ/SSzwYkBbAhcOeeQba9rQ9+/wCzv/T/AMw17WvkYPZvfz+EY+fx4PEVILh8swrbfhjuRH/ZlKOzMVeVArK2JQ8MSCCobx+nudFE+De4OgWQ0wBQK95HJYhmYMMY+CMyvuCNOG5bI9XWxx1UTvQCi9JBIUTMR6jY3zCCym3BPHJ1n3W0AiG8XDxhpqRoMslLCzZlcrE8McvtfnWdOKuZ6ovuoOJ8CJ2XGSqhVcQgCxO2IDZcEutyWuST9zwOLFab4Hj/ALytke6CM/gx8qDkB68/Bt+vA+2q22bFDV7/AFpaWTCD5eeMJKcWJS5v5uvqJ4t5P30nUNM0WzTV0csxkMxppD3CypCZVZjYHK5NlJvyGP3vpURVTR4PghRAWaWqYFsyM1UFvY+lBY8m320Qh+EW2qD+C73NzlNKbn7n1gE6QK7b4VWgSKrWoil3QcQlo44lkCs0SWcnEGx83Um3BvqDp7qM0cUCGRo6RN3mjkYMbIiqpjQnzgSWYj3xOk47gqGNr6Q235erqKmIR4VEsIKhz8sEbFPSL3J9LksDlkPa2jm3zQ01ZUoIVYGWCngjSONfWYTK58KFGJya/wBuB7aCdS7mj1yrSiOqSShmmXJFkM0sRk7dza8lmUBRyCALffV2goaiSlWcKvzcrrOsfaqImSbHBy7s7Kt0ug9AT6eLcji8NjqGP94iCWJwXWlNM8sg7RZoysoju2F8VX13Pj03BOmCt6piTuqGDSRRNNgbqGVBc2bGxA4Bxva4vpY6V6VFVTK80M1Ge0aWWmJurxq7N9TLnZyxJYNdrnn31arvh5K5qGFSGaaGeEF0JKLMwPBD84KMAAALAeObqyS1CqDn8djemgM4KfOBECC7HKVL43A9hl6iAONeh2AXjZnLPGI1DBQLiPK1xc8tkbn/AAA1U33pt5TRfhxSJTyZSI54I7TIMbqQbEg2Nr2HItpUHRFTHBToI3XITCq7DqWzYntOuTqCqZPjYjElTbjhK8Y6v0xCy4tkfS63FgbSZ5C4FyvrPpJtwptcX1M+2UxlORHce5KluWFkB9N+V/DT2twfubrUW11wqQ4eoKLVqLNIMWhWnszFSbeuYfbgm4AGoV2zcjJHVFM51omARzGqRzSSRlkS3PCIbFiRcC55OhXgffjAIqfaJyqgMR2kNzf8WQFxe/g2Jt44H21mfwS6BmnqIa+8fYhmYMCTmSqXBAtYjJl9/Y61vqLott1oI4al5IGD9w2VL3GQUMFZlNg3OLWJ548BU2/4fbjt/wCBQ7vCouD2ZY1HL3twczdsWtYc4n7a7xrTeSx16x6oqKRoxDt8tZGynMxnlPsMcWyvydfOvpZhtFQ9Mew6wFuRyqgXZRY2VsbgEXsf8QufP9SQfVT0VWB7o2JP+LJ/5dLHxC693SWkamfbJaYS2R5PVIGBP0rZbAt48ni9tUIaFroajpxqqWlhUrSuEVlV7YAxoQWW/JAP6aFbF0ftFXs4qvlCOzCwZyWjZmiT1t6HsbkHk6p9K/E3bRtaUG4LJHjH2pFKMQwB4IK+oE8H2sdM+2b9tNRthoqeqipY5ImjCM6h0DXvcOeWNyTyeSedAGZdFfCOGp2819XUmCH1EYreyqSpZj+4PAH9edc7l8Gl+Varpa6KohyVY7KQWLMEANiQGya1v9NaP0bttZt1BH8q8dfG4EgpyRFIgcXbB8mVgCQSpUeTz7Ef8adup12xKkwrTVZeMrjir5HllYpw+IF782KgjTAh2D4Qy0W2VwkjiqKueMpGqgME4IBUuBZrtlfi2K++gfwR6FgqRWGriJaJ0jUh2RkIyzsUYH+X39taPv6V0e10cVGz/MsaeJpbZlQR63fK91uOSfvpH6Q3N9u2vcPwqiYNJUFKqNFMbYr2wx9eSjIE3K258nSAHfDHfqiorKte/O9LHGzJHJIzgXlQIPUT4Un/AA17U3wJ2/8AstfMfcxRj+hLH/Vde1r5Jftvr9GVnfGun2HPjDUTmOgp1CGKYp6bkM8i2FifAT1r+t+eLakh+Ise2KlAtO0jQR3mzqEAViM2RWYfiY5WAFr2sAdMG9/DimrDHUSTTxSCNMSkiqFxAsQGU2PvcHQ3fOjYRVPVU+5RU0ki4yiXtSq/gEkO3viCbg888ayJp3Nm9hThs4xenqWouvttIhmSmZ5KlH4ip1eQAGzh7ckfoCbjnwdFNo6i2s0ck8XYjpiwjl/CCC5sArrjz9Q9iLHSFvewRZ0wi3WjZIkIkWScJdyWLPjCwve6i1xwigki+gOzbhJBRz0KGkqWqWKIkcqSOzuoAcewww4HBJcHjHU1Y7MNrczadv8A4bOIliWjkCKWiVRGcRlyUW1wMhyQPI1fXp6lwaMU0GD2zURJi1vGQtY29r6Sfhf0XHFDDUS00kFVF3I2L3BfL81vcWOI/Y/ppF6z3YSbnWXqQhU9qISvOnaICgtH2gVsCGsG83vbTuoqsSwlKTSN0XZqYOsgghDoAFbtrkoAsADa4AHAt4Gk3fd6q0mnMbSxoYpsMrNZo2iVWVe2Aqm72uzZjmwtwo7vus9Nt4qYt5M8hMahFYMCy3DgZc2CshN1ubAn6gQSrOudy2+mWapMFQs6RiDEWs5Ul88bE2A58Aki1gCNFwtg+TGCWWpM7UwqpwqyTASAJmQIIZFBOFuHkaxt4FjqDb+pKiR4WMzCd2pwtMFAV4pIUaWS2OXpZpTneymML7kNWpPiPWxzy0lTSRvVLEJY1hchX4DFSWJsQuRv91tbkHUFJ8eITGsktLMoZigwZX5AUnzj/Mui5E7CfIuU3U806wqlQ9zFRJKyhbrI8jrODdbB7AAi3pNuBq3t+8ymVI56l0CGRYb4Iap46mSMIzFbEhEi9K2Ldwn2FrdN8V6EiQu7xdpsGEkZByJIsAuRJ9Jvbxrqq6rkq7DaZ6KVlBaRZ+5cA2C2xsV5uDkPtp1RDhJcUL0HUVT8o00lXHx22kjWZRLnjIZI1vCO05IXGIhjeNluMr6M9Y1bxzrKk0kbfIVTRrcANIoRgMSOXAu1vPo+wa6duXxkqYZZIpHp43hkKSK1NJc2ViGQfMXYFlVRfE+tW8au7l8V6qnigkkNGRUQmaJe3MhIA4B9bhWPgckXPnTIC+5b9UQ1IihleWRFZSkjKTKxp5JVZY1jFlzCLnkLm6Aaq0NfeqDxVDVKsaUGVlU84VRYAhABY2PHKklbjxqTavilOauClqoaaCabG8fefNA3IuO2UDkchC4PIHBI1NV/E2okmqk2+i+aSjNpXMmGTc3Ea2Ja1j45NvHIuAcQbzUpHEJamXCWGklmmKpeHu90SFbJZVLJGvIOORNx5F1a55aGncu0zfP2VmAUsqVLqlwAAPSFHgaubv1nTJRQS1kr0ZqEVwilhKpsGIAUFrL4Nxa3nzqGl6/2+nalpYnkf5ixhZVdw+bHku31MXJyPJBvexvoAATbm00ByqElHYjkn74jURS5+uFWZCImZc1CMCVxXxlkfm19EbdVVciS00bB4llRUtGYRjHdJkjClJizFgbkMC3Axtr7vPxlcPRCmo5ilVJYNKFUyAMFKxesjIkj1MQBxwb3GmU8zMisylGZQSpsSpI5BI4JHjjjQKpntR8BqDLOB6mnYeDHL4/6gT/noDv3wBmnOX8SklIFl+YVmIH2yzP+moKDdqj+OVi/2t54WmkjUuVhaLD0LIhvigOOLrfIsLgeRe2v4t1cx2wmOnVK2Z4nAD3DK4UWJY2FnQ35N7/poAkqtl6kipjTxzUsy4dsOpxkC2twzBRe3GRufe9+dKW+73XUGzfwyooOyHGCTd0HImTNvSL3J5HB99EG+LG5hPmHanWKKtFPLGqckFb2u1yFARubhrn7ADQX4hb7NWfxAzz4/KVaRwU9lHpvIpIuMy3pUkg+/P5bAx/+FG0PT7I/cRkeSZnKsCpFmVOQeR9Ovukvq3qmU7g7GplkglxMXZqMe1aMMQYzcEEMDlax4IY2Ya9rWyX9N9foys6u+un2UN8+HstZuG4GOSKNYDFI/cJACyqGLXtYKouxJ9h76+SdHB6FIo6ijeIbisHzCxkMe5GpyMmX92uVsbeR540d6o3Xtz1wC3+cpIojz9JVcQ3jngeOP30o7duLQ0bUeMciNOlRd1J5SwxIDC6sBY8+CdeOWVxavd7HrjmcKi3+45dKdFjb91EH9o/Hp6iMmWJUV7KDeNkdwwNr2NmHFxzpeXpmPbKzaAxkapkkimlNx2lVnACpYeoj8zZEcceeLFJ1dU92l7AggWmLmNFjdlBkUqxOchJ4JsAQBph23oyaWCCOasLxQSCSJeygZCDeyuSWC/8AD48fYWnsuLp6ortWFr7mxbxuC08EkzKWWJGkYLa5Ci5tcgXsD76QYdsoKnut3ail/F9SPJGyF5QshxDiROcxcC1ibG3GmDd95FRBLCyFVlRoyVYXAYEG11IvY+40IrKSKT5fJD/Z0ZOcGWRWxyDq0ZW5KKbgDka5yy2NXh7FRzeGuEvci2bofZ4onhZ4agqxdmkkUutyEt6LYjIBbD83Hm2iG4bXts1K1G4RKaHAowlX0lwzKUORYGxP1D1Am1xobJtETE5B2v3LhihH4s4nb8l+HXgggge9wDrqHbkVkdWmzQxFGZ1YgxRvGCbp6slka9/ci1ralZbFXL2Kedg3Vy9y10r0xt1JVZx1XfqZFCqZZ0d8SoYYgWvdACDz6RxxpQrvhJT41EcVZAanvrgHbHtA3IjIBJyYMPbnEWA50x0G0wxNGyCS0RhZAXU/3MTRqD6Lm6uxP62tbxqzVxK5la8imWeKouGX0PEEC2uhBBCLcNf30+zYr/t9vspZ+Kdbvf6B/U3RDNR0lNTQiojjJkeVJlSXM8l0LEqxcljzcfTyLX1z0j0/WJBuHzbtD3k7cM02DTC4ZQzshJNrpYFvPi3vPSbRHGECtL6FiQepPEMxmW9o+bsSp9iPt51Iu3goYzLUPGVxCSSKygB8x+QMWB4yvlYDnjT7NiV4eqF27Dcba+jAnxC6J7+3RzVdVA1RACy1Cpi08QQnEjIBnvYg3t+1zfjc+h4ppdsArqYNRRwxNExBZ3UhiLBrgt4xPOmLcqZJ44kymXtwPT5CRWZ45FVWDFozdjirZCxuD99Q18KdmVPxLzTxS5hgGjde0gKEKLelB/ifvbSWXxtPY59pwtfcDbp8PQ+7JuZrqZYnmWoQMbZJGFZrG9iAq3v4A517beimhkrqeDcIAK1i8apMUmjYXdPpBJGLepRYstiCNM2+9uqSNMXiEYYDtsv0vG0bL6kI+ljY+RYaGbUFFVKzBnWKSFkW4HrSnEYYkLc8EmwsL240dnxqcPb7DtOFr7gXcfhvuEDUc6EVrxwSRVCSzWuJMw1mk/Ji5H6Yg2N9fa/4bRrscEMlXTx1EUjSRzNKFjVmN3jD/awvxzkt9NX8PosmcUmDP9bJM6Fr+citr/11Rm6ZoTAacQSrCTcxLUy4Xve+JJAN/cC+u3ZcXT1RPasLX0YK6zpqCeno1pdypom23Fla4kAUFFuQt+cgh97k/wBdMWy40+5OZdxeoknpUkEOBC4oBeQY+gZYsQosfU3nzpcT4eUCpJHGk6JMArgSo1wDccvExFiAeCOQNT7Z0UkE3fhnqO52hCDL2pLIFChQO0LDEAff/E6HlsVcvYO04WvoyttO57fPuv8AEI6upymkEIRhFEjXUDH1kM6D0XCgtyvnVHZNj2r+JNRCGtD0kkkoMk1o1wsfSFNwpspB4Y8XJtqDcvhWuMIWfAQXKgRnm7ZHIhwSb+4sbWHsLU913+SCvlrGSFppojC+KuikEAFgO41msAL3t+ml2XF09h9pwtfcsdS1u3UdHEzbd3WrXNRgaqR0suQDdxfSzes3QXsG5PjRvr+qWljaq/htHKpihjLOmZDsAwz54RQEUEi7EqLgazwV+e3pQSrmscpkikBs0Yb6l8EEH1H9yD7acqLqf5islZ4709XTiKWnLXBw9KsGxFiLn29/2s+y4unqg7Tha+596e6xlrNvrKpqWlE0LQxxGKDkA8EXuWsFAA54Gva42rpRYtuq6VZDZ6kMHIHASwAI9zz5uP217WllMGcYNNc/ozs1i4cppp8j/9k="/>
          <p:cNvSpPr>
            <a:spLocks noChangeAspect="1" noChangeArrowheads="1"/>
          </p:cNvSpPr>
          <p:nvPr/>
        </p:nvSpPr>
        <p:spPr bwMode="auto">
          <a:xfrm>
            <a:off x="63500" y="-1162050"/>
            <a:ext cx="1895475" cy="2409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hQSERUUExQVFRUVGB8YGBgYGR8cHhggHyAiIh8iHiEfISchHx4jISAdHy8hJCcpLCwtICAyNzAqNycrLCkBCQoKDgwOGg8PGiwkHyQvKSwsLCwsLywsLCwsLCwsKiwsKSksLCwsKSksLCwsKSksLCwsKSwsLCksLCwsLCwpKf/AABEIAP0AxwMBIgACEQEDEQH/xAAcAAACAwEBAQEAAAAAAAAAAAAFBgMEBwIAAQj/xABKEAACAQMDAwIEBAMFBQUECwABAgMEERIABSEGEzEiQQcUMlEjQmFxFVKBJDORobEIF2JykjRDk7LBFlTR8RhEU2NzgoOio+Hw/8QAGgEAAwEBAQEAAAAAAAAAAAAAAAECBQMEBv/EADMRAAIBAgMFCAEDBAMAAAAAAAABAhESAwRREyExQXEUIjJhobHB0ZEFI4EzQvDxkqLh/9oADAMBAAIRAxEAPwC7R1LJBLNExaUboKeKMsXV09AaPFiRaxdrgXW1wRoluvWay0khECxienrHgdDZ0NNcAtYCxY+oWPFrG976fdp2eFER0ijVsB6lRQeQL8gX51zL0tTN3LwRnugq/ptkGOTA29mb1EDyeTfVSlK57znGKtW4Rtm3cwS1HdHdCpRRhXZQFeWMl2u3PPBIUMx9lOitH1xBKYAlHK5qIVnGEcbFVMgjOQuD6SbkgHi5+9jknRFIWy7XqzR8hJIDlGpVDcNfhSV/Y2192vo2np3R4gymOLsLeRmAjyyxsxPg8g+eBqbpalWLQpV/U9HDUinZVMmUaGyLZWlv2wfB9VvIBAutyL65puq6J0L44hWwYNDYh8+2IyACe4W4CeSOfHOiT9Mr8w9QkksbyqokCMuMmF8CwZTyoNuCARwQRoRN8N4z3MZ5gXkinBOBxmitaW2PLPb1g8Nf2sNO+WrCyOhUHXFL81iewKVqcSiUxkEP3jEVbjgBlIuQLH3+5CZaE1ncM0QeCOSNo7rgOUZy3FskGN+fSG5tfVbevh81SZi1QcpoUhY9ocBJe7wAy+SSLfa3JIuYKroCd53m+ZViwqVXKNvQJ1UC1nt+HjbgC48886TbfFhatC18pTT4yCrp3WnmWYmMRhQpRlCOQx4YPcE/YWGhg6AjeBESqRj8saZXCg5tmrq5s/LLYggG5yPPtqjuvR09NGpXCQ2ooUKq9ojTEnuPYEhSb84vYkXBBJHG1dDSSiJ2gwi7TQmIzOjKy1BkEyt2wxWQhXtZG4X28SFq0Du6/DwziT8ZYzM7NIEjutjEI1xGQIKWEgJuMiTbxYnQ9Ox0zzTzSIVkWPLNFRFKKFuLnjL3582/rT3vpY1O5RyyR5QLTlcg+LdwSrIl7ENiMbe/1Hi1zpPqOlK56epR4JLywxEIJFYGRahmk5MrFm7Z4ZjdhxxYKF/I7VoPu2dDU8JjsZH7atGochhixuQwsMrWABNyLefN8xl6nEbdqn2juRrNjEzySvkVZwhW4NgcXIF8eGt4Onbaqeq+fYyPOiLKGiWxZGhMQAVyZLBg973UuW5BIvYSfh1uBMJaSjcwhVsxmwkCElM4x6CwufVb7e/Om66kuK0F3/eBWIrFNtoo1SzElfT+IpZSGzUNmoJGN7j+mrVV1TuTylIIqMLeFQXjiU5TIGjH964IY3CkE397c2LnoHdQSyz0akxCEkGc5KqlBmGuH9J/MDzz5vesPhruwtjPRC3Ztw/mn/ujyh5X/P3vpVkibFoLVV1RuwgM7SU8aAA27MWXqdkFvw2F8kYWvcAXNgRrinq9zmeCNq2OOSoVXRCqhsXV2VvRF4ITmx4yW/nhrq/htXNTGKQ0NsGu5BYhmkMjSL+CHRuSLK+P/DoHsPw/3CeigqI6srZbwRgHNUyNrPcFeCWC+Bf28iZYjXFsNn5ASaGqaHuncgUfIRHN1EjIqMy+xU+vEeki6tcgWJLx9LcxQsS8q1FTTPIyuQzLAHXjugkA5YtcexKnxoHXbYtPJU03fqXSOTGXF0hjkYg8AMSCxCsLW/KR+/00ov6xUELwS9cLRlSi4sFgJDDuILC/n9DZqbLWA3voQ1+yoJqBVaoSOpghd35c3b68B7kEH0i9uBb2JJunYEjZSzyOJ6Yl0nNxDKrZGzItrEAkMgIJW/H1Ul2yMsE+VgNyFBkqZ2GTOyY+gLzmpBP0+DexvrlEWwK0u32cfhEiofuEqWsM5ODwR6gBcj2uQ7palLLPRBCi2OiaeaNpXjSOQw5vVJduJcZF4UFCRFzdgLkWOWSxNPSlFaSSN3FJT2VqhuJBLjKnpkBt2vVa/H31NBLYhe3RqwkaOQpRxnAq8CnHuK2RHdbm4BsD7Wb0G61ZUMlTHCpsoK00CksZJlFwqggWi5C5HngHnTulqNZboRyChxlWF2LrJIYnVmkzQyegexRlj5vcqQTf1EW9ox03vdX81Cs1XNPFKjqQ1lUMqq9sb3BAP5lH6Xvx81q5JtwfX4Rk5/CsxEvL5ZodKJyXRe5hUAIG5/BKxoGYfYMtyD4zQfzakg3WbClcK+EccXzAsb3kGJ4IuTGfWbeOb6DVqbqubwGTCzdpR2mFgkAj4a5F277Efbji413uW+bmDUKqOoVmCP2CbA1KIhUjhrQFpD59j7HWZNd5mrB91F+SsnVKkkzC6VIiIya7rI+FuLowQLiBw4P3XmWorpSkQYyJJ3vxhdwmPaktiyj+6JCWI5vw1muNUh8QpUkmSSJAIyygnNP/AKwIUve/1LeS3A+nkBriz0/1q9QKiYgCOOkgnEdx6WkSR2Ba38oTyNTQqoYpYT844ylwEUbqC745M0obgm3jD0+3p4GqlbVSd6YKz2WelAAvwCVzHHgFeT+mqGy/ENe2oqgRKUDtgllW9OagjlyTigIvxyV+99Wqn4hUkdPJMmRKh3MeDK7FERjf08el4/UePUouNFAqXKKjJmqFZ5sUZMLySDgopNjfn1X8fqP00Op5JAlCWeX1x5S5NIPVhH5tcg3vZTYXuLabTJ4486Ft1VADwzMMsMljkZQSbcuqFBzwTew99Fo6gZKmYPNlJLGrGdEchnVWzGBK2ugVb2sbMCeQQtysE0rURKqVlswAyz5DEXUuVLKfK5EHEjxrn/2vhzZTmuDiNmaNgqsfALEWF7jnxyOdd7n1C0UsUQheRpiQpDIB6VLG+TXFgPsdO0AFT1Vc0jor/iRqmSt28FyR/NhlckIR5t7m19WLV3oI7vCglT2PPcW4Nib/AIefN/FvB1aqN/mWSFBTqGmLj1SWxMYJN7RtfxwR5v7amp96kaR4HQRThM05zSRfF1PpPBIBBsRceebOggONtqmmEjxkteIM34JBCTOxxBNwAhBU2yv+t7xVNbXQxoHL5MEFyIic8JTJbHjEERN45swBFyRf26uq6inEvcjjJQmyx5eoMwI9T8ABR9+Sf21Z6baWWGGaWUydyIMy4oFDHE+nFQePUOSfbRQKEG6T1H4CwPIzPA7A4oAzjt4GTJfSPU11Fja/Fxr5JFXnMhrFTcAFAHtIbKpsSqmKwJbkNY/zXs7nO0lTHTBmRSjSyFDizBSFCgjkXLXJFjYWuNU+o9iVaSqKNLcxEgGSR8WUEgqWYlSb2NrX40UHQ7WKuURZOT6iJCvb8KVCtZsRi4DuwFyMwAPTqBNuaaOCWoqbNTytKwJjH3CKzx2Cx2sxHNz58W1NsMqfNSLTkNT9pWYK2SJIT4HsCyclf+U255l6UpwsU8YFgtTKtgLeSG9v0bQ4pqgJCBXdEGXC9bSBp1c8qZFmmM0rKy3AHAmKX55sLNcHVqq+FZyWOWukvK35KYDP6Gcu17dwmNTkT4Xwbm7HRbak9BSxSC6iRk4PgjvICP1BtbVug3F+7DBOfx4ZbFvHdRo5Asg/UmwYDw32DLpKCKU2KK/DaISMonrqh43zYxCCNVfLMC72GWRLWBNr+3jVnaOhqQSJT4Vdngz/ABJwLKDiUIjH1AyMODazN6rGxbOjGvDID9YqJQ/75XF//wApXXO8BxXUpjZFZo5ku6lhb0t4DLz6fvp2oLpU4gyPpWl+aFM9KGRYS6s80r3GSrbFja9wt+T9K/YWI/7uKAuzmJ8nvke/NyCbkWDj03JOPjXQjkTcIjI6NnBKoxQpazRt7s1/B5vqDqmrmpWNQkhEb9mFgwLJDlKQ0xH6I1vsTjfgajEqo1QVep1W9D0MEfcigUPGAEYs7FASAQMmNhYkWGvaU4d8MSVMx/ESqqXDT4GypDjHHksY47jLJZuASD7kDXtaeQm9m93P4Rj57+ounyx03XeZoVp1iVDnHe7+GYBAqDkAFsib8mwNgebd0/VxLBezfuE9oI4JcZuFJyChbojSeTwG97XN7cw7cYvzgpt/QaCdSb9Qwt2qkjudszBAjF8I8jkMBcW9fuPze19eGfiZow8KJtu6whkQM9473PIOKjEuAzWxD9oCQrfgf0vdp5qabNUMMma+tRiclIsMh5Kkcc8aVBVbZIsKiVkFRGjRxC/5osV9IDASNEpQKTci9gTzqDbo49yEs9LKzI7BirwvEr+tbjJwyHiPA4J6gAJA1hqChrqukKSQktBHcoUJAxOJTtkem35PR+1h7DVOs+HtJIrDF1yyyxkYZB8Mgbk8HtR8f8P6m9fY9unjqFGTNEi4t+KGVTjfEKMfdrYmMWAUhwPRqp/H6lT+IxRO7cl4sRgElcoL4kNZEU/Xybh2BsoAV6r3pFhqIo5V+YSBpO2Dd1U8ZEDkDkau7ZCgp4lUDDtqAPYjEf6+dLFHHC1Ss0sTLIKd4XlMtwVQRmQSAgcK74BvN18AeLNMZadBBFPAUuUid1cugDiPEqvpbFyEBJX9eAdUmUnQHdSSsrV0fbJjkELSyAg9pWBVmx+piAl7DRvqQt3KJ42UHvkBmBYWeNx7Mt73+49td/JkSy1IYTRyxIvajXJmUXxIOYBuGJ8AW8apbtsQgpReWft0gaoQoI8lEYyVLuCCALgXW1hYngaTklxGWK9XSShMjBnE7qWAsDkkgHFzbgrxc2+513ufO4UYX6gJWb9Ewt/hmV/rbSj1D1LArpGe/OVj+dZhKsbIRGCg/DjHOIWwFh6rm+he0/FK8oCUyo0htLNLLJIVjWxvfhvSMjiCBe1uTqdrEqjZovSTA0xX+WaZP/5XP+hGvdFS5UMNvy5p/wBEjL/6azjaet6gGSNYqWH8dYXXtu4Z3zBLky3sO2bmxNufbU2x/EedXiQRUi/MhWRERo1UlmSxKZXuVLZG/BGp2qHax/3uN4qiGqVWdUVopVUXYIxByA8nFgCQPYHXdXu8c8UyRiR/wmuRG9rngKLr6mPPC3tbm1xdF/3yTFZHSmidI41JYSPwzMAv1IpIueRb9b6j/wB8kyr+NCimUI8bR84oSVclWf1MCrY8qD7gDzO3WgWsbdtoJIlpp44mBMSRVMVsCQFHqs1hlG1/3UsBe+ppK75SWY/hOkz91SZo48WKqCGzI9JxBBFz541nMXXsiUyQqsrRymqZiFQFlMhYGxy9CoXDKCpX2YgaBLunBdUe/YEOQTgFEQFsgLmxUNz9NxqZY9OR6stlo4tbpUoaom+U8NNHH83StIsvdb8X0i8hkYDFWJ4JUcD76+br1dt0kkEnfBkgfNSscjcWIYcL4IJ1nib53CzDtqS7ujNLEuF3RwAHIFrobj3yJ+4JHbKSVzfuQCywqoWqgJBjABcWYi/pBxIsbi59I1O2m+C9D1LKZdLvS/7L6GCq66o1maWnkqVaS2YWAMr24Bs5Fm9rjz41WHX1MWhkPzztAXOWMPqLghi3sBibACwAtqmvSFe4YRxoFZAgtPH6bdv1DG5FxEvFza/njlSm6mVitQY2CM8sJVeRIWLEoRwQWErKG8HEkC4Olfiv/R02GTjxa/5I0So+INK8kdQYKovGxRACosSt29IbkFT73/y1aT4uxe1JUnnHwvnk28+eDx+h+2snbfihqoWjLsmbTEEcA2UlTf72Nxfi/FrnVl+sXCibsizsrkgjyXkxJGVxyWW5/lXx7l2K/wDQnh5Jc1/yHveOu6acMG29w1hdmCiwJDc8cg3B5+4Pvr5pDpd2leRaXtDIgoFLKf7oWLC7WBOJGQtkLjkWt7WvkFPZvdz+EYX6ksosVWtcNXqxt3/aZKeKrqo9yVqv5PGRAqoyqJI2GOBupWMrHzc+oG4yGiVP0daSnLV0IaNpplhlYu0cM8Shoxk4YqoDnJjb3+9+ty+HNVMlUYXjUVURBQyNgzMyEOVwPbcIuLYk5mx9I41M/QE3zIeSSJUNbFV5FznjHEVMQGIBFyFBvbH29teSbpJij4UTbT8NKUJTNJWyTCmCdtldEQFHJUi1yDzibNzYe4FnLp7YYKGLtU6sqFi9mdm5Pk+om1/sLDWe7T8PflpYmmq6c06GRGjZhYxCXvQAZADISXLk+3Av50a6i6Njm3D5ppoUdqYR012IYTqxZJAARnjcWHPgcam5FD2lhew8m548+3P9ABqo+8RioWmIfuNGZR6DjiCFN28XufH/APWkmH4V4QR4zn5hJIJizi8ZaIWb0qFNpB9RYksQpJJF9Wqj4bsfSlVJGvyhgGJe4lLh+9w4F7i2ItwbXtxpXxCg4T0UT/Uin9x+oY/4sAT9yNL9LQUc088Mby92Er3F9QEefcZccxa13ZxiTyE9gBqvVdDzPCUWumjkPlkLgA4qqkKJARjiTbLEl2JB4sU2bprsVVVUGQu1T2rgqBj2kw+/OVyf00r4hQH1PRUhKEPGxDLyyWCqqooAX1AiyMfysC11dbG/e7yVXfleKOZljxCgMAjhUZnGJ+pnLqgIB5H/AAkFqz17LSviKhni06vIBUQQZuWQSzRlGlTGJDGCqRnnNwCU4Cj0nlgtp0zRfLNIhqKdmB9SOuWNhKbLIwbEIYhfK5v7A3bXdy3GOCJ5ZWCRxqWdj4AH+v7e+lbpzqTb947vZQsYrK+SmMsr8DkH1KcPB/lHHA0na9402uYk7/0WWaZYqhLySdx2kEkSkoDG4viQxMjm4BPqNra+QfDitEtNMsaSJFEoBjlU5EBiGXLEWLNl58a06LpCnDFiGYl+4ciLlvXzcAH87G17A2sBbQDqv4o0W0FabF3kVRaKMfQD4yZjYX8+5/x1NsWyr2IlH0FXQp2mpWKPHIJGBRiGZbJjjJyqlYz4v9XH3Fb10fV4xEU85wiRCohkJBFy3OONgxPIPN9foLb64TRRyqCBIiuAfIDAEX/XnVi+ocY8Cr2fnNIpoFhYJIjxU8h9SMLO0rm1mAucGBtzcXH3Go4qqFZqfAhI5mkEiE27ImVYmU3/ACryyn+XG/N9fpC+o5olYepQ37gH/XSoh3n5y2qZsZwhkYRRJEphJyuZkZmW1/qYO37EaqTykUqOCUaNgHVgCr55yJItxbK11P6BCOCQNE6L6qG6V0kTbTClOga8jRAshHgOSuNz4xHI582OtF/9maWwHy0Fh4HaSw/bjjQ4U3BeYKsMb1ZikEaIsSKSqohV3jjjDEqATaVxIb/Y6hodnUGlSQHN6rCVSSMQBGQvBuGAdiT5GX6a0Hqveq5d0FNSbZE8ZKF5nguJAbEkuLKqr45ubr+w1pTU8a8lUF2vcgC5P6/c/wCOm4UFefm3b6FZjLiyrI4RI8GJWR3V/SxYk+tMoxc8MwHAJtxFQRuEhkEmKwGXhlGJRJZLcoTYk2sTxc+eLb31jQQS0EyyOIoiBlIgBxs45+3BFj9udJI+HiTSvIu4RtJJGYz3IcT6kwJ4cXa3JNuSSdNRlyE8TDTpKlRM2DaamoqTXwxdwRMVdnkRCSy2GQAGR9Q9QtwBca9rVenOjm26gnjaRZC8gfJQRx6AByT9j/jr2t39Prst+v0Y2fUXi/x9jjt391H/AMi/6DWU/wC0RsqNRxVPPcikEY54xcMTx4vdRzrVtu/uo/8AkX/Qaz34+Afwhv8A8aO3+esrE8f5NSHhRmXTXQ+31FDS9yaRK2seSOLFlKIyE45rbIKbKL+bsPbU+8bRRUVVTfP1c81RCkKvTwqCEKAYr3WYALYA2AvyfFwdXPhf8Ou8lBXwk5x1Td8FhYKnK2Hm/AFufqv4Gof9oelRNwgdVAZ4LsQLZFWYAn7m3F/sB9tKu+gzT+qPi9RUVQKZi0kuSq+IGMVyLlmJA4BvYX/W2qvTfxnpayu+URHXIsIpSRjIVufHlbgEi978eL6zP44RR/xeBgFtJBE7kfm9TC5+/pAF/sBqfqWnjpuq4REqxp36c2UBVGQQHgcC97/1OptVB1H3qj4yinknWmpXqVpSFqJcsEjJbG18WJOXpvxyD586t1vxjpo9tjrhHI3dYxiIWuHXyGbwAPN+SQRYebZb1J1c9U25wwfL0lOMpHTAZ1LLIq8secyTlxa3ix5Ootp3GNul6uHIdyOqRsT5s5SxH74v/gdFiCo0Vf8AtFkRQtHSqXYt3QzNitm9Kq1uWK2JNrC44+zZ1l8XI6Shp6iJO5JVpnEjHhRYEl7fYkLYeT78ayWpkQ9LxeM1ryP15Qk/5Ef5ao9UQs227XUqclRHga3ODpKzAH7EqQQPsNO1BU0TbvirPOamh3KgDSGFmEKBlL2TPBlYsRdfUGBuLeCbaj+EfXK4V2FJDDDTw98RwBi743vkzMS5tYAnxq5058SdvrKsTtSMlUKZzNUG2MaotzaxNweVysDyq831nXws6jNG1c0f981I5hBF7slmP/SoZ7Hj0nRTdwAbt6+Km706U1ZIkCU9UWKQYm+KkfUx9QLA3BB/W3tqv/tARRyLQVaIAaiNrm3JFkZL/cgMRrPN33MVFMsks881V3nzEjMyrGVXEi/AJbIcH28eNNXxJ6hSo2zaEsyyLCSQwtwoWIMD4IYxsR72/cadKMR+gul2vRUp/wDuIv8AyLrKusOs9wrd2bbdtlEAjyUtfEuyLdrtYkAH0gDyeT540X4d7mlRtdI6EkCFIzcW9UYCN/8AuU86xbr6lqtn3tq6JbpJIZY2IJRsx60a3g8sLXvYgjXOPFjLsfxG3VtnnfPF6adYpJioDlWBGI4tkrWBNr2Zf1OhvT3VG9TyUBV6h4+6QrXZll9d5O6b8hQbeqwCjj76N9VdW1lbsc0k1J20nqEEXbRuFHrZ2vckFlADcXJP20w/7P25yGjkpnhkQROWWQghWz/KL+4IJ9+D7e9vcgFvpTqSvbqRIKupeTCSaMorERcRvbFBYW4BFxfxfnSnWbq9XuNUtbWTUzsXSM3btoweypIBysVgVuBwbE350aoErB1H80KGpsaliVMbCytdCS1seFOV72/X31U6z6crqiTGTb53qlldGqo4zhUID6CQFxyH84Iutr886YiX4wS10L0qVFUZFenjbFGITNQFc8cPkwyzI/NbwNW/jhWMdzpxUB2pRFGwRTbJST3MSeA58X/5dcdf9D7k60MC0ssop6VYy6esFjyw48BeFF/Nr+Do31lsG61EYElH8wktNH6MxekmUYkxm9xkAGKi4OVjfHQAX6NoUXYq0Us/zUUhkMKsMWjyUDCQHgMDybcG9x50DXc5I41PpZbSqqkWJECt6i3n1MnItxmvuOWj4TdIybdt85rhh3WzaP6sEVberG/J5NhfgD34BXe+nttjZxmIpJAylU9bN6SzDEXa5Hqtxc28m2iMkqnlx8vPFacVUUYep3xdBmLMEIRslJxVzwbWC3C3t5tr2uItsC/MdhZM4zGro63ZFKgKcVY+cRlyWva4+3zWzkZJ4b6/RjZrL4uHO1xa3IEb5ts0TGKjmeI0y0zzP3ZldmqCq42BKEZMGtYWHAvbl8+IWw027qkYrjD2JpIyqrkGkVcmUrcXdFBPF7At99LUfTu8Caac0UE4qDTuQs4T/s5Bj+pr8gC4+/P6arQ0m5Qtk+2VGXeqpyY3SS71KFPA/kB+/P6ayZqsmfQw8KD/AMOaCh2uCada6WaJo+6co2RAgbHMJYsSW9Ib3sbXsbTbv8OaLfXXcEqZ8JFxFgApCEr6Q63XkH9Cbn30qNtFVPRyoKGrSZqKnpPxESONey4LHN5FOLgA/Twb+fOnenqZdq23b6YYLMSscgI7gUsCzcKwv6mHIP8Ajrm0lvO2FhyxJKEeIG6z+F21QhJqqpqECRLGqd1C0giW1lDLcmwuQth9gL67rOidlrKiKoeeTu1KRyJAZgGdcBgMSM7lQOMr/bVHq6aWumAEsRqKZZ48Y0dGdWUpKFEmSscQSLENa9r+yxt88UckblJGEZgYr3FAd6dSsTE9skWU8qDY++ue0iuLPav03MS8Kr/P3QaaOg2OrrEqGp5lNUs0v4tkgHbyEjN6vSbgnzYXB40YTpfYI6PsmSDsySlsmnsxeMEH1ZA+hWIx9svF2uUajqIFSJMqte1HNGpVor2nJLG+A5uf/lq5QPQK0ZZ6xglQ9QVeOB1dpFVXDX5IIX/P786e0hqS/wBOzK/s9vseqvozY4oIqaVYVjkYzRhpmyc4i7BssiMbe9vGrlCNmSkNPG1J8sw7hTIMrXbAMSSSSXXEG97iw8aC9SdT7VuESRTd5BG6uhVLFbeQCt7Blupt9/uBocu17KaZ4I6mSLKoFQjFGJjK3wUBkKmNcmsrX+om+ndB8/U5PJ5hcYP8Mb9mpdoph2aYUoNQl8FKu0ykEgcklgReyk2PPGqnRlbs7qJ6WKnp3ZHchkRJBGrMjMeTil1Pva2qm3fD+kllhlgrnYQNG6JGYcVKA3IRVCrkTcgKPf8ApzQfBSngjkRZ6krLE0cyAoO9ckqeRYMptY3Hix4LXuiPO04ujQZWs2aOJgG29IpiSy2iAkKcm6+5X9Rxf9dEzW0E0iU5emkcKGSP0MQpXIYjmwKjIW9ufGszptj296YzyzzwR0zTUru8MIykmQRNcQhrlRj6j5PNzzqShqKCiIroKmpmaFVo8OyyguIwkfeUIrFbC4Nr3uATawLUSazWkQwOUMceCHEtwi2HGVrWUHza3GlWTrKU0gdolScVcNLIjetMndAxRgfUpV8gfIPBHB1zs/XkrPWLUQlvllpyFgjcuxmjya6PYgA/zWxF8vGh+7/EuEwQNBSNKDWLTSRPGoMTefSMse4bjHmx9XItpWoApuXVU0abnIMFFDbtqy8v6BIcufD5BFtbxfnwLeyb3PWGd0wiWGoMHbdSWOGOZYhhYm5xAFhYE3vwFq+sIFmrHqYTI0DUyRxGBBIGlXJEyzYOwbm5xCkG1/OoqvrKlVnkehlWrWpippYskDZSAmJiwftvwLKxNxxyAAdFEAX6B6xfcIwx7SlFvKgVwbsSUK5N9GI+rm5uBa2rlf1cIa00zx+loTJG4PLutrxWP5iGVhzzf9NCui5aR1km+WajkoM6V1MhbBF9ZF1NnQXuLg2I49tdtvVFLJBIyz5SzhomZeEdkWJSt+LFXXgZAHkgEGxagLkXXafKUdS8RUVbRjENl2hIQuTEgekMyKTbyw1NXdbxRVL07RvdGhQsMTzOSEst8jyDewNvPIvZPnqNu+QWJlq+w8BjidkQtGkRBZ0PkEFhc2N8BYGwv1O9Kal5Znn+YNSoWWNV/D+WlWnB5A4cyqHFiCHNuBw7UA0dP7we/VRl5ZyKpkAxUdoYhiPr/u1DL6rA3a1idDdpqUNZNWWOLo0EuEUhtJC9iVOPgKACTa5W4vofQ1dDFWNVRvUrLJOcyVQLIJclWNr2soaBiuRDhiB+cAsNF0m0EdSiNH+KJyrtkDeZiwyH02Uta4FzYePdWo6LEkq+e4F7Z03R/Ld6F5Zvw1CvKGUNGzZL6Sqq/knIgm5PN/HtHo9vNPtscBIJhhijJHg4YrcfvbXta+QSWG+v0ZOfxJTxE5Pl9g+DrQhECxr6UOQLHI9tkVgqhb3KOrgnn2t764d6iaUOyvGY2kjEwjwxjZGBb8S4IWREb3urKdXOpeol23azUrGrFEjCp9IYsVX2H63/AKazWP8A2lm/NQKf2nt/rGdZs/EzQh4UaAdhqKuJS8oxliYOCxZbtliUW3jlGF2tx48HSz1Vtnb3KjjLAmSVJGC3xBaQeAzHi4bxYfp51Y6i+NbUDxpU0VjLEsq4ThvSxIF7xrzweNLVd8Z9unlE0lLVpKFxDxzYkDngYsv3OuU4uSoj2ZTFjhYl8tH6qhz0+S+5iW9ljmeaRvZUVizEn2FuP3IGp6VEV6KNYo3Wps0uShiweVkxBIumCjjEg3udU6r4lbVMpSRt2CnnEyI4/qGc3/rqOn632xVCx1VbGFviXp4nZMvqwYepL++JGvPspI2n+oYM99acufKunmwxttDA3YvHE0cdRLFM5BBZAAUYlSOSCQLeSBqtQ7ZF8xBTzQrm8z54s62UMVA+oi11c/ewXnySJj33bhE8Sbk6pIVLK1I/JW+PKk+L+36fbR7YW+cqmqaeqp6qQEKc4p0VSykLf0i3pVrXNv6kamyS4o6dswXWmJrqunq3+EBpooWpTMkbIY5UQ3kv3FZXbniysMPYW58G2im50FPJWSRBJIxHEfEgIHbgDDgpe3pxPNyTe48aJz/D6sFO0CwwENIJMlla4IBAFm4sFYj7+976qJR1Ek7VK0pYOj94LMpurho2K35QXV7cN49xbUqL005HftGG23Ga/up3l5U4vqLqUKfLLPk6sJhG3AIAxLXXkG4FuCR++myjrJ4KkUsW4yF+727PGXUC3/ETzfgjgD7m19DjtTtTIi0VWI+4Jg62kLqyAc2UC9vFgAL83POuRKV3BqqSGqRC7SWMPqBa/HJAsCfN/Ycc8Jbi5yWKnz3S3d16U1K9QzfITRpLHIk1YsshCspjlZhJ6b2DowQgcAj9QdaDuvw277Vrd/H5uaCYfh37fZtx9Qyyt54t+usyWojSkaLNu53lksUsCqqyjnI2Pqytb9LnW7bhuwhVWZSQ0kcfFuDI6oDzbgFhf3tr0YU68TE/UsvDCcXBUq38ffIWd++Gi1L1jmdk+bMDEBAQpgHFwTZ1b3U29tSVFBT0z0tKKSCRpm7gYKka92FL5lVUhTYcFQbXtx50XquqERahijn5ZlVrW9Waqwx58AOPNvB0J6pkB3HbRngcp7kWuLxED6gRyeBccnjXdMyC1tNNSVyyyNTKJO9hOrgFu5AcVuRw2P5WHsf6atbvsdIiTTvAjEEVDm3LNEpKG/3UXA+2gu6wNT1NJS01Q0CTmZpWsjsz3DZEup9TsWH29gOBYRVb7VSQ2d2DSx1gqYsV/s4TIR29Nxf0oMr5hyw8AhgHulKqFYnMpjElTGK2b8PBAko/Mx9LY2Kkk3IFyNFU6Oo/wj2FvDYRm5ugVgygc+AVUge1reNZxuNVKaCSmEzun8ISQJZDZxwyiy34UWKm5A+3nTTSb/I+4wxRymWDG5KvGCbxsQZEMYZlJsRJG2N8QR76AO+stihipqdUijwWeOAKwJHbnlRZFHPGQPnnxo4/SFIxJMKklmY8t5Z1kY+fJdEb91GlDqzemapkilcosFXRGOPHho+5GzyE4kkBrrcGwwA8nmzS7xWTPGglaOWWWpjlTBT8siZ9p+Vv5EXLXD9w/piAM46TprMpRmVmyZWkkZSSST6WYixvyLWPF/A1HvVLIZ6dwhkiQSB0Fr5MFwezEBsQHW3kZ3twbK/Su7100oSoeWNcBKzlYwB2w0UyXwt/fgOpPlNddF9SzvLTd+oLiWjklkDKihXSVQPCqQcC9wT+W9hY6TAJ16zohjWJUp1xAtYlUxU+zfV3Lpja2PN/bXtA+oetJZ5Gjpge3GbOFwZpgQrKyBrWxOJ9wVbkgjHXtamSX7b6/CMvO+NdPsp/GCu/s220wTumeojJjvbuBABhc8DIuoudVOuqdp9uq5E7tJFEij5WppI41HiwhkUA5XHBDMLm3gizZ1N8OqXckp3qZJl7UYChHVRyASeVPPA/w0Cq/gvQSAK1TXyW8AyhgP2vHbWfLxM0IySiqkeCHf8Ab1cKQ22gAMAbn1Hwffg6TqzpeWk6crRUw9uU1albhScbxjgi9gSD/wD46a5vgfSZK3drQwsFZ5kBH2tdL/4a6m+AsL5ZVFYcjdspUOR+59HJ8edTQd6Cb1Y/jiUJhg+Xmos5F7K3c+ry1rkcWt45OkHda75zp1pZY4Q8FaI4+3GqBE9PACjx6iP14v40xT/AMXV0qJw/hi8wuq/oViN/8h++pv8A6PMAIArKgR8lkspueLHwALe9wb8eNIqodq6WYbs8bU0I2xqa8ztCgUkA+Xtc24Fr2Av++s2+DFbGs1fEsxhSZVSN/wA9yzJHiSeHu4I9ydaj1P8ACyCvnM089QMlVWSJwiNj4JBDc/1192T4Q7fSklEkJbG5aRvyurr4sLhlU/8AzOluB+QGi3mKVppEmq8aXJ3tDIqelopcUykF7ojAKeSJHPAIGviTU8REJre2nZSb1gJGyu81vMwuWzvYf/ZITf6dNWyUypTvPXRQQTSX+Y9QwspKISWYjlMRyff+miMlLSRRicpAqRRjGTFbIgHFmtwoHi39NG4nvCDSbkvZR42rqiPuKgMMDNYQ4AjFZuY5AnpYAizsCTfRfYaCSogGM9UpXtpeeGSN1MYQMGBkF0kC3Nrm7v6/YB9m39JIZHkr5gkW6jCSzM0q2TGFgAMVbIgggAEeNOw6uiM0kQSUiMuplCgpnGoZ0FjkWAP8tiQQDcaKD3nG7dKd4RWnkQxKFuCWztiRkGJubr5NyQzD31DUdHs3HzD4h1YKwLfTMkqhvVziE7akWIVmvc86ot8SVwlygeGaKaKHtzsqAd7+7ZnXIKlrk+bWtoe2/VC7rDI8JCNQuZF7t1TCa7vHx6zbG3C5ArzYaVpQUHQLYsDUuclUMSpJfFI09frs393l97nzxzDv6Nt8HzUk9TMsUmZVCBkGYBe5kxGIvYlADyOLXBXpfinUtTzyRfLOVpkq1wVmEQZsXhkOdjKoKtlwPq9P2ZeqaSd9jq1qWR5exK5MYsvGToBcDwoUf0vp0AcQdfb6yrfd6nm+dkSaWJqSip6mnCOVUlgzyF1BtJcAJZri366pbnuDOKyuuwqaWrpWj9R9MMixARgXtgwdiRbk8nRQDXJq1ENndVNibMwHCi7Hk+AOSfbQWq3PKqo3irIBDIJLx5KTUXUFDGR5wxYkji3+WaT9PwJOxaMExb0sZLXb8GZB6Dcm6XbkHg+976s0U8NMtMMkQUm9TQC5Awjfucc+F9QP206AaFRdfUM1QlPFUpJJJlgFuQ2N7gNbG/BNr8gXHtekvxKp2cJHFUOWDNGwj9MqoxV2Vr8KpHl8fIte40kwVUaPdbE02+OzYDIiOUNdvTc4+Rf/AICPbXXTe5wU1WIJUq8IpZqKnJgAjjE0v55cvWWsoHAsD4PnQkA/x9dQkLksiZNgAwAOXPFifPpJ+3GlOurXmrJYxWPHC+JszOXVvqsiKQtsSwKtkpUIxViGvDvGyVTXYQyAw2ZFxDZsHDHkXAuEVb/8be3OuVoGEk0jpIAsgdAVIvjCqg+LnnMWHvr07OL4E1YxLVbfDTFKd4wWGQN/UwZ8jYnnG9yAOPtr2kx4AIaJGFsQuVx4xhZeftybc69rTyeGlB9fhGVnX310+WHNw36pgpZGeKNWVYhFKrF4z3HWO7BgGDJcMV8HjnV7bp5qWvp4ZJ3qI6kSKrSKgZJI1y8oqgoy5cEXBHnnQPc9zUYR7k8cEEsDRLEjSSd4nC7sRGMCotiOSCxN+NW9krqQVEby7kk8kIKxiZo4imVgxIspaQgBcm9r8cnWRPiz04a3J0KdJR0UO6V8UsAL/MUzQFYixj7mNyHCkRgOcuSL+NNNZ11IvzMqwK9LTLOpfM5tLALsLWsqE3QMTe4JtYi9KtiqINzq5Y6N5454IlByiUdyO9v7xxcC45API17aul6xTVUsscbUlaXleTuWeJpktIoTEhvXyDcAC558a5HuKe59d1sMVQrCnMyUaVsbKj4lCcZFILn1KfDXsfdfbUFf1bWwx10c0yF1alaKWNAvbjqXxawN74WIVmub8n7AhD0BUyROs8kIcUH8PRlyYMpPMjghSGsFsgJF78820M3eipEmkp6yrLu9HHTyxRwMC2BLRujEsBJyCE9RJBsPbTSrwFWhHvW5VUbVNOaqfGkraW0gZQ7Q1BHpZsecTex/xvqnRUrQTxuZp3am3b5Nc5Wb8CZbhSL8m7j1HngfYASVW7UElLIZZayoareEu8axJI+BZYVxv6FDRk3sLk+ebasPulAaioienqnLNHUO0k2IZgVCOoDriVv+UAkLYA2Gna9BXIrUrpDJFDOFNIm7VMTrJ6ku0ZaHPK9wC97tfkA+RfTZ1yiw7WjQXeKlkp3IU5ZRwyJl482C3P8AynSPP8QaNacsu3Rt84+UiSSh8yHYZMDdybgkEJbwL3FtS7j8ZZKYiGClpxEFGFrhceR6Qpxx4I4P6EAggVspMl4kUfd33mKePeewSwkelqILKwMpHbuUFrn1Jbx73976MNtr/wASM9A1VG8rs8sbK4p3RoCVluyhQxfBcSS2V+AAdC4vitXmBZUipFQ2UDF+GMmAX+84Fhllb2tbVmn+KVa8wjAprFSwbtMDcS9kjFpwPqufquRbi/p0bOQXo42Pp+pkSc1O3yyLUwU3dWWRS0skTkSklpAyOQS6eAAFF1uBorsvQtRTmiMaoI43qUeKRyTHBOwKqGW4ZlC+AbXPk8nS6PjZVdkvhTlhII7CN8TcE3y71/A8Y/bVqu+LVdEzKUozikj3AYj8N2S1xKQCcb/pex0bKQbRDHRdFVq0M23vPTmn7bQwvg5kxY8F+Qt0W4AXybXPHLPLs7yURppJRk0RiaRUsLEYkhWY82+5PP8AhrLP99dWKbvGOmuXZFSx5xCknmYN+b2Qjjki+j+wfEueWqwlWAU6wvPJKqsLBODa8jfmsLEBvIKg6Tw5Lexqak6ION8N4WSNWmnJSD5V2UqpmhvxHJZbWHjJcWsTzzonU9HUrzCYxkMMLhXZUftm8eaA4vgfpyBtx9hpKi683StZnoKVeypsC4BJ/cs6i/8Awre33OmLpbqGbcIqmCohNPLGO2/Bt61axCnkEWva5B455151iKToj24mUnhxulTdxVd66ovVHTG35O8kNOxkbuOZLNk3NicyfFyB9vA1Ia3b42LF6NGJuTlECT9yfJP66V6X4XPFAkPcjlvG1LI5XE9hmke6j1etXdSOQLJ50v8AU3QjkTTSUd8u7ygZ5Qwa1OEEZI7faC5XH89+cdU6nOMIN8TSH63oF81tMP8A9Vf/AEOlGGvpARE+50ZpVqTVKuQ7hJkMoVmL44iQ3yAuQAOOTpINTSZzwNHFFGtWxiQrKFZVinETyXu2Jdow3jj2tfXUpopXUyoH7UMKgRLLi107circXtESJRfzYjnSuZ12EfM2Idfbf/77Tf8Air/8dePX+3f++03/AIq//HWM09FSsrIiZ9pplTNZu0XWKBVeQD6Q5WVvbkrlwNXa7b6adpysBlkxXgJMCE+WjWIxektbuK45FzYX4udFwtjHzNj3eRJKUuhVlYKysLEEEggg+4I17QnZ0Zdmp1dSrrBErKwIIIxBBB5B17W1kX+2+vwjBzypiU8vliD8R6hxX0fbj7vYoWlZFJVir3RyhAJWRR6wQOMb82tpSWOJxAzNLPSrFVyxrMQssZjjBKs1mWSPILiQALluBYrrc6joqjq1ikngV5BGgD3ZWAAuLMpB4PI/XQ+q+FNE8hlDVCyYlC3fdziRYqe6XBUgkYm451lTXeZowXdRgR6cRgo7j956d6pVIDKEUO4VmuCXZELXC2BKj3JF3btvlgqo4RVnuLPFFLCskicuwBCsrDPA+lrY2PjIc61ut+DUXaZUrJ0XAoWZInYISWZMwivgST6QfcjwbaHL8LWMkVclTTSEFZ+5JDJH3CBcO5EpC+zHFVueSDqKDoIbdRbosl4ayUCRpGjiebJljXJsmEt7RhBfInkC/OqNX1tXRzFphBJK6Ld2iiYyIQMfVGBkpFrc6fJfhbW5QyjtSyRoVE8dU6yMOTG1zF9aAhQxY5KMT7EKXVvw43B5wRSqpkUKoWSEGVlW7MEVgMjYuVVbDk/ck3oGiWq6oqKVgs+10foCNcQyIFuMl9QbEEFiOPDZW99d0nxNolsH2iEWAAwlK2schYFeLN6rX4POvu59OVBlriYKmNalFCM9PLioWSNsG7avzig5AIuP11Tr6ox/MMJULCjpoY+6AGZ1MWZCzC4ZbSftcHTulqFBipfiPszII5NtlVL3Criyg/cDNfc/b30ZqOodgeYrUU8iTCwYSxSMw44BxLHwRxrP+oKZZEq8UgYLJTpG8Sx3LOp7j5JywY2vziCy8A21e3PahNVys0PZb+IRRQSLmO8rOwa12IYBVRwyAAXHsw0Xy1CiH+GTpt/RenW3BVzJHbnwQ+Nub/10zx9CbbOBKsSyB1FpBK7ZLwRZs+RcAj9QDrAt0oaZgaiaZlkqjPOlsrC0kgQWEbZFnUgkuuIIPNjfRN+6knotuo1p52SWKgjmMSxxsCBgpaRpDwlzgFQFiT9tNTlqCS0Hd/hhttjemHJyPrk5P3+vzyedDKTp/ajMQKeZJFkaHI/MAZG7EZhrWa973sb+bnQyv6rrFrpYxKqrJC5ox+E0DMsOREjfWjq3q9RxI4tY30Mi64rXWmp1kqO9JNNHMSlOJUaKNGEaFsYWBLFsrAleBz5d0tR2odK3oDbkifKnkZOXZFedyx4ucFcljwPAJ40E6l2Gl+QrHo0fuoiRyFzKWCApKVHdJ4wIbjQ+j3Osl3KAzVSQOKDMx3jaN3E2Lpldh62RSShyA9I8aKdG9Q1UtLVrKXkrISucbRxkZMvGBisJI3A4ubgDliOdTJtpps6YbUJqaXB1/AU+GG8wNt8MaugeJSsiEgEG5JNvs173/XUXxI6pampEkpZFEkkoQOuL8LkWHgg2Ixt+p0s7Z8PYaqVe9Tz016eKVyisid1r91FEiMFC8cBvfjxwS3DZoRPSQqzQw7cxdllRz3Bw+auoKstxY3tYkjgkA8e/bae67LvF2lXxbaa6v3ClD1FuSmVpqPJMU7KKR3GZjb1EEqLAFmuBjwPfV3p3rj5iokppqd6aeNcyrMGBHHOQt9wfFre+qHxBqaiQQLSmV4RIRU/Km8oHHHHI4z/ra+lPpeaCKq3FqgTQJ2+0O4GZ0RmCsWb1eq+HufPFwNJycZULjgwxcJzoq8qVrxS4V+P5NK23rOjqJTFDURvJz6QTzb+W4s39L6HdIdTy1dTWq2HZgkwjIBBPLA3N7EekHx76Sej65aWaWBjBVR0sMlTBOliUsORceMsiCpvY/fiwhNqeDZ1rRUTpK810RGxW9ypJA5LEKTe/gAW83W0b39anTscE3FPjak3v47/Lkv4NE3eoi2uKOFJGDVNQ7AvH3QTI+T5gMhxBcC4N/H1c6r7nJJR1jMZI4xVycykXEMMEF1WxsM2bM+SLFvJ8cbttj1W5baJP+5gM8v2yBX/Vwv8AQHROq61QvPG1LUSLTsyu6ojpdQjD83BIcEXAtY/Y6didTPxYxhGNONHX87hYqOpqiULOYyAlFE80QkKKHnkupxa4uFTgHkCTk8DXtWN23qlqJI8KXuGp7qyP6fNMwXlciklibBj4BFj5A9rXyEEsN9fhGHnX+4un2aJt5/Cj/wCRf9BrNIfhtVNO7y/L4SSxNIqGwkCVBkYlRGpuUOPqZ28jKxADNBstT6XjdbEhgrM3AMci2uALqC8bBCCRiwDWxt1T7NVpHcyO0qyRFVMpxZVSJZAfb1FZG5Hv+pv4peJmjDwoWaPoGsjNObR4woUZRK1nJMxjb7fgZqFBHNz4wXVf/d9XsGWRi16TtBu96f8Asoj7bD6iO9d/YH6r39Jb49uq0kOLsUZipJKXI7UNpOffKOVQDf8AvBcWAtztiVMlRE9QjKFLOOB6coUBW48gOZAL/wAv7akoBdG7ZMK4RBpUp6eJJHjZ2bCcx9vt5XKsoUGWwJALLqDfentyeskkiWXNGnaCUyr2lV6fCFUQv6XDlgWwHJBJIPDHtFfWXhWRTiTGrZI2XqiZnNyeMWCi5vzcaibf5vmEYqyp64yrBgqXnVAzc2JCqWuLfWBexvoAWqjbd2EMYR6sAvKVHBkRiI+1leoJMYYSn1yMOfUtsbRrVbnL821O1RJZqpDmFMYxnVYxAD+cKJeD9gP5dMdb1rL8u/o7cuDW83X+zPMHsw8FlCgH9b8qRott+/u9SIO2igdy7ZXyw7JutlAJvMQ36qedAGd1nT1XIoLQGTFMlzpYyXvUqoD5xlyRCWJ+lsbEgG+iHS/RdMZKp6uAxLC57cvqplRSz3CYiMqAuNzk6m4IfkgatbVevp0eNllVWjYEOGAKke9weLfvoAQ4fhztlVE4pqmZoyzB+zU9wBmALctnYsLZC/PF76P7hte39ympqiKKSVo2jgEsYZiqKMwDjYWWxPj9NZTsFXjtdBDDO8JO5fLzmBwrlZGcAtb7gcE38ceNVp6aL+ztXPJJDR7hUUcju7kiO2SZFTfyTyOSOPAA0AbQnTNArsRTUyuY8G9CAmO2NiLfRiAv2txqhVwbTHSlJFolpkIcqe3gC18Wt/M1jY+TY/bWY7TQltxDTM6zmtLrhSO7zxSkAEzZBRB225BHpAPB8am2zoWZNroZoaeVKiKoL1CoAszqrOqsolBUsqn0gjwxtoAfN13rZokppJflSoUmmKx9zFR5KBFOKg+eAAQfcHVfoLqakeoqqSnplgEUrWMUTBHAH1OcQAx8AH2HHGlCTomp7SPR0tfDMDII5WqoY5FzKt+KgAHbLFjivIsb3uLOnTPT1dS180jiGSKqSFppAxVlkjiwbFMbEM/PsAP8NAFuf4gx/MzUsVPUzTQXzwjGPCZj1XsMvpF7c6UuofitM1LMaeIwzUs8ImHdikXByRw65KbkBDblb/vpoqeg5JJN1vKEj3CONVxvlGVjKEsOAQT7A8i/jSjv3QcdBQVUtXNkksMMBSmgWMhkdcCoLWY3AJva/q8cDQBf6h+LE9PO0PYhEkKxtNEXkd3MnOMJRMfSliWewubAcas7X15LPubUlQYoYmkeNKeWGTKZMSVcSH0XY2OBAFr+Ta6xt1S09WVlO50s3yrvPUZRwmaOMmxZAhAZb9sMpuLc831V2P4j7T8xHPONwDRktGkkneiiYixZVBBB8+3ve2gZsTdHUnaliSFI1mFpO2MCw/cc2/TQ3eugUmp6anWRkipnVsbZZgcWJuOSCef18aii+JFFVwzCkqVaUQyMq2ZXGKk3AZRe3n31NW9TPF3B6LgvjmTZiojsotbk5k+54Pnm0OK4UO0cbEi6p/5wLO2bTVrX1E0s4andQIo+fT49rWFufBOV7nxruq6Lp5I54yHxqJBNJZ2uXUqQwuTb6V4HHpHGoZepCXwXG4cKbHlbVCRc3+6nL+o/fUEHUDvKCGFm7IwH/dlnkDq17+oWUMOP6e4txE5OTqyHceiYoYxJG8oaJpWU5Bv791aQHJTcZAMPe/vbjXzUdZ1I7U0asUMjpFl7ElkLswH2uoX98h7DXta+R/pvr8Ix87410+yrB1oXehISpjieTtLcIFqLxNzY3awZTa1rmx8EaDbn8SGqI6aYBoOzXwrNEjuZMHEgKyx9tDfgekZAnwbjT3SdMwvT0asGIpcJIjlyGVbC9rXFiePGvlP0LRpf8IsS6OWkkkka8dzH6nYkBbmwvbWbPxM04+FCxUfEGrklgjpKZJGmpVqiHlCYq5sFuRYkXH+P6ahPxMqJIqTsUwaepeaNonkCiNoR6xlax+48ao9WbPLUbuyU88lPINvJRojjciYgK3/ASR4tbg+2lx5KZ4NovJJRxhqlZXEmLxyBRndyCbs/+TAa6KK3HKo/1nWlZBTqZqZRVTTdmCBJQwckXBLWsoHqv+w8X4pT/Emohp6oz04Sppe3eMPdHWVgqMrWPHm4/T97Cayop4f4fUJVvU09PVSLLM8ndKGWOy5MBwqm3txf9dcdddSx1VHXrDi0UPyymdTcMzSglQfBCCxuCbEnSS8hVYxydYV0EFRPW0qRJDHkvbmDl2uAF8ekG/1e32Oo4es54u989TLE1PAalDE2ast7FQSPS97D7G9/HkOamhipawpVzbknbBlheo7hEeQDMtgCtg2RI+w8edDqCrjpXqoKeZ9xoRRNM0LOH7fIGAcDgMhJxtcD2uNFqAa6DrerBcVVOsZNK1VEY5M1ZVAJRjbhuV5HHOoKzrmeaKmigp1nnq6YTvG74xxxsADkT5BJKgaWaCSOCSSChq3qKSWhnlaJnD/L2T0WI+m98cTY/e/GrHTW4x0k9FJUMscdRtcUaSObKHjIYqSeBcEHn9NO1ATDqympKHvCghheOrWCohCJ+G65HIEL6iFuVP6nn7uVP1BlWmmQLg1MKnuD8xaQr4tY3Fmv51nshSpZpwMqep3iBUuOJFRGRiP0bkf46v8AQcUkW6TU0lz8rS9lGP54+9nGf+hwv9NJxVBMPVXWNe1VUQUtKkq05RWZ58CS6BvBH6n7+NfN165q+9OlHS/MJS277NLjdrZFIx+ZgPPnni3i4yg2A1G6bg4qamHtywemGTFX/CB9Ysb+LfsTrraepIKCfco6qRY2+ZepUNwZUkVSuH8x4xsPv++ii5BUIVXxAnkalWhhE5qYGnHcl7eIUgEfa4JIPPtqA/EeoaCEx016mSpeleF5bKjxglrPbkWt/npV2bp6ZztsImlpZTQzyBozYrlLkob3xswuODxqImE0W3LJI9KUrZEqpBIQ6ShTm2ZvYtwb+wNvbTtQx9qesaunpTJU0wWd5Vighjmz7rP9Pq/Lze/6DXWy75JVSvS19Okc0ISdRkJY2UkhXUm9mVuP0Pj30tV81PFDSzxVclXDTVyPNI8vdMYdStyQOFU2Nre51d6i67Roq0U2Egip1UTob/izNgkYI4Ngc+D5B1NvkLeWekupaerjq5TTxx9ovlZQTJDIC+R4F+5Ziw8Ei+h211nd7IfaaQJUxSS0mIRuVXMLIcLJmLeocA/1tT2U1FFVolRSqiy0LQJGkgk7zUy5C9hwzKWWxv51z0rPDDV0Q2+pdoasO01IX7ggATK/3Qq3p55NvJB1TigCXSm5TtWmMbVSU5hZUmkjeMNGJFuLYqC119lP6aX6bdNwrKeoqP4qtPCKmSEJMi4kAFwFYgk+njG1z+unbpi/8S3W3nuU9v8AwdJW4dG7jBR00AoGk+WqhUu0cySLMfe6WV1+w4PF765ypU6YZGd66kXACdXd37ZjxhzR+33QjhkADGP1WBPgjyLaI9LfFjcFqI49xSOKBs7ztC4uYwbgFDgTkMeB/wCmqG99TFN4pZmkr46c1CyvHVo0ccFxicbk3sC3IAABsL+dUNk3oNHu9VEcYkpWpqZMgGxd7lsRze5MjG3Bc/bUUOoci+OsFT6ZaSRJLekrJmotzexxsbXF7E8217Vff/x3oxCkUs9TRwyNkiExKqsWYllNnkdlF/NlP3Fva1slTZvr9GVnfGun2c7lvzIsgj3SoBRXx/tMZAKxQutlC3N3eWPEG/ot5B1X3Tql4lnZd0qZe2hZEWpjBf8AtHbU3wN84rTYgXH7EW6qfiFSLHkNlpGUMYzI/bN2A5uBFcE+eTzzqnXdXKL32rao1CoxJgzt3BdRYY3bzceBY3PGsuclczUiu6hjl6xmKzTwWlMUSqsipHIT+AsnqYDIjuFi4NsQLjm4HX8Y7rlFWCpRfxGSKKCWztNKrEWBvIyrGw4AYsxJAsNJ7dRSshVYtuiDKGjC0iBZMiVIu98WuCpyFjwCbWOh8VQ9pAcY2VEcqscEHOeBue3wVJ49/PjU3DsRp/QO7rUzikIgeJ6bvSLHHEqMxENwVUkgqzSIVdR9K+bHWhJ03TLF2hFGsXvGEUJ9+Vtb/LX5dgqBDE00Hcjcu0RZZWU4lQw+jH3F7G44HGrrwZSwMxaVRIkUys5k9RPk8mwf1WHsVOleFiP0QKPbqYkg0sJIsxHaS4+x8XH6HQyHqDZqUER1FJHkbsImTk/qEHJ1g3yiLJGuKGOT8GVgqqVcMQSAf7tlGJ+zAH7sAKlqyJw1wpRgB6vpCmw5/YeffzpObDZxN8h602SHJYSoMn1LDTN6/wB8YwCPPnjzqjuHxH2po2jamnljiCkoYECoOAvpkIsOQBYe4++soqazumeFbsrM3bkUNJe8mdjYE4MAOAOCPHJ1cpNhqHj7YpatgITGHWnc3JkEgHOPpW1rnm5PGi5hZEfpPitSlIhHQuUF3jyeJVTt+WsMsMf2B+3nVH/e9m7PBSQGXt+8jl3CknEfgqTblsb/AHtc8aA0HQO4YKq0UuIEiv3WjiySQL4u5KkFSw4Nv1sbxUXw5qo5YXUQqwZGVZJ+XyuyEYoBiQjc35xbkeAXMLI6DBt/xePeaP5elSWRrtK0nZj9KgWZyGLMDdQeBYD76O73v2T7S0tJSs1XUGIlitQEUOoDRSLYcg5e9vtcHQDZ+gpo6GX+1QFLvJ2TTpULYC2SmQBo2IRhza+I9xwx0/QtJFHQItU9tvnaZiUJLtmmWXjBLleeRZgbkXOqUhWLQuQ9Xq7bq5pxntYZVbIEyD1Ei+N0BMYuBf8Ay0jSfGilkUD+GCS7NJMpKMMrWyH4ZyJ8FmAIFvOmXetkpY03CpSorEWrjeSaNRGFYLcH6kZwubFTaxF29hfWY/BvqT5Tck/CMrVFqcerHDN1u3g3tbxxppisWg0UPxmhFPII9vgRr3ePuIiOvjgYXd/IK28D3vbTK/WVOooYKKjhlFavc7KvGgikXFgGAQrkDzkbH08Dxpr67r9tpY0kr4I3WRsATCshBte54uBx5H6aDzfCzadwpRNSxCLuplFLGXWx9iUJta/kEffx50VCxFah62MiVDVFKsNRQTxxuC2aqJWwLIwAIOOXjyLeb21ch36kjZXgpGznTusY40DmMuVDHAEsTYviTwBzzxr86Qb7UwmQJPIuZUuA5s5Q3Un72PIJ0aofiTUx2DpBMAWIEkf8xuw9BU4k84/Tf21Er67menCWXUaTi6/H5P0P07uiT1MiLDg6i85uLh1cxqrWHquqlg1+Ft99CU+IEyRA4K+CNJI0j2YhahoiBggW44Pgf19882D49mGSaSWjV3nYM7JJjbFQoABU8AD3N7k86bds+Om1Nw8EkNwQbxIy2JyP0m9i3J4886m2b5lxngQbpCq3c/yWd76umkeazqAkVUBCjuGUxMljJZgQzAMRa3BI51PVbu6/MGOKBZEcqkApruIwy/jZC9/SS3028ebEE7tvxN2qY+irgUn+e8ZP/WF50zUlbHKMo3Rx90YMP8jpWS1L7Th7lZw/zT/3zMz3Pfq0xLyXSxB7UTAtZ/SSzwYkBbAhcOeeQba9rQ9+/wCzv/T/AMw17WvkYPZvfz+EY+fx4PEVILh8swrbfhjuRH/ZlKOzMVeVArK2JQ8MSCCobx+nudFE+De4OgWQ0wBQK95HJYhmYMMY+CMyvuCNOG5bI9XWxx1UTvQCi9JBIUTMR6jY3zCCym3BPHJ1n3W0AiG8XDxhpqRoMslLCzZlcrE8McvtfnWdOKuZ6ovuoOJ8CJ2XGSqhVcQgCxO2IDZcEutyWuST9zwOLFab4Hj/ALytke6CM/gx8qDkB68/Bt+vA+2q22bFDV7/AFpaWTCD5eeMJKcWJS5v5uvqJ4t5P30nUNM0WzTV0csxkMxppD3CypCZVZjYHK5NlJvyGP3vpURVTR4PghRAWaWqYFsyM1UFvY+lBY8m320Qh+EW2qD+C73NzlNKbn7n1gE6QK7b4VWgSKrWoil3QcQlo44lkCs0SWcnEGx83Um3BvqDp7qM0cUCGRo6RN3mjkYMbIiqpjQnzgSWYj3xOk47gqGNr6Q235erqKmIR4VEsIKhz8sEbFPSL3J9LksDlkPa2jm3zQ01ZUoIVYGWCngjSONfWYTK58KFGJya/wBuB7aCdS7mj1yrSiOqSShmmXJFkM0sRk7dza8lmUBRyCALffV2goaiSlWcKvzcrrOsfaqImSbHBy7s7Kt0ug9AT6eLcji8NjqGP94iCWJwXWlNM8sg7RZoysoju2F8VX13Pj03BOmCt6piTuqGDSRRNNgbqGVBc2bGxA4Bxva4vpY6V6VFVTK80M1Ge0aWWmJurxq7N9TLnZyxJYNdrnn31arvh5K5qGFSGaaGeEF0JKLMwPBD84KMAAALAeObqyS1CqDn8djemgM4KfOBECC7HKVL43A9hl6iAONeh2AXjZnLPGI1DBQLiPK1xc8tkbn/AAA1U33pt5TRfhxSJTyZSI54I7TIMbqQbEg2Nr2HItpUHRFTHBToI3XITCq7DqWzYntOuTqCqZPjYjElTbjhK8Y6v0xCy4tkfS63FgbSZ5C4FyvrPpJtwptcX1M+2UxlORHce5KluWFkB9N+V/DT2twfubrUW11wqQ4eoKLVqLNIMWhWnszFSbeuYfbgm4AGoV2zcjJHVFM51omARzGqRzSSRlkS3PCIbFiRcC55OhXgffjAIqfaJyqgMR2kNzf8WQFxe/g2Jt44H21mfwS6BmnqIa+8fYhmYMCTmSqXBAtYjJl9/Y61vqLott1oI4al5IGD9w2VL3GQUMFZlNg3OLWJ548BU2/4fbjt/wCBQ7vCouD2ZY1HL3twczdsWtYc4n7a7xrTeSx16x6oqKRoxDt8tZGynMxnlPsMcWyvydfOvpZhtFQ9Mew6wFuRyqgXZRY2VsbgEXsf8QufP9SQfVT0VWB7o2JP+LJ/5dLHxC693SWkamfbJaYS2R5PVIGBP0rZbAt48ni9tUIaFroajpxqqWlhUrSuEVlV7YAxoQWW/JAP6aFbF0ftFXs4qvlCOzCwZyWjZmiT1t6HsbkHk6p9K/E3bRtaUG4LJHjH2pFKMQwB4IK+oE8H2sdM+2b9tNRthoqeqipY5ImjCM6h0DXvcOeWNyTyeSedAGZdFfCOGp2819XUmCH1EYreyqSpZj+4PAH9edc7l8Gl+Varpa6KohyVY7KQWLMEANiQGya1v9NaP0bttZt1BH8q8dfG4EgpyRFIgcXbB8mVgCQSpUeTz7Ef8adup12xKkwrTVZeMrjir5HllYpw+IF782KgjTAh2D4Qy0W2VwkjiqKueMpGqgME4IBUuBZrtlfi2K++gfwR6FgqRWGriJaJ0jUh2RkIyzsUYH+X39taPv6V0e10cVGz/MsaeJpbZlQR63fK91uOSfvpH6Q3N9u2vcPwqiYNJUFKqNFMbYr2wx9eSjIE3K258nSAHfDHfqiorKte/O9LHGzJHJIzgXlQIPUT4Un/AA17U3wJ2/8AstfMfcxRj+hLH/Vde1r5Jftvr9GVnfGun2HPjDUTmOgp1CGKYp6bkM8i2FifAT1r+t+eLakh+Ise2KlAtO0jQR3mzqEAViM2RWYfiY5WAFr2sAdMG9/DimrDHUSTTxSCNMSkiqFxAsQGU2PvcHQ3fOjYRVPVU+5RU0ki4yiXtSq/gEkO3viCbg888ayJp3Nm9hThs4xenqWouvttIhmSmZ5KlH4ip1eQAGzh7ckfoCbjnwdFNo6i2s0ck8XYjpiwjl/CCC5sArrjz9Q9iLHSFvewRZ0wi3WjZIkIkWScJdyWLPjCwve6i1xwigki+gOzbhJBRz0KGkqWqWKIkcqSOzuoAcewww4HBJcHjHU1Y7MNrczadv8A4bOIliWjkCKWiVRGcRlyUW1wMhyQPI1fXp6lwaMU0GD2zURJi1vGQtY29r6Sfhf0XHFDDUS00kFVF3I2L3BfL81vcWOI/Y/ppF6z3YSbnWXqQhU9qISvOnaICgtH2gVsCGsG83vbTuoqsSwlKTSN0XZqYOsgghDoAFbtrkoAsADa4AHAt4Gk3fd6q0mnMbSxoYpsMrNZo2iVWVe2Aqm72uzZjmwtwo7vus9Nt4qYt5M8hMahFYMCy3DgZc2CshN1ubAn6gQSrOudy2+mWapMFQs6RiDEWs5Ul88bE2A58Aki1gCNFwtg+TGCWWpM7UwqpwqyTASAJmQIIZFBOFuHkaxt4FjqDb+pKiR4WMzCd2pwtMFAV4pIUaWS2OXpZpTneymML7kNWpPiPWxzy0lTSRvVLEJY1hchX4DFSWJsQuRv91tbkHUFJ8eITGsktLMoZigwZX5AUnzj/Mui5E7CfIuU3U806wqlQ9zFRJKyhbrI8jrODdbB7AAi3pNuBq3t+8ymVI56l0CGRYb4Iap46mSMIzFbEhEi9K2Ldwn2FrdN8V6EiQu7xdpsGEkZByJIsAuRJ9Jvbxrqq6rkq7DaZ6KVlBaRZ+5cA2C2xsV5uDkPtp1RDhJcUL0HUVT8o00lXHx22kjWZRLnjIZI1vCO05IXGIhjeNluMr6M9Y1bxzrKk0kbfIVTRrcANIoRgMSOXAu1vPo+wa6duXxkqYZZIpHp43hkKSK1NJc2ViGQfMXYFlVRfE+tW8au7l8V6qnigkkNGRUQmaJe3MhIA4B9bhWPgckXPnTIC+5b9UQ1IihleWRFZSkjKTKxp5JVZY1jFlzCLnkLm6Aaq0NfeqDxVDVKsaUGVlU84VRYAhABY2PHKklbjxqTavilOauClqoaaCabG8fefNA3IuO2UDkchC4PIHBI1NV/E2okmqk2+i+aSjNpXMmGTc3Ea2Ja1j45NvHIuAcQbzUpHEJamXCWGklmmKpeHu90SFbJZVLJGvIOORNx5F1a55aGncu0zfP2VmAUsqVLqlwAAPSFHgaubv1nTJRQS1kr0ZqEVwilhKpsGIAUFrL4Nxa3nzqGl6/2+nalpYnkf5ixhZVdw+bHku31MXJyPJBvexvoAATbm00ByqElHYjkn74jURS5+uFWZCImZc1CMCVxXxlkfm19EbdVVciS00bB4llRUtGYRjHdJkjClJizFgbkMC3Axtr7vPxlcPRCmo5ilVJYNKFUyAMFKxesjIkj1MQBxwb3GmU8zMisylGZQSpsSpI5BI4JHjjjQKpntR8BqDLOB6mnYeDHL4/6gT/noDv3wBmnOX8SklIFl+YVmIH2yzP+moKDdqj+OVi/2t54WmkjUuVhaLD0LIhvigOOLrfIsLgeRe2v4t1cx2wmOnVK2Z4nAD3DK4UWJY2FnQ35N7/poAkqtl6kipjTxzUsy4dsOpxkC2twzBRe3GRufe9+dKW+73XUGzfwyooOyHGCTd0HImTNvSL3J5HB99EG+LG5hPmHanWKKtFPLGqckFb2u1yFARubhrn7ADQX4hb7NWfxAzz4/KVaRwU9lHpvIpIuMy3pUkg+/P5bAx/+FG0PT7I/cRkeSZnKsCpFmVOQeR9Ovukvq3qmU7g7GplkglxMXZqMe1aMMQYzcEEMDlax4IY2Ya9rWyX9N9foys6u+un2UN8+HstZuG4GOSKNYDFI/cJACyqGLXtYKouxJ9h76+SdHB6FIo6ijeIbisHzCxkMe5GpyMmX92uVsbeR540d6o3Xtz1wC3+cpIojz9JVcQ3jngeOP30o7duLQ0bUeMciNOlRd1J5SwxIDC6sBY8+CdeOWVxavd7HrjmcKi3+45dKdFjb91EH9o/Hp6iMmWJUV7KDeNkdwwNr2NmHFxzpeXpmPbKzaAxkapkkimlNx2lVnACpYeoj8zZEcceeLFJ1dU92l7AggWmLmNFjdlBkUqxOchJ4JsAQBph23oyaWCCOasLxQSCSJeygZCDeyuSWC/8AD48fYWnsuLp6ortWFr7mxbxuC08EkzKWWJGkYLa5Ci5tcgXsD76QYdsoKnut3ail/F9SPJGyF5QshxDiROcxcC1ibG3GmDd95FRBLCyFVlRoyVYXAYEG11IvY+40IrKSKT5fJD/Z0ZOcGWRWxyDq0ZW5KKbgDka5yy2NXh7FRzeGuEvci2bofZ4onhZ4agqxdmkkUutyEt6LYjIBbD83Hm2iG4bXts1K1G4RKaHAowlX0lwzKUORYGxP1D1Am1xobJtETE5B2v3LhihH4s4nb8l+HXgggge9wDrqHbkVkdWmzQxFGZ1YgxRvGCbp6slka9/ci1ralZbFXL2Kedg3Vy9y10r0xt1JVZx1XfqZFCqZZ0d8SoYYgWvdACDz6RxxpQrvhJT41EcVZAanvrgHbHtA3IjIBJyYMPbnEWA50x0G0wxNGyCS0RhZAXU/3MTRqD6Lm6uxP62tbxqzVxK5la8imWeKouGX0PEEC2uhBBCLcNf30+zYr/t9vspZ+Kdbvf6B/U3RDNR0lNTQiojjJkeVJlSXM8l0LEqxcljzcfTyLX1z0j0/WJBuHzbtD3k7cM02DTC4ZQzshJNrpYFvPi3vPSbRHGECtL6FiQepPEMxmW9o+bsSp9iPt51Iu3goYzLUPGVxCSSKygB8x+QMWB4yvlYDnjT7NiV4eqF27Dcba+jAnxC6J7+3RzVdVA1RACy1Cpi08QQnEjIBnvYg3t+1zfjc+h4ppdsArqYNRRwxNExBZ3UhiLBrgt4xPOmLcqZJ44kymXtwPT5CRWZ45FVWDFozdjirZCxuD99Q18KdmVPxLzTxS5hgGjde0gKEKLelB/ifvbSWXxtPY59pwtfcDbp8PQ+7JuZrqZYnmWoQMbZJGFZrG9iAq3v4A517beimhkrqeDcIAK1i8apMUmjYXdPpBJGLepRYstiCNM2+9uqSNMXiEYYDtsv0vG0bL6kI+ljY+RYaGbUFFVKzBnWKSFkW4HrSnEYYkLc8EmwsL240dnxqcPb7DtOFr7gXcfhvuEDUc6EVrxwSRVCSzWuJMw1mk/Ji5H6Yg2N9fa/4bRrscEMlXTx1EUjSRzNKFjVmN3jD/awvxzkt9NX8PosmcUmDP9bJM6Fr+citr/11Rm6ZoTAacQSrCTcxLUy4Xve+JJAN/cC+u3ZcXT1RPasLX0YK6zpqCeno1pdypom23Fla4kAUFFuQt+cgh97k/wBdMWy40+5OZdxeoknpUkEOBC4oBeQY+gZYsQosfU3nzpcT4eUCpJHGk6JMArgSo1wDccvExFiAeCOQNT7Z0UkE3fhnqO52hCDL2pLIFChQO0LDEAff/E6HlsVcvYO04WvoyttO57fPuv8AEI6upymkEIRhFEjXUDH1kM6D0XCgtyvnVHZNj2r+JNRCGtD0kkkoMk1o1wsfSFNwpspB4Y8XJtqDcvhWuMIWfAQXKgRnm7ZHIhwSb+4sbWHsLU913+SCvlrGSFppojC+KuikEAFgO41msAL3t+ml2XF09h9pwtfcsdS1u3UdHEzbd3WrXNRgaqR0suQDdxfSzes3QXsG5PjRvr+qWljaq/htHKpihjLOmZDsAwz54RQEUEi7EqLgazwV+e3pQSrmscpkikBs0Yb6l8EEH1H9yD7acqLqf5islZ4709XTiKWnLXBw9KsGxFiLn29/2s+y4unqg7Tha+596e6xlrNvrKpqWlE0LQxxGKDkA8EXuWsFAA54Gva42rpRYtuq6VZDZ6kMHIHASwAI9zz5uP217WllMGcYNNc/ozs1i4cppp8j/9k="/>
          <p:cNvSpPr>
            <a:spLocks noChangeAspect="1" noChangeArrowheads="1"/>
          </p:cNvSpPr>
          <p:nvPr/>
        </p:nvSpPr>
        <p:spPr bwMode="auto">
          <a:xfrm>
            <a:off x="63500" y="-1162050"/>
            <a:ext cx="1895475" cy="2409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2" name="AutoShape 8" descr="data:image/jpeg;base64,/9j/4AAQSkZJRgABAQAAAQABAAD/2wCEAAkGBhQSERUUExQVFRUVGB8YGBgYGR8cHhggHyAiIh8iHiEfISchHx4jISAdHy8hJCcpLCwtICAyNzAqNycrLCkBCQoKDgwOGg8PGiwkHyQvKSwsLCwsLywsLCwsLCwsKiwsKSksLCwsKSksLCwsKSksLCwsKSwsLCksLCwsLCwpKf/AABEIAP0AxwMBIgACEQEDEQH/xAAcAAACAwEBAQEAAAAAAAAAAAAFBgMEBwIAAQj/xABKEAACAQMDAwIEBAMFBQUECwABAgMEERIABSEGEzEiQQcUMlEjQmFxFVKBJDORobEIF2JykjRDk7LBFlTR8RhEU2NzgoOio+Hw/8QAGgEAAwEBAQEAAAAAAAAAAAAAAAECBQMEBv/EADMRAAIBAgMFCAEDBAMAAAAAAAABAhESAwRREyExQXEUIjJhobHB0ZEFI4EzQvDxkqLh/9oADAMBAAIRAxEAPwC7R1LJBLNExaUboKeKMsXV09AaPFiRaxdrgXW1wRoluvWay0khECxienrHgdDZ0NNcAtYCxY+oWPFrG976fdp2eFER0ijVsB6lRQeQL8gX51zL0tTN3LwRnugq/ptkGOTA29mb1EDyeTfVSlK57znGKtW4Rtm3cwS1HdHdCpRRhXZQFeWMl2u3PPBIUMx9lOitH1xBKYAlHK5qIVnGEcbFVMgjOQuD6SbkgHi5+9jknRFIWy7XqzR8hJIDlGpVDcNfhSV/Y2192vo2np3R4gymOLsLeRmAjyyxsxPg8g+eBqbpalWLQpV/U9HDUinZVMmUaGyLZWlv2wfB9VvIBAutyL65puq6J0L44hWwYNDYh8+2IyACe4W4CeSOfHOiT9Mr8w9QkksbyqokCMuMmF8CwZTyoNuCARwQRoRN8N4z3MZ5gXkinBOBxmitaW2PLPb1g8Nf2sNO+WrCyOhUHXFL81iewKVqcSiUxkEP3jEVbjgBlIuQLH3+5CZaE1ncM0QeCOSNo7rgOUZy3FskGN+fSG5tfVbevh81SZi1QcpoUhY9ocBJe7wAy+SSLfa3JIuYKroCd53m+ZViwqVXKNvQJ1UC1nt+HjbgC48886TbfFhatC18pTT4yCrp3WnmWYmMRhQpRlCOQx4YPcE/YWGhg6AjeBESqRj8saZXCg5tmrq5s/LLYggG5yPPtqjuvR09NGpXCQ2ooUKq9ojTEnuPYEhSb84vYkXBBJHG1dDSSiJ2gwi7TQmIzOjKy1BkEyt2wxWQhXtZG4X28SFq0Du6/DwziT8ZYzM7NIEjutjEI1xGQIKWEgJuMiTbxYnQ9Ox0zzTzSIVkWPLNFRFKKFuLnjL3582/rT3vpY1O5RyyR5QLTlcg+LdwSrIl7ENiMbe/1Hi1zpPqOlK56epR4JLywxEIJFYGRahmk5MrFm7Z4ZjdhxxYKF/I7VoPu2dDU8JjsZH7atGochhixuQwsMrWABNyLefN8xl6nEbdqn2juRrNjEzySvkVZwhW4NgcXIF8eGt4Onbaqeq+fYyPOiLKGiWxZGhMQAVyZLBg973UuW5BIvYSfh1uBMJaSjcwhVsxmwkCElM4x6CwufVb7e/Om66kuK0F3/eBWIrFNtoo1SzElfT+IpZSGzUNmoJGN7j+mrVV1TuTylIIqMLeFQXjiU5TIGjH964IY3CkE397c2LnoHdQSyz0akxCEkGc5KqlBmGuH9J/MDzz5vesPhruwtjPRC3Ztw/mn/ujyh5X/P3vpVkibFoLVV1RuwgM7SU8aAA27MWXqdkFvw2F8kYWvcAXNgRrinq9zmeCNq2OOSoVXRCqhsXV2VvRF4ITmx4yW/nhrq/htXNTGKQ0NsGu5BYhmkMjSL+CHRuSLK+P/DoHsPw/3CeigqI6srZbwRgHNUyNrPcFeCWC+Bf28iZYjXFsNn5ASaGqaHuncgUfIRHN1EjIqMy+xU+vEeki6tcgWJLx9LcxQsS8q1FTTPIyuQzLAHXjugkA5YtcexKnxoHXbYtPJU03fqXSOTGXF0hjkYg8AMSCxCsLW/KR+/00ov6xUELwS9cLRlSi4sFgJDDuILC/n9DZqbLWA3voQ1+yoJqBVaoSOpghd35c3b68B7kEH0i9uBb2JJunYEjZSzyOJ6Yl0nNxDKrZGzItrEAkMgIJW/H1Ul2yMsE+VgNyFBkqZ2GTOyY+gLzmpBP0+DexvrlEWwK0u32cfhEiofuEqWsM5ODwR6gBcj2uQ7palLLPRBCi2OiaeaNpXjSOQw5vVJduJcZF4UFCRFzdgLkWOWSxNPSlFaSSN3FJT2VqhuJBLjKnpkBt2vVa/H31NBLYhe3RqwkaOQpRxnAq8CnHuK2RHdbm4BsD7Wb0G61ZUMlTHCpsoK00CksZJlFwqggWi5C5HngHnTulqNZboRyChxlWF2LrJIYnVmkzQyegexRlj5vcqQTf1EW9ox03vdX81Cs1XNPFKjqQ1lUMqq9sb3BAP5lH6Xvx81q5JtwfX4Rk5/CsxEvL5ZodKJyXRe5hUAIG5/BKxoGYfYMtyD4zQfzakg3WbClcK+EccXzAsb3kGJ4IuTGfWbeOb6DVqbqubwGTCzdpR2mFgkAj4a5F277Efbji413uW+bmDUKqOoVmCP2CbA1KIhUjhrQFpD59j7HWZNd5mrB91F+SsnVKkkzC6VIiIya7rI+FuLowQLiBw4P3XmWorpSkQYyJJ3vxhdwmPaktiyj+6JCWI5vw1muNUh8QpUkmSSJAIyygnNP/AKwIUve/1LeS3A+nkBriz0/1q9QKiYgCOOkgnEdx6WkSR2Ba38oTyNTQqoYpYT844ylwEUbqC745M0obgm3jD0+3p4GqlbVSd6YKz2WelAAvwCVzHHgFeT+mqGy/ENe2oqgRKUDtgllW9OagjlyTigIvxyV+99Wqn4hUkdPJMmRKh3MeDK7FERjf08el4/UePUouNFAqXKKjJmqFZ5sUZMLySDgopNjfn1X8fqP00Op5JAlCWeX1x5S5NIPVhH5tcg3vZTYXuLabTJ4486Ft1VADwzMMsMljkZQSbcuqFBzwTew99Fo6gZKmYPNlJLGrGdEchnVWzGBK2ugVb2sbMCeQQtysE0rURKqVlswAyz5DEXUuVLKfK5EHEjxrn/2vhzZTmuDiNmaNgqsfALEWF7jnxyOdd7n1C0UsUQheRpiQpDIB6VLG+TXFgPsdO0AFT1Vc0jor/iRqmSt28FyR/NhlckIR5t7m19WLV3oI7vCglT2PPcW4Nib/AIefN/FvB1aqN/mWSFBTqGmLj1SWxMYJN7RtfxwR5v7amp96kaR4HQRThM05zSRfF1PpPBIBBsRceebOggONtqmmEjxkteIM34JBCTOxxBNwAhBU2yv+t7xVNbXQxoHL5MEFyIic8JTJbHjEERN45swBFyRf26uq6inEvcjjJQmyx5eoMwI9T8ABR9+Sf21Z6baWWGGaWUydyIMy4oFDHE+nFQePUOSfbRQKEG6T1H4CwPIzPA7A4oAzjt4GTJfSPU11Fja/Fxr5JFXnMhrFTcAFAHtIbKpsSqmKwJbkNY/zXs7nO0lTHTBmRSjSyFDizBSFCgjkXLXJFjYWuNU+o9iVaSqKNLcxEgGSR8WUEgqWYlSb2NrX40UHQ7WKuURZOT6iJCvb8KVCtZsRi4DuwFyMwAPTqBNuaaOCWoqbNTytKwJjH3CKzx2Cx2sxHNz58W1NsMqfNSLTkNT9pWYK2SJIT4HsCyclf+U255l6UpwsU8YFgtTKtgLeSG9v0bQ4pqgJCBXdEGXC9bSBp1c8qZFmmM0rKy3AHAmKX55sLNcHVqq+FZyWOWukvK35KYDP6Gcu17dwmNTkT4Xwbm7HRbak9BSxSC6iRk4PgjvICP1BtbVug3F+7DBOfx4ZbFvHdRo5Asg/UmwYDw32DLpKCKU2KK/DaISMonrqh43zYxCCNVfLMC72GWRLWBNr+3jVnaOhqQSJT4Vdngz/ABJwLKDiUIjH1AyMODazN6rGxbOjGvDID9YqJQ/75XF//wApXXO8BxXUpjZFZo5ku6lhb0t4DLz6fvp2oLpU4gyPpWl+aFM9KGRYS6s80r3GSrbFja9wt+T9K/YWI/7uKAuzmJ8nvke/NyCbkWDj03JOPjXQjkTcIjI6NnBKoxQpazRt7s1/B5vqDqmrmpWNQkhEb9mFgwLJDlKQ0xH6I1vsTjfgajEqo1QVep1W9D0MEfcigUPGAEYs7FASAQMmNhYkWGvaU4d8MSVMx/ESqqXDT4GypDjHHksY47jLJZuASD7kDXtaeQm9m93P4Rj57+ounyx03XeZoVp1iVDnHe7+GYBAqDkAFsib8mwNgebd0/VxLBezfuE9oI4JcZuFJyChbojSeTwG97XN7cw7cYvzgpt/QaCdSb9Qwt2qkjudszBAjF8I8jkMBcW9fuPze19eGfiZow8KJtu6whkQM9473PIOKjEuAzWxD9oCQrfgf0vdp5qabNUMMma+tRiclIsMh5Kkcc8aVBVbZIsKiVkFRGjRxC/5osV9IDASNEpQKTci9gTzqDbo49yEs9LKzI7BirwvEr+tbjJwyHiPA4J6gAJA1hqChrqukKSQktBHcoUJAxOJTtkem35PR+1h7DVOs+HtJIrDF1yyyxkYZB8Mgbk8HtR8f8P6m9fY9unjqFGTNEi4t+KGVTjfEKMfdrYmMWAUhwPRqp/H6lT+IxRO7cl4sRgElcoL4kNZEU/Xybh2BsoAV6r3pFhqIo5V+YSBpO2Dd1U8ZEDkDkau7ZCgp4lUDDtqAPYjEf6+dLFHHC1Ss0sTLIKd4XlMtwVQRmQSAgcK74BvN18AeLNMZadBBFPAUuUid1cugDiPEqvpbFyEBJX9eAdUmUnQHdSSsrV0fbJjkELSyAg9pWBVmx+piAl7DRvqQt3KJ42UHvkBmBYWeNx7Mt73+49td/JkSy1IYTRyxIvajXJmUXxIOYBuGJ8AW8apbtsQgpReWft0gaoQoI8lEYyVLuCCALgXW1hYngaTklxGWK9XSShMjBnE7qWAsDkkgHFzbgrxc2+513ufO4UYX6gJWb9Ewt/hmV/rbSj1D1LArpGe/OVj+dZhKsbIRGCg/DjHOIWwFh6rm+he0/FK8oCUyo0htLNLLJIVjWxvfhvSMjiCBe1uTqdrEqjZovSTA0xX+WaZP/5XP+hGvdFS5UMNvy5p/wBEjL/6azjaet6gGSNYqWH8dYXXtu4Z3zBLky3sO2bmxNufbU2x/EedXiQRUi/MhWRERo1UlmSxKZXuVLZG/BGp2qHax/3uN4qiGqVWdUVopVUXYIxByA8nFgCQPYHXdXu8c8UyRiR/wmuRG9rngKLr6mPPC3tbm1xdF/3yTFZHSmidI41JYSPwzMAv1IpIueRb9b6j/wB8kyr+NCimUI8bR84oSVclWf1MCrY8qD7gDzO3WgWsbdtoJIlpp44mBMSRVMVsCQFHqs1hlG1/3UsBe+ppK75SWY/hOkz91SZo48WKqCGzI9JxBBFz541nMXXsiUyQqsrRymqZiFQFlMhYGxy9CoXDKCpX2YgaBLunBdUe/YEOQTgFEQFsgLmxUNz9NxqZY9OR6stlo4tbpUoaom+U8NNHH83StIsvdb8X0i8hkYDFWJ4JUcD76+br1dt0kkEnfBkgfNSscjcWIYcL4IJ1nib53CzDtqS7ujNLEuF3RwAHIFrobj3yJ+4JHbKSVzfuQCywqoWqgJBjABcWYi/pBxIsbi59I1O2m+C9D1LKZdLvS/7L6GCq66o1maWnkqVaS2YWAMr24Bs5Fm9rjz41WHX1MWhkPzztAXOWMPqLghi3sBibACwAtqmvSFe4YRxoFZAgtPH6bdv1DG5FxEvFza/njlSm6mVitQY2CM8sJVeRIWLEoRwQWErKG8HEkC4Olfiv/R02GTjxa/5I0So+INK8kdQYKovGxRACosSt29IbkFT73/y1aT4uxe1JUnnHwvnk28+eDx+h+2snbfihqoWjLsmbTEEcA2UlTf72Nxfi/FrnVl+sXCibsizsrkgjyXkxJGVxyWW5/lXx7l2K/wDQnh5Jc1/yHveOu6acMG29w1hdmCiwJDc8cg3B5+4Pvr5pDpd2leRaXtDIgoFLKf7oWLC7WBOJGQtkLjkWt7WvkFPZvdz+EYX6ksosVWtcNXqxt3/aZKeKrqo9yVqv5PGRAqoyqJI2GOBupWMrHzc+oG4yGiVP0daSnLV0IaNpplhlYu0cM8Shoxk4YqoDnJjb3+9+ty+HNVMlUYXjUVURBQyNgzMyEOVwPbcIuLYk5mx9I41M/QE3zIeSSJUNbFV5FznjHEVMQGIBFyFBvbH29teSbpJij4UTbT8NKUJTNJWyTCmCdtldEQFHJUi1yDzibNzYe4FnLp7YYKGLtU6sqFi9mdm5Pk+om1/sLDWe7T8PflpYmmq6c06GRGjZhYxCXvQAZADISXLk+3Av50a6i6Njm3D5ppoUdqYR012IYTqxZJAARnjcWHPgcam5FD2lhew8m548+3P9ABqo+8RioWmIfuNGZR6DjiCFN28XufH/APWkmH4V4QR4zn5hJIJizi8ZaIWb0qFNpB9RYksQpJJF9Wqj4bsfSlVJGvyhgGJe4lLh+9w4F7i2ItwbXtxpXxCg4T0UT/Uin9x+oY/4sAT9yNL9LQUc088Mby92Er3F9QEefcZccxa13ZxiTyE9gBqvVdDzPCUWumjkPlkLgA4qqkKJARjiTbLEl2JB4sU2bprsVVVUGQu1T2rgqBj2kw+/OVyf00r4hQH1PRUhKEPGxDLyyWCqqooAX1AiyMfysC11dbG/e7yVXfleKOZljxCgMAjhUZnGJ+pnLqgIB5H/AAkFqz17LSviKhni06vIBUQQZuWQSzRlGlTGJDGCqRnnNwCU4Cj0nlgtp0zRfLNIhqKdmB9SOuWNhKbLIwbEIYhfK5v7A3bXdy3GOCJ5ZWCRxqWdj4AH+v7e+lbpzqTb947vZQsYrK+SmMsr8DkH1KcPB/lHHA0na9402uYk7/0WWaZYqhLySdx2kEkSkoDG4viQxMjm4BPqNra+QfDitEtNMsaSJFEoBjlU5EBiGXLEWLNl58a06LpCnDFiGYl+4ciLlvXzcAH87G17A2sBbQDqv4o0W0FabF3kVRaKMfQD4yZjYX8+5/x1NsWyr2IlH0FXQp2mpWKPHIJGBRiGZbJjjJyqlYz4v9XH3Fb10fV4xEU85wiRCohkJBFy3OONgxPIPN9foLb64TRRyqCBIiuAfIDAEX/XnVi+ocY8Cr2fnNIpoFhYJIjxU8h9SMLO0rm1mAucGBtzcXH3Go4qqFZqfAhI5mkEiE27ImVYmU3/ACryyn+XG/N9fpC+o5olYepQ37gH/XSoh3n5y2qZsZwhkYRRJEphJyuZkZmW1/qYO37EaqTykUqOCUaNgHVgCr55yJItxbK11P6BCOCQNE6L6qG6V0kTbTClOga8jRAshHgOSuNz4xHI582OtF/9maWwHy0Fh4HaSw/bjjQ4U3BeYKsMb1ZikEaIsSKSqohV3jjjDEqATaVxIb/Y6hodnUGlSQHN6rCVSSMQBGQvBuGAdiT5GX6a0Hqveq5d0FNSbZE8ZKF5nguJAbEkuLKqr45ubr+w1pTU8a8lUF2vcgC5P6/c/wCOm4UFefm3b6FZjLiyrI4RI8GJWR3V/SxYk+tMoxc8MwHAJtxFQRuEhkEmKwGXhlGJRJZLcoTYk2sTxc+eLb31jQQS0EyyOIoiBlIgBxs45+3BFj9udJI+HiTSvIu4RtJJGYz3IcT6kwJ4cXa3JNuSSdNRlyE8TDTpKlRM2DaamoqTXwxdwRMVdnkRCSy2GQAGR9Q9QtwBca9rVenOjm26gnjaRZC8gfJQRx6AByT9j/jr2t39Prst+v0Y2fUXi/x9jjt391H/AMi/6DWU/wC0RsqNRxVPPcikEY54xcMTx4vdRzrVtu/uo/8AkX/Qaz34+Afwhv8A8aO3+esrE8f5NSHhRmXTXQ+31FDS9yaRK2seSOLFlKIyE45rbIKbKL+bsPbU+8bRRUVVTfP1c81RCkKvTwqCEKAYr3WYALYA2AvyfFwdXPhf8Ou8lBXwk5x1Td8FhYKnK2Hm/AFufqv4Gof9oelRNwgdVAZ4LsQLZFWYAn7m3F/sB9tKu+gzT+qPi9RUVQKZi0kuSq+IGMVyLlmJA4BvYX/W2qvTfxnpayu+URHXIsIpSRjIVufHlbgEi978eL6zP44RR/xeBgFtJBE7kfm9TC5+/pAF/sBqfqWnjpuq4REqxp36c2UBVGQQHgcC97/1OptVB1H3qj4yinknWmpXqVpSFqJcsEjJbG18WJOXpvxyD586t1vxjpo9tjrhHI3dYxiIWuHXyGbwAPN+SQRYebZb1J1c9U25wwfL0lOMpHTAZ1LLIq8secyTlxa3ix5Ootp3GNul6uHIdyOqRsT5s5SxH74v/gdFiCo0Vf8AtFkRQtHSqXYt3QzNitm9Kq1uWK2JNrC44+zZ1l8XI6Shp6iJO5JVpnEjHhRYEl7fYkLYeT78ayWpkQ9LxeM1ryP15Qk/5Ef5ao9UQs227XUqclRHga3ODpKzAH7EqQQPsNO1BU0TbvirPOamh3KgDSGFmEKBlL2TPBlYsRdfUGBuLeCbaj+EfXK4V2FJDDDTw98RwBi743vkzMS5tYAnxq5058SdvrKsTtSMlUKZzNUG2MaotzaxNweVysDyq831nXws6jNG1c0f981I5hBF7slmP/SoZ7Hj0nRTdwAbt6+Km706U1ZIkCU9UWKQYm+KkfUx9QLA3BB/W3tqv/tARRyLQVaIAaiNrm3JFkZL/cgMRrPN33MVFMsks881V3nzEjMyrGVXEi/AJbIcH28eNNXxJ6hSo2zaEsyyLCSQwtwoWIMD4IYxsR72/cadKMR+gul2vRUp/wDuIv8AyLrKusOs9wrd2bbdtlEAjyUtfEuyLdrtYkAH0gDyeT540X4d7mlRtdI6EkCFIzcW9UYCN/8AuU86xbr6lqtn3tq6JbpJIZY2IJRsx60a3g8sLXvYgjXOPFjLsfxG3VtnnfPF6adYpJioDlWBGI4tkrWBNr2Zf1OhvT3VG9TyUBV6h4+6QrXZll9d5O6b8hQbeqwCjj76N9VdW1lbsc0k1J20nqEEXbRuFHrZ2vckFlADcXJP20w/7P25yGjkpnhkQROWWQghWz/KL+4IJ9+D7e9vcgFvpTqSvbqRIKupeTCSaMorERcRvbFBYW4BFxfxfnSnWbq9XuNUtbWTUzsXSM3btoweypIBysVgVuBwbE350aoErB1H80KGpsaliVMbCytdCS1seFOV72/X31U6z6crqiTGTb53qlldGqo4zhUID6CQFxyH84Iutr886YiX4wS10L0qVFUZFenjbFGITNQFc8cPkwyzI/NbwNW/jhWMdzpxUB2pRFGwRTbJST3MSeA58X/5dcdf9D7k60MC0ssop6VYy6esFjyw48BeFF/Nr+Do31lsG61EYElH8wktNH6MxekmUYkxm9xkAGKi4OVjfHQAX6NoUXYq0Us/zUUhkMKsMWjyUDCQHgMDybcG9x50DXc5I41PpZbSqqkWJECt6i3n1MnItxmvuOWj4TdIybdt85rhh3WzaP6sEVberG/J5NhfgD34BXe+nttjZxmIpJAylU9bN6SzDEXa5Hqtxc28m2iMkqnlx8vPFacVUUYep3xdBmLMEIRslJxVzwbWC3C3t5tr2uItsC/MdhZM4zGro63ZFKgKcVY+cRlyWva4+3zWzkZJ4b6/RjZrL4uHO1xa3IEb5ts0TGKjmeI0y0zzP3ZldmqCq42BKEZMGtYWHAvbl8+IWw027qkYrjD2JpIyqrkGkVcmUrcXdFBPF7At99LUfTu8Caac0UE4qDTuQs4T/s5Bj+pr8gC4+/P6arQ0m5Qtk+2VGXeqpyY3SS71KFPA/kB+/P6ayZqsmfQw8KD/AMOaCh2uCada6WaJo+6co2RAgbHMJYsSW9Ib3sbXsbTbv8OaLfXXcEqZ8JFxFgApCEr6Q63XkH9Cbn30qNtFVPRyoKGrSZqKnpPxESONey4LHN5FOLgA/Twb+fOnenqZdq23b6YYLMSscgI7gUsCzcKwv6mHIP8Ajrm0lvO2FhyxJKEeIG6z+F21QhJqqpqECRLGqd1C0giW1lDLcmwuQth9gL67rOidlrKiKoeeTu1KRyJAZgGdcBgMSM7lQOMr/bVHq6aWumAEsRqKZZ48Y0dGdWUpKFEmSscQSLENa9r+yxt88UckblJGEZgYr3FAd6dSsTE9skWU8qDY++ue0iuLPav03MS8Kr/P3QaaOg2OrrEqGp5lNUs0v4tkgHbyEjN6vSbgnzYXB40YTpfYI6PsmSDsySlsmnsxeMEH1ZA+hWIx9svF2uUajqIFSJMqte1HNGpVor2nJLG+A5uf/lq5QPQK0ZZ6xglQ9QVeOB1dpFVXDX5IIX/P786e0hqS/wBOzK/s9vseqvozY4oIqaVYVjkYzRhpmyc4i7BssiMbe9vGrlCNmSkNPG1J8sw7hTIMrXbAMSSSSXXEG97iw8aC9SdT7VuESRTd5BG6uhVLFbeQCt7Blupt9/uBocu17KaZ4I6mSLKoFQjFGJjK3wUBkKmNcmsrX+om+ndB8/U5PJ5hcYP8Mb9mpdoph2aYUoNQl8FKu0ykEgcklgReyk2PPGqnRlbs7qJ6WKnp3ZHchkRJBGrMjMeTil1Pva2qm3fD+kllhlgrnYQNG6JGYcVKA3IRVCrkTcgKPf8ApzQfBSngjkRZ6krLE0cyAoO9ckqeRYMptY3Hix4LXuiPO04ujQZWs2aOJgG29IpiSy2iAkKcm6+5X9Rxf9dEzW0E0iU5emkcKGSP0MQpXIYjmwKjIW9ufGszptj296YzyzzwR0zTUru8MIykmQRNcQhrlRj6j5PNzzqShqKCiIroKmpmaFVo8OyyguIwkfeUIrFbC4Nr3uATawLUSazWkQwOUMceCHEtwi2HGVrWUHza3GlWTrKU0gdolScVcNLIjetMndAxRgfUpV8gfIPBHB1zs/XkrPWLUQlvllpyFgjcuxmjya6PYgA/zWxF8vGh+7/EuEwQNBSNKDWLTSRPGoMTefSMse4bjHmx9XItpWoApuXVU0abnIMFFDbtqy8v6BIcufD5BFtbxfnwLeyb3PWGd0wiWGoMHbdSWOGOZYhhYm5xAFhYE3vwFq+sIFmrHqYTI0DUyRxGBBIGlXJEyzYOwbm5xCkG1/OoqvrKlVnkehlWrWpippYskDZSAmJiwftvwLKxNxxyAAdFEAX6B6xfcIwx7SlFvKgVwbsSUK5N9GI+rm5uBa2rlf1cIa00zx+loTJG4PLutrxWP5iGVhzzf9NCui5aR1km+WajkoM6V1MhbBF9ZF1NnQXuLg2I49tdtvVFLJBIyz5SzhomZeEdkWJSt+LFXXgZAHkgEGxagLkXXafKUdS8RUVbRjENl2hIQuTEgekMyKTbyw1NXdbxRVL07RvdGhQsMTzOSEst8jyDewNvPIvZPnqNu+QWJlq+w8BjidkQtGkRBZ0PkEFhc2N8BYGwv1O9Kal5Znn+YNSoWWNV/D+WlWnB5A4cyqHFiCHNuBw7UA0dP7we/VRl5ZyKpkAxUdoYhiPr/u1DL6rA3a1idDdpqUNZNWWOLo0EuEUhtJC9iVOPgKACTa5W4vofQ1dDFWNVRvUrLJOcyVQLIJclWNr2soaBiuRDhiB+cAsNF0m0EdSiNH+KJyrtkDeZiwyH02Uta4FzYePdWo6LEkq+e4F7Z03R/Ld6F5Zvw1CvKGUNGzZL6Sqq/knIgm5PN/HtHo9vNPtscBIJhhijJHg4YrcfvbXta+QSWG+v0ZOfxJTxE5Pl9g+DrQhECxr6UOQLHI9tkVgqhb3KOrgnn2t764d6iaUOyvGY2kjEwjwxjZGBb8S4IWREb3urKdXOpeol23azUrGrFEjCp9IYsVX2H63/AKazWP8A2lm/NQKf2nt/rGdZs/EzQh4UaAdhqKuJS8oxliYOCxZbtliUW3jlGF2tx48HSz1Vtnb3KjjLAmSVJGC3xBaQeAzHi4bxYfp51Y6i+NbUDxpU0VjLEsq4ThvSxIF7xrzweNLVd8Z9unlE0lLVpKFxDxzYkDngYsv3OuU4uSoj2ZTFjhYl8tH6qhz0+S+5iW9ljmeaRvZUVizEn2FuP3IGp6VEV6KNYo3Wps0uShiweVkxBIumCjjEg3udU6r4lbVMpSRt2CnnEyI4/qGc3/rqOn632xVCx1VbGFviXp4nZMvqwYepL++JGvPspI2n+oYM99acufKunmwxttDA3YvHE0cdRLFM5BBZAAUYlSOSCQLeSBqtQ7ZF8xBTzQrm8z54s62UMVA+oi11c/ewXnySJj33bhE8Sbk6pIVLK1I/JW+PKk+L+36fbR7YW+cqmqaeqp6qQEKc4p0VSykLf0i3pVrXNv6kamyS4o6dswXWmJrqunq3+EBpooWpTMkbIY5UQ3kv3FZXbniysMPYW58G2im50FPJWSRBJIxHEfEgIHbgDDgpe3pxPNyTe48aJz/D6sFO0CwwENIJMlla4IBAFm4sFYj7+976qJR1Ek7VK0pYOj94LMpurho2K35QXV7cN49xbUqL005HftGG23Ga/up3l5U4vqLqUKfLLPk6sJhG3AIAxLXXkG4FuCR++myjrJ4KkUsW4yF+727PGXUC3/ETzfgjgD7m19DjtTtTIi0VWI+4Jg62kLqyAc2UC9vFgAL83POuRKV3BqqSGqRC7SWMPqBa/HJAsCfN/Ycc8Jbi5yWKnz3S3d16U1K9QzfITRpLHIk1YsshCspjlZhJ6b2DowQgcAj9QdaDuvw277Vrd/H5uaCYfh37fZtx9Qyyt54t+usyWojSkaLNu53lksUsCqqyjnI2Pqytb9LnW7bhuwhVWZSQ0kcfFuDI6oDzbgFhf3tr0YU68TE/UsvDCcXBUq38ffIWd++Gi1L1jmdk+bMDEBAQpgHFwTZ1b3U29tSVFBT0z0tKKSCRpm7gYKka92FL5lVUhTYcFQbXtx50XquqERahijn5ZlVrW9Waqwx58AOPNvB0J6pkB3HbRngcp7kWuLxED6gRyeBccnjXdMyC1tNNSVyyyNTKJO9hOrgFu5AcVuRw2P5WHsf6atbvsdIiTTvAjEEVDm3LNEpKG/3UXA+2gu6wNT1NJS01Q0CTmZpWsjsz3DZEup9TsWH29gOBYRVb7VSQ2d2DSx1gqYsV/s4TIR29Nxf0oMr5hyw8AhgHulKqFYnMpjElTGK2b8PBAko/Mx9LY2Kkk3IFyNFU6Oo/wj2FvDYRm5ugVgygc+AVUge1reNZxuNVKaCSmEzun8ISQJZDZxwyiy34UWKm5A+3nTTSb/I+4wxRymWDG5KvGCbxsQZEMYZlJsRJG2N8QR76AO+stihipqdUijwWeOAKwJHbnlRZFHPGQPnnxo4/SFIxJMKklmY8t5Z1kY+fJdEb91GlDqzemapkilcosFXRGOPHho+5GzyE4kkBrrcGwwA8nmzS7xWTPGglaOWWWpjlTBT8siZ9p+Vv5EXLXD9w/piAM46TprMpRmVmyZWkkZSSST6WYixvyLWPF/A1HvVLIZ6dwhkiQSB0Fr5MFwezEBsQHW3kZ3twbK/Su7100oSoeWNcBKzlYwB2w0UyXwt/fgOpPlNddF9SzvLTd+oLiWjklkDKihXSVQPCqQcC9wT+W9hY6TAJ16zohjWJUp1xAtYlUxU+zfV3Lpja2PN/bXtA+oetJZ5Gjpge3GbOFwZpgQrKyBrWxOJ9wVbkgjHXtamSX7b6/CMvO+NdPsp/GCu/s220wTumeojJjvbuBABhc8DIuoudVOuqdp9uq5E7tJFEij5WppI41HiwhkUA5XHBDMLm3gizZ1N8OqXckp3qZJl7UYChHVRyASeVPPA/w0Cq/gvQSAK1TXyW8AyhgP2vHbWfLxM0IySiqkeCHf8Ab1cKQ22gAMAbn1Hwffg6TqzpeWk6crRUw9uU1albhScbxjgi9gSD/wD46a5vgfSZK3drQwsFZ5kBH2tdL/4a6m+AsL5ZVFYcjdspUOR+59HJ8edTQd6Cb1Y/jiUJhg+Xmos5F7K3c+ry1rkcWt45OkHda75zp1pZY4Q8FaI4+3GqBE9PACjx6iP14v40xT/AMXV0qJw/hi8wuq/oViN/8h++pv8A6PMAIArKgR8lkspueLHwALe9wb8eNIqodq6WYbs8bU0I2xqa8ztCgUkA+Xtc24Fr2Av++s2+DFbGs1fEsxhSZVSN/wA9yzJHiSeHu4I9ydaj1P8ACyCvnM089QMlVWSJwiNj4JBDc/1192T4Q7fSklEkJbG5aRvyurr4sLhlU/8AzOluB+QGi3mKVppEmq8aXJ3tDIqelopcUykF7ojAKeSJHPAIGviTU8REJre2nZSb1gJGyu81vMwuWzvYf/ZITf6dNWyUypTvPXRQQTSX+Y9QwspKISWYjlMRyff+miMlLSRRicpAqRRjGTFbIgHFmtwoHi39NG4nvCDSbkvZR42rqiPuKgMMDNYQ4AjFZuY5AnpYAizsCTfRfYaCSogGM9UpXtpeeGSN1MYQMGBkF0kC3Nrm7v6/YB9m39JIZHkr5gkW6jCSzM0q2TGFgAMVbIgggAEeNOw6uiM0kQSUiMuplCgpnGoZ0FjkWAP8tiQQDcaKD3nG7dKd4RWnkQxKFuCWztiRkGJubr5NyQzD31DUdHs3HzD4h1YKwLfTMkqhvVziE7akWIVmvc86ot8SVwlygeGaKaKHtzsqAd7+7ZnXIKlrk+bWtoe2/VC7rDI8JCNQuZF7t1TCa7vHx6zbG3C5ArzYaVpQUHQLYsDUuclUMSpJfFI09frs393l97nzxzDv6Nt8HzUk9TMsUmZVCBkGYBe5kxGIvYlADyOLXBXpfinUtTzyRfLOVpkq1wVmEQZsXhkOdjKoKtlwPq9P2ZeqaSd9jq1qWR5exK5MYsvGToBcDwoUf0vp0AcQdfb6yrfd6nm+dkSaWJqSip6mnCOVUlgzyF1BtJcAJZri366pbnuDOKyuuwqaWrpWj9R9MMixARgXtgwdiRbk8nRQDXJq1ENndVNibMwHCi7Hk+AOSfbQWq3PKqo3irIBDIJLx5KTUXUFDGR5wxYkji3+WaT9PwJOxaMExb0sZLXb8GZB6Dcm6XbkHg+976s0U8NMtMMkQUm9TQC5Awjfucc+F9QP206AaFRdfUM1QlPFUpJJJlgFuQ2N7gNbG/BNr8gXHtekvxKp2cJHFUOWDNGwj9MqoxV2Vr8KpHl8fIte40kwVUaPdbE02+OzYDIiOUNdvTc4+Rf/AICPbXXTe5wU1WIJUq8IpZqKnJgAjjE0v55cvWWsoHAsD4PnQkA/x9dQkLksiZNgAwAOXPFifPpJ+3GlOurXmrJYxWPHC+JszOXVvqsiKQtsSwKtkpUIxViGvDvGyVTXYQyAw2ZFxDZsHDHkXAuEVb/8be3OuVoGEk0jpIAsgdAVIvjCqg+LnnMWHvr07OL4E1YxLVbfDTFKd4wWGQN/UwZ8jYnnG9yAOPtr2kx4AIaJGFsQuVx4xhZeftybc69rTyeGlB9fhGVnX310+WHNw36pgpZGeKNWVYhFKrF4z3HWO7BgGDJcMV8HjnV7bp5qWvp4ZJ3qI6kSKrSKgZJI1y8oqgoy5cEXBHnnQPc9zUYR7k8cEEsDRLEjSSd4nC7sRGMCotiOSCxN+NW9krqQVEby7kk8kIKxiZo4imVgxIspaQgBcm9r8cnWRPiz04a3J0KdJR0UO6V8UsAL/MUzQFYixj7mNyHCkRgOcuSL+NNNZ11IvzMqwK9LTLOpfM5tLALsLWsqE3QMTe4JtYi9KtiqINzq5Y6N5454IlByiUdyO9v7xxcC45API17aul6xTVUsscbUlaXleTuWeJpktIoTEhvXyDcAC558a5HuKe59d1sMVQrCnMyUaVsbKj4lCcZFILn1KfDXsfdfbUFf1bWwx10c0yF1alaKWNAvbjqXxawN74WIVmub8n7AhD0BUyROs8kIcUH8PRlyYMpPMjghSGsFsgJF78820M3eipEmkp6yrLu9HHTyxRwMC2BLRujEsBJyCE9RJBsPbTSrwFWhHvW5VUbVNOaqfGkraW0gZQ7Q1BHpZsecTex/xvqnRUrQTxuZp3am3b5Nc5Wb8CZbhSL8m7j1HngfYASVW7UElLIZZayoareEu8axJI+BZYVxv6FDRk3sLk+ebasPulAaioienqnLNHUO0k2IZgVCOoDriVv+UAkLYA2Gna9BXIrUrpDJFDOFNIm7VMTrJ6ku0ZaHPK9wC97tfkA+RfTZ1yiw7WjQXeKlkp3IU5ZRwyJl482C3P8AynSPP8QaNacsu3Rt84+UiSSh8yHYZMDdybgkEJbwL3FtS7j8ZZKYiGClpxEFGFrhceR6Qpxx4I4P6EAggVspMl4kUfd33mKePeewSwkelqILKwMpHbuUFrn1Jbx73976MNtr/wASM9A1VG8rs8sbK4p3RoCVluyhQxfBcSS2V+AAdC4vitXmBZUipFQ2UDF+GMmAX+84Fhllb2tbVmn+KVa8wjAprFSwbtMDcS9kjFpwPqufquRbi/p0bOQXo42Pp+pkSc1O3yyLUwU3dWWRS0skTkSklpAyOQS6eAAFF1uBorsvQtRTmiMaoI43qUeKRyTHBOwKqGW4ZlC+AbXPk8nS6PjZVdkvhTlhII7CN8TcE3y71/A8Y/bVqu+LVdEzKUozikj3AYj8N2S1xKQCcb/pex0bKQbRDHRdFVq0M23vPTmn7bQwvg5kxY8F+Qt0W4AXybXPHLPLs7yURppJRk0RiaRUsLEYkhWY82+5PP8AhrLP99dWKbvGOmuXZFSx5xCknmYN+b2Qjjki+j+wfEueWqwlWAU6wvPJKqsLBODa8jfmsLEBvIKg6Tw5Lexqak6ION8N4WSNWmnJSD5V2UqpmhvxHJZbWHjJcWsTzzonU9HUrzCYxkMMLhXZUftm8eaA4vgfpyBtx9hpKi683StZnoKVeypsC4BJ/cs6i/8Awre33OmLpbqGbcIqmCohNPLGO2/Bt61axCnkEWva5B455151iKToj24mUnhxulTdxVd66ovVHTG35O8kNOxkbuOZLNk3NicyfFyB9vA1Ia3b42LF6NGJuTlECT9yfJP66V6X4XPFAkPcjlvG1LI5XE9hmke6j1etXdSOQLJ50v8AU3QjkTTSUd8u7ygZ5Qwa1OEEZI7faC5XH89+cdU6nOMIN8TSH63oF81tMP8A9Vf/AEOlGGvpARE+50ZpVqTVKuQ7hJkMoVmL44iQ3yAuQAOOTpINTSZzwNHFFGtWxiQrKFZVinETyXu2Jdow3jj2tfXUpopXUyoH7UMKgRLLi107circXtESJRfzYjnSuZ12EfM2Idfbf/77Tf8Air/8dePX+3f++03/AIq//HWM09FSsrIiZ9pplTNZu0XWKBVeQD6Q5WVvbkrlwNXa7b6adpysBlkxXgJMCE+WjWIxektbuK45FzYX4udFwtjHzNj3eRJKUuhVlYKysLEEEggg+4I17QnZ0Zdmp1dSrrBErKwIIIxBBB5B17W1kX+2+vwjBzypiU8vliD8R6hxX0fbj7vYoWlZFJVir3RyhAJWRR6wQOMb82tpSWOJxAzNLPSrFVyxrMQssZjjBKs1mWSPILiQALluBYrrc6joqjq1ikngV5BGgD3ZWAAuLMpB4PI/XQ+q+FNE8hlDVCyYlC3fdziRYqe6XBUgkYm451lTXeZowXdRgR6cRgo7j956d6pVIDKEUO4VmuCXZELXC2BKj3JF3btvlgqo4RVnuLPFFLCskicuwBCsrDPA+lrY2PjIc61ut+DUXaZUrJ0XAoWZInYISWZMwivgST6QfcjwbaHL8LWMkVclTTSEFZ+5JDJH3CBcO5EpC+zHFVueSDqKDoIbdRbosl4ayUCRpGjiebJljXJsmEt7RhBfInkC/OqNX1tXRzFphBJK6Ld2iiYyIQMfVGBkpFrc6fJfhbW5QyjtSyRoVE8dU6yMOTG1zF9aAhQxY5KMT7EKXVvw43B5wRSqpkUKoWSEGVlW7MEVgMjYuVVbDk/ck3oGiWq6oqKVgs+10foCNcQyIFuMl9QbEEFiOPDZW99d0nxNolsH2iEWAAwlK2schYFeLN6rX4POvu59OVBlriYKmNalFCM9PLioWSNsG7avzig5AIuP11Tr6ox/MMJULCjpoY+6AGZ1MWZCzC4ZbSftcHTulqFBipfiPszII5NtlVL3Criyg/cDNfc/b30ZqOodgeYrUU8iTCwYSxSMw44BxLHwRxrP+oKZZEq8UgYLJTpG8Sx3LOp7j5JywY2vziCy8A21e3PahNVys0PZb+IRRQSLmO8rOwa12IYBVRwyAAXHsw0Xy1CiH+GTpt/RenW3BVzJHbnwQ+Nub/10zx9CbbOBKsSyB1FpBK7ZLwRZs+RcAj9QDrAt0oaZgaiaZlkqjPOlsrC0kgQWEbZFnUgkuuIIPNjfRN+6knotuo1p52SWKgjmMSxxsCBgpaRpDwlzgFQFiT9tNTlqCS0Hd/hhttjemHJyPrk5P3+vzyedDKTp/ajMQKeZJFkaHI/MAZG7EZhrWa973sb+bnQyv6rrFrpYxKqrJC5ox+E0DMsOREjfWjq3q9RxI4tY30Mi64rXWmp1kqO9JNNHMSlOJUaKNGEaFsYWBLFsrAleBz5d0tR2odK3oDbkifKnkZOXZFedyx4ucFcljwPAJ40E6l2Gl+QrHo0fuoiRyFzKWCApKVHdJ4wIbjQ+j3Osl3KAzVSQOKDMx3jaN3E2Lpldh62RSShyA9I8aKdG9Q1UtLVrKXkrISucbRxkZMvGBisJI3A4ubgDliOdTJtpps6YbUJqaXB1/AU+GG8wNt8MaugeJSsiEgEG5JNvs173/XUXxI6pampEkpZFEkkoQOuL8LkWHgg2Ixt+p0s7Z8PYaqVe9Tz016eKVyisid1r91FEiMFC8cBvfjxwS3DZoRPSQqzQw7cxdllRz3Bw+auoKstxY3tYkjgkA8e/bae67LvF2lXxbaa6v3ClD1FuSmVpqPJMU7KKR3GZjb1EEqLAFmuBjwPfV3p3rj5iokppqd6aeNcyrMGBHHOQt9wfFre+qHxBqaiQQLSmV4RIRU/Km8oHHHHI4z/ra+lPpeaCKq3FqgTQJ2+0O4GZ0RmCsWb1eq+HufPFwNJycZULjgwxcJzoq8qVrxS4V+P5NK23rOjqJTFDURvJz6QTzb+W4s39L6HdIdTy1dTWq2HZgkwjIBBPLA3N7EekHx76Sej65aWaWBjBVR0sMlTBOliUsORceMsiCpvY/fiwhNqeDZ1rRUTpK810RGxW9ypJA5LEKTe/gAW83W0b39anTscE3FPjak3v47/Lkv4NE3eoi2uKOFJGDVNQ7AvH3QTI+T5gMhxBcC4N/H1c6r7nJJR1jMZI4xVycykXEMMEF1WxsM2bM+SLFvJ8cbttj1W5baJP+5gM8v2yBX/Vwv8AQHROq61QvPG1LUSLTsyu6ojpdQjD83BIcEXAtY/Y6didTPxYxhGNONHX87hYqOpqiULOYyAlFE80QkKKHnkupxa4uFTgHkCTk8DXtWN23qlqJI8KXuGp7qyP6fNMwXlciklibBj4BFj5A9rXyEEsN9fhGHnX+4un2aJt5/Cj/wCRf9BrNIfhtVNO7y/L4SSxNIqGwkCVBkYlRGpuUOPqZ28jKxADNBstT6XjdbEhgrM3AMci2uALqC8bBCCRiwDWxt1T7NVpHcyO0qyRFVMpxZVSJZAfb1FZG5Hv+pv4peJmjDwoWaPoGsjNObR4woUZRK1nJMxjb7fgZqFBHNz4wXVf/d9XsGWRi16TtBu96f8Asoj7bD6iO9d/YH6r39Jb49uq0kOLsUZipJKXI7UNpOffKOVQDf8AvBcWAtztiVMlRE9QjKFLOOB6coUBW48gOZAL/wAv7akoBdG7ZMK4RBpUp6eJJHjZ2bCcx9vt5XKsoUGWwJALLqDfentyeskkiWXNGnaCUyr2lV6fCFUQv6XDlgWwHJBJIPDHtFfWXhWRTiTGrZI2XqiZnNyeMWCi5vzcaibf5vmEYqyp64yrBgqXnVAzc2JCqWuLfWBexvoAWqjbd2EMYR6sAvKVHBkRiI+1leoJMYYSn1yMOfUtsbRrVbnL821O1RJZqpDmFMYxnVYxAD+cKJeD9gP5dMdb1rL8u/o7cuDW83X+zPMHsw8FlCgH9b8qRott+/u9SIO2igdy7ZXyw7JutlAJvMQ36qedAGd1nT1XIoLQGTFMlzpYyXvUqoD5xlyRCWJ+lsbEgG+iHS/RdMZKp6uAxLC57cvqplRSz3CYiMqAuNzk6m4IfkgatbVevp0eNllVWjYEOGAKke9weLfvoAQ4fhztlVE4pqmZoyzB+zU9wBmALctnYsLZC/PF76P7hte39ympqiKKSVo2jgEsYZiqKMwDjYWWxPj9NZTsFXjtdBDDO8JO5fLzmBwrlZGcAtb7gcE38ceNVp6aL+ztXPJJDR7hUUcju7kiO2SZFTfyTyOSOPAA0AbQnTNArsRTUyuY8G9CAmO2NiLfRiAv2txqhVwbTHSlJFolpkIcqe3gC18Wt/M1jY+TY/bWY7TQltxDTM6zmtLrhSO7zxSkAEzZBRB225BHpAPB8am2zoWZNroZoaeVKiKoL1CoAszqrOqsolBUsqn0gjwxtoAfN13rZokppJflSoUmmKx9zFR5KBFOKg+eAAQfcHVfoLqakeoqqSnplgEUrWMUTBHAH1OcQAx8AH2HHGlCTomp7SPR0tfDMDII5WqoY5FzKt+KgAHbLFjivIsb3uLOnTPT1dS180jiGSKqSFppAxVlkjiwbFMbEM/PsAP8NAFuf4gx/MzUsVPUzTQXzwjGPCZj1XsMvpF7c6UuofitM1LMaeIwzUs8ImHdikXByRw65KbkBDblb/vpoqeg5JJN1vKEj3CONVxvlGVjKEsOAQT7A8i/jSjv3QcdBQVUtXNkksMMBSmgWMhkdcCoLWY3AJva/q8cDQBf6h+LE9PO0PYhEkKxtNEXkd3MnOMJRMfSliWewubAcas7X15LPubUlQYoYmkeNKeWGTKZMSVcSH0XY2OBAFr+Ta6xt1S09WVlO50s3yrvPUZRwmaOMmxZAhAZb9sMpuLc831V2P4j7T8xHPONwDRktGkkneiiYixZVBBB8+3ve2gZsTdHUnaliSFI1mFpO2MCw/cc2/TQ3eugUmp6anWRkipnVsbZZgcWJuOSCef18aii+JFFVwzCkqVaUQyMq2ZXGKk3AZRe3n31NW9TPF3B6LgvjmTZiojsotbk5k+54Pnm0OK4UO0cbEi6p/5wLO2bTVrX1E0s4andQIo+fT49rWFufBOV7nxruq6Lp5I54yHxqJBNJZ2uXUqQwuTb6V4HHpHGoZepCXwXG4cKbHlbVCRc3+6nL+o/fUEHUDvKCGFm7IwH/dlnkDq17+oWUMOP6e4txE5OTqyHceiYoYxJG8oaJpWU5Bv791aQHJTcZAMPe/vbjXzUdZ1I7U0asUMjpFl7ElkLswH2uoX98h7DXta+R/pvr8Ix87410+yrB1oXehISpjieTtLcIFqLxNzY3awZTa1rmx8EaDbn8SGqI6aYBoOzXwrNEjuZMHEgKyx9tDfgekZAnwbjT3SdMwvT0asGIpcJIjlyGVbC9rXFiePGvlP0LRpf8IsS6OWkkkka8dzH6nYkBbmwvbWbPxM04+FCxUfEGrklgjpKZJGmpVqiHlCYq5sFuRYkXH+P6ahPxMqJIqTsUwaepeaNonkCiNoR6xlax+48ao9WbPLUbuyU88lPINvJRojjciYgK3/ASR4tbg+2lx5KZ4NovJJRxhqlZXEmLxyBRndyCbs/+TAa6KK3HKo/1nWlZBTqZqZRVTTdmCBJQwckXBLWsoHqv+w8X4pT/Emohp6oz04Sppe3eMPdHWVgqMrWPHm4/T97Cayop4f4fUJVvU09PVSLLM8ndKGWOy5MBwqm3txf9dcdddSx1VHXrDi0UPyymdTcMzSglQfBCCxuCbEnSS8hVYxydYV0EFRPW0qRJDHkvbmDl2uAF8ekG/1e32Oo4es54u989TLE1PAalDE2ast7FQSPS97D7G9/HkOamhipawpVzbknbBlheo7hEeQDMtgCtg2RI+w8edDqCrjpXqoKeZ9xoRRNM0LOH7fIGAcDgMhJxtcD2uNFqAa6DrerBcVVOsZNK1VEY5M1ZVAJRjbhuV5HHOoKzrmeaKmigp1nnq6YTvG74xxxsADkT5BJKgaWaCSOCSSChq3qKSWhnlaJnD/L2T0WI+m98cTY/e/GrHTW4x0k9FJUMscdRtcUaSObKHjIYqSeBcEHn9NO1ATDqympKHvCghheOrWCohCJ+G65HIEL6iFuVP6nn7uVP1BlWmmQLg1MKnuD8xaQr4tY3Fmv51nshSpZpwMqep3iBUuOJFRGRiP0bkf46v8AQcUkW6TU0lz8rS9lGP54+9nGf+hwv9NJxVBMPVXWNe1VUQUtKkq05RWZ58CS6BvBH6n7+NfN165q+9OlHS/MJS277NLjdrZFIx+ZgPPnni3i4yg2A1G6bg4qamHtywemGTFX/CB9Ysb+LfsTrraepIKCfco6qRY2+ZepUNwZUkVSuH8x4xsPv++ii5BUIVXxAnkalWhhE5qYGnHcl7eIUgEfa4JIPPtqA/EeoaCEx016mSpeleF5bKjxglrPbkWt/npV2bp6ZztsImlpZTQzyBozYrlLkob3xswuODxqImE0W3LJI9KUrZEqpBIQ6ShTm2ZvYtwb+wNvbTtQx9qesaunpTJU0wWd5Vighjmz7rP9Pq/Lze/6DXWy75JVSvS19Okc0ISdRkJY2UkhXUm9mVuP0Pj30tV81PFDSzxVclXDTVyPNI8vdMYdStyQOFU2Nre51d6i67Roq0U2Egip1UTob/izNgkYI4Ngc+D5B1NvkLeWekupaerjq5TTxx9ovlZQTJDIC+R4F+5Ziw8Ei+h211nd7IfaaQJUxSS0mIRuVXMLIcLJmLeocA/1tT2U1FFVolRSqiy0LQJGkgk7zUy5C9hwzKWWxv51z0rPDDV0Q2+pdoasO01IX7ggATK/3Qq3p55NvJB1TigCXSm5TtWmMbVSU5hZUmkjeMNGJFuLYqC119lP6aX6bdNwrKeoqP4qtPCKmSEJMi4kAFwFYgk+njG1z+unbpi/8S3W3nuU9v8AwdJW4dG7jBR00AoGk+WqhUu0cySLMfe6WV1+w4PF765ypU6YZGd66kXACdXd37ZjxhzR+33QjhkADGP1WBPgjyLaI9LfFjcFqI49xSOKBs7ztC4uYwbgFDgTkMeB/wCmqG99TFN4pZmkr46c1CyvHVo0ccFxicbk3sC3IAABsL+dUNk3oNHu9VEcYkpWpqZMgGxd7lsRze5MjG3Bc/bUUOoci+OsFT6ZaSRJLekrJmotzexxsbXF7E8217Vff/x3oxCkUs9TRwyNkiExKqsWYllNnkdlF/NlP3Fva1slTZvr9GVnfGun2c7lvzIsgj3SoBRXx/tMZAKxQutlC3N3eWPEG/ot5B1X3Tql4lnZd0qZe2hZEWpjBf8AtHbU3wN84rTYgXH7EW6qfiFSLHkNlpGUMYzI/bN2A5uBFcE+eTzzqnXdXKL32rao1CoxJgzt3BdRYY3bzceBY3PGsuclczUiu6hjl6xmKzTwWlMUSqsipHIT+AsnqYDIjuFi4NsQLjm4HX8Y7rlFWCpRfxGSKKCWztNKrEWBvIyrGw4AYsxJAsNJ7dRSshVYtuiDKGjC0iBZMiVIu98WuCpyFjwCbWOh8VQ9pAcY2VEcqscEHOeBue3wVJ49/PjU3DsRp/QO7rUzikIgeJ6bvSLHHEqMxENwVUkgqzSIVdR9K+bHWhJ03TLF2hFGsXvGEUJ9+Vtb/LX5dgqBDE00Hcjcu0RZZWU4lQw+jH3F7G44HGrrwZSwMxaVRIkUys5k9RPk8mwf1WHsVOleFiP0QKPbqYkg0sJIsxHaS4+x8XH6HQyHqDZqUER1FJHkbsImTk/qEHJ1g3yiLJGuKGOT8GVgqqVcMQSAf7tlGJ+zAH7sAKlqyJw1wpRgB6vpCmw5/YeffzpObDZxN8h602SHJYSoMn1LDTN6/wB8YwCPPnjzqjuHxH2po2jamnljiCkoYECoOAvpkIsOQBYe4++soqazumeFbsrM3bkUNJe8mdjYE4MAOAOCPHJ1cpNhqHj7YpatgITGHWnc3JkEgHOPpW1rnm5PGi5hZEfpPitSlIhHQuUF3jyeJVTt+WsMsMf2B+3nVH/e9m7PBSQGXt+8jl3CknEfgqTblsb/AHtc8aA0HQO4YKq0UuIEiv3WjiySQL4u5KkFSw4Nv1sbxUXw5qo5YXUQqwZGVZJ+XyuyEYoBiQjc35xbkeAXMLI6DBt/xePeaP5elSWRrtK0nZj9KgWZyGLMDdQeBYD76O73v2T7S0tJSs1XUGIlitQEUOoDRSLYcg5e9vtcHQDZ+gpo6GX+1QFLvJ2TTpULYC2SmQBo2IRhza+I9xwx0/QtJFHQItU9tvnaZiUJLtmmWXjBLleeRZgbkXOqUhWLQuQ9Xq7bq5pxntYZVbIEyD1Ei+N0BMYuBf8Ay0jSfGilkUD+GCS7NJMpKMMrWyH4ZyJ8FmAIFvOmXetkpY03CpSorEWrjeSaNRGFYLcH6kZwubFTaxF29hfWY/BvqT5Tck/CMrVFqcerHDN1u3g3tbxxppisWg0UPxmhFPII9vgRr3ePuIiOvjgYXd/IK28D3vbTK/WVOooYKKjhlFavc7KvGgikXFgGAQrkDzkbH08Dxpr67r9tpY0kr4I3WRsATCshBte54uBx5H6aDzfCzadwpRNSxCLuplFLGXWx9iUJta/kEffx50VCxFah62MiVDVFKsNRQTxxuC2aqJWwLIwAIOOXjyLeb21ch36kjZXgpGznTusY40DmMuVDHAEsTYviTwBzzxr86Qb7UwmQJPIuZUuA5s5Q3Un72PIJ0aofiTUx2DpBMAWIEkf8xuw9BU4k84/Tf21Er67menCWXUaTi6/H5P0P07uiT1MiLDg6i85uLh1cxqrWHquqlg1+Ft99CU+IEyRA4K+CNJI0j2YhahoiBggW44Pgf19882D49mGSaSWjV3nYM7JJjbFQoABU8AD3N7k86bds+Om1Nw8EkNwQbxIy2JyP0m9i3J4886m2b5lxngQbpCq3c/yWd76umkeazqAkVUBCjuGUxMljJZgQzAMRa3BI51PVbu6/MGOKBZEcqkApruIwy/jZC9/SS3028ebEE7tvxN2qY+irgUn+e8ZP/WF50zUlbHKMo3Rx90YMP8jpWS1L7Th7lZw/zT/3zMz3Pfq0xLyXSxB7UTAtZ/SSzwYkBbAhcOeeQba9rQ9+/wCzv/T/AMw17WvkYPZvfz+EY+fx4PEVILh8swrbfhjuRH/ZlKOzMVeVArK2JQ8MSCCobx+nudFE+De4OgWQ0wBQK95HJYhmYMMY+CMyvuCNOG5bI9XWxx1UTvQCi9JBIUTMR6jY3zCCym3BPHJ1n3W0AiG8XDxhpqRoMslLCzZlcrE8McvtfnWdOKuZ6ovuoOJ8CJ2XGSqhVcQgCxO2IDZcEutyWuST9zwOLFab4Hj/ALytke6CM/gx8qDkB68/Bt+vA+2q22bFDV7/AFpaWTCD5eeMJKcWJS5v5uvqJ4t5P30nUNM0WzTV0csxkMxppD3CypCZVZjYHK5NlJvyGP3vpURVTR4PghRAWaWqYFsyM1UFvY+lBY8m320Qh+EW2qD+C73NzlNKbn7n1gE6QK7b4VWgSKrWoil3QcQlo44lkCs0SWcnEGx83Um3BvqDp7qM0cUCGRo6RN3mjkYMbIiqpjQnzgSWYj3xOk47gqGNr6Q235erqKmIR4VEsIKhz8sEbFPSL3J9LksDlkPa2jm3zQ01ZUoIVYGWCngjSONfWYTK58KFGJya/wBuB7aCdS7mj1yrSiOqSShmmXJFkM0sRk7dza8lmUBRyCALffV2goaiSlWcKvzcrrOsfaqImSbHBy7s7Kt0ug9AT6eLcji8NjqGP94iCWJwXWlNM8sg7RZoysoju2F8VX13Pj03BOmCt6piTuqGDSRRNNgbqGVBc2bGxA4Bxva4vpY6V6VFVTK80M1Ge0aWWmJurxq7N9TLnZyxJYNdrnn31arvh5K5qGFSGaaGeEF0JKLMwPBD84KMAAALAeObqyS1CqDn8djemgM4KfOBECC7HKVL43A9hl6iAONeh2AXjZnLPGI1DBQLiPK1xc8tkbn/AAA1U33pt5TRfhxSJTyZSI54I7TIMbqQbEg2Nr2HItpUHRFTHBToI3XITCq7DqWzYntOuTqCqZPjYjElTbjhK8Y6v0xCy4tkfS63FgbSZ5C4FyvrPpJtwptcX1M+2UxlORHce5KluWFkB9N+V/DT2twfubrUW11wqQ4eoKLVqLNIMWhWnszFSbeuYfbgm4AGoV2zcjJHVFM51omARzGqRzSSRlkS3PCIbFiRcC55OhXgffjAIqfaJyqgMR2kNzf8WQFxe/g2Jt44H21mfwS6BmnqIa+8fYhmYMCTmSqXBAtYjJl9/Y61vqLott1oI4al5IGD9w2VL3GQUMFZlNg3OLWJ548BU2/4fbjt/wCBQ7vCouD2ZY1HL3twczdsWtYc4n7a7xrTeSx16x6oqKRoxDt8tZGynMxnlPsMcWyvydfOvpZhtFQ9Mew6wFuRyqgXZRY2VsbgEXsf8QufP9SQfVT0VWB7o2JP+LJ/5dLHxC693SWkamfbJaYS2R5PVIGBP0rZbAt48ni9tUIaFroajpxqqWlhUrSuEVlV7YAxoQWW/JAP6aFbF0ftFXs4qvlCOzCwZyWjZmiT1t6HsbkHk6p9K/E3bRtaUG4LJHjH2pFKMQwB4IK+oE8H2sdM+2b9tNRthoqeqipY5ImjCM6h0DXvcOeWNyTyeSedAGZdFfCOGp2819XUmCH1EYreyqSpZj+4PAH9edc7l8Gl+Varpa6KohyVY7KQWLMEANiQGya1v9NaP0bttZt1BH8q8dfG4EgpyRFIgcXbB8mVgCQSpUeTz7Ef8adup12xKkwrTVZeMrjir5HllYpw+IF782KgjTAh2D4Qy0W2VwkjiqKueMpGqgME4IBUuBZrtlfi2K++gfwR6FgqRWGriJaJ0jUh2RkIyzsUYH+X39taPv6V0e10cVGz/MsaeJpbZlQR63fK91uOSfvpH6Q3N9u2vcPwqiYNJUFKqNFMbYr2wx9eSjIE3K258nSAHfDHfqiorKte/O9LHGzJHJIzgXlQIPUT4Un/AA17U3wJ2/8AstfMfcxRj+hLH/Vde1r5Jftvr9GVnfGun2HPjDUTmOgp1CGKYp6bkM8i2FifAT1r+t+eLakh+Ise2KlAtO0jQR3mzqEAViM2RWYfiY5WAFr2sAdMG9/DimrDHUSTTxSCNMSkiqFxAsQGU2PvcHQ3fOjYRVPVU+5RU0ki4yiXtSq/gEkO3viCbg888ayJp3Nm9hThs4xenqWouvttIhmSmZ5KlH4ip1eQAGzh7ckfoCbjnwdFNo6i2s0ck8XYjpiwjl/CCC5sArrjz9Q9iLHSFvewRZ0wi3WjZIkIkWScJdyWLPjCwve6i1xwigki+gOzbhJBRz0KGkqWqWKIkcqSOzuoAcewww4HBJcHjHU1Y7MNrczadv8A4bOIliWjkCKWiVRGcRlyUW1wMhyQPI1fXp6lwaMU0GD2zURJi1vGQtY29r6Sfhf0XHFDDUS00kFVF3I2L3BfL81vcWOI/Y/ppF6z3YSbnWXqQhU9qISvOnaICgtH2gVsCGsG83vbTuoqsSwlKTSN0XZqYOsgghDoAFbtrkoAsADa4AHAt4Gk3fd6q0mnMbSxoYpsMrNZo2iVWVe2Aqm72uzZjmwtwo7vus9Nt4qYt5M8hMahFYMCy3DgZc2CshN1ubAn6gQSrOudy2+mWapMFQs6RiDEWs5Ul88bE2A58Aki1gCNFwtg+TGCWWpM7UwqpwqyTASAJmQIIZFBOFuHkaxt4FjqDb+pKiR4WMzCd2pwtMFAV4pIUaWS2OXpZpTneymML7kNWpPiPWxzy0lTSRvVLEJY1hchX4DFSWJsQuRv91tbkHUFJ8eITGsktLMoZigwZX5AUnzj/Mui5E7CfIuU3U806wqlQ9zFRJKyhbrI8jrODdbB7AAi3pNuBq3t+8ymVI56l0CGRYb4Iap46mSMIzFbEhEi9K2Ldwn2FrdN8V6EiQu7xdpsGEkZByJIsAuRJ9Jvbxrqq6rkq7DaZ6KVlBaRZ+5cA2C2xsV5uDkPtp1RDhJcUL0HUVT8o00lXHx22kjWZRLnjIZI1vCO05IXGIhjeNluMr6M9Y1bxzrKk0kbfIVTRrcANIoRgMSOXAu1vPo+wa6duXxkqYZZIpHp43hkKSK1NJc2ViGQfMXYFlVRfE+tW8au7l8V6qnigkkNGRUQmaJe3MhIA4B9bhWPgckXPnTIC+5b9UQ1IihleWRFZSkjKTKxp5JVZY1jFlzCLnkLm6Aaq0NfeqDxVDVKsaUGVlU84VRYAhABY2PHKklbjxqTavilOauClqoaaCabG8fefNA3IuO2UDkchC4PIHBI1NV/E2okmqk2+i+aSjNpXMmGTc3Ea2Ja1j45NvHIuAcQbzUpHEJamXCWGklmmKpeHu90SFbJZVLJGvIOORNx5F1a55aGncu0zfP2VmAUsqVLqlwAAPSFHgaubv1nTJRQS1kr0ZqEVwilhKpsGIAUFrL4Nxa3nzqGl6/2+nalpYnkf5ixhZVdw+bHku31MXJyPJBvexvoAATbm00ByqElHYjkn74jURS5+uFWZCImZc1CMCVxXxlkfm19EbdVVciS00bB4llRUtGYRjHdJkjClJizFgbkMC3Axtr7vPxlcPRCmo5ilVJYNKFUyAMFKxesjIkj1MQBxwb3GmU8zMisylGZQSpsSpI5BI4JHjjjQKpntR8BqDLOB6mnYeDHL4/6gT/noDv3wBmnOX8SklIFl+YVmIH2yzP+moKDdqj+OVi/2t54WmkjUuVhaLD0LIhvigOOLrfIsLgeRe2v4t1cx2wmOnVK2Z4nAD3DK4UWJY2FnQ35N7/poAkqtl6kipjTxzUsy4dsOpxkC2twzBRe3GRufe9+dKW+73XUGzfwyooOyHGCTd0HImTNvSL3J5HB99EG+LG5hPmHanWKKtFPLGqckFb2u1yFARubhrn7ADQX4hb7NWfxAzz4/KVaRwU9lHpvIpIuMy3pUkg+/P5bAx/+FG0PT7I/cRkeSZnKsCpFmVOQeR9Ovukvq3qmU7g7GplkglxMXZqMe1aMMQYzcEEMDlax4IY2Ya9rWyX9N9foys6u+un2UN8+HstZuG4GOSKNYDFI/cJACyqGLXtYKouxJ9h76+SdHB6FIo6ijeIbisHzCxkMe5GpyMmX92uVsbeR540d6o3Xtz1wC3+cpIojz9JVcQ3jngeOP30o7duLQ0bUeMciNOlRd1J5SwxIDC6sBY8+CdeOWVxavd7HrjmcKi3+45dKdFjb91EH9o/Hp6iMmWJUV7KDeNkdwwNr2NmHFxzpeXpmPbKzaAxkapkkimlNx2lVnACpYeoj8zZEcceeLFJ1dU92l7AggWmLmNFjdlBkUqxOchJ4JsAQBph23oyaWCCOasLxQSCSJeygZCDeyuSWC/8AD48fYWnsuLp6ortWFr7mxbxuC08EkzKWWJGkYLa5Ci5tcgXsD76QYdsoKnut3ail/F9SPJGyF5QshxDiROcxcC1ibG3GmDd95FRBLCyFVlRoyVYXAYEG11IvY+40IrKSKT5fJD/Z0ZOcGWRWxyDq0ZW5KKbgDka5yy2NXh7FRzeGuEvci2bofZ4onhZ4agqxdmkkUutyEt6LYjIBbD83Hm2iG4bXts1K1G4RKaHAowlX0lwzKUORYGxP1D1Am1xobJtETE5B2v3LhihH4s4nb8l+HXgggge9wDrqHbkVkdWmzQxFGZ1YgxRvGCbp6slka9/ci1ralZbFXL2Kedg3Vy9y10r0xt1JVZx1XfqZFCqZZ0d8SoYYgWvdACDz6RxxpQrvhJT41EcVZAanvrgHbHtA3IjIBJyYMPbnEWA50x0G0wxNGyCS0RhZAXU/3MTRqD6Lm6uxP62tbxqzVxK5la8imWeKouGX0PEEC2uhBBCLcNf30+zYr/t9vspZ+Kdbvf6B/U3RDNR0lNTQiojjJkeVJlSXM8l0LEqxcljzcfTyLX1z0j0/WJBuHzbtD3k7cM02DTC4ZQzshJNrpYFvPi3vPSbRHGECtL6FiQepPEMxmW9o+bsSp9iPt51Iu3goYzLUPGVxCSSKygB8x+QMWB4yvlYDnjT7NiV4eqF27Dcba+jAnxC6J7+3RzVdVA1RACy1Cpi08QQnEjIBnvYg3t+1zfjc+h4ppdsArqYNRRwxNExBZ3UhiLBrgt4xPOmLcqZJ44kymXtwPT5CRWZ45FVWDFozdjirZCxuD99Q18KdmVPxLzTxS5hgGjde0gKEKLelB/ifvbSWXxtPY59pwtfcDbp8PQ+7JuZrqZYnmWoQMbZJGFZrG9iAq3v4A517beimhkrqeDcIAK1i8apMUmjYXdPpBJGLepRYstiCNM2+9uqSNMXiEYYDtsv0vG0bL6kI+ljY+RYaGbUFFVKzBnWKSFkW4HrSnEYYkLc8EmwsL240dnxqcPb7DtOFr7gXcfhvuEDUc6EVrxwSRVCSzWuJMw1mk/Ji5H6Yg2N9fa/4bRrscEMlXTx1EUjSRzNKFjVmN3jD/awvxzkt9NX8PosmcUmDP9bJM6Fr+citr/11Rm6ZoTAacQSrCTcxLUy4Xve+JJAN/cC+u3ZcXT1RPasLX0YK6zpqCeno1pdypom23Fla4kAUFFuQt+cgh97k/wBdMWy40+5OZdxeoknpUkEOBC4oBeQY+gZYsQosfU3nzpcT4eUCpJHGk6JMArgSo1wDccvExFiAeCOQNT7Z0UkE3fhnqO52hCDL2pLIFChQO0LDEAff/E6HlsVcvYO04WvoyttO57fPuv8AEI6upymkEIRhFEjXUDH1kM6D0XCgtyvnVHZNj2r+JNRCGtD0kkkoMk1o1wsfSFNwpspB4Y8XJtqDcvhWuMIWfAQXKgRnm7ZHIhwSb+4sbWHsLU913+SCvlrGSFppojC+KuikEAFgO41msAL3t+ml2XF09h9pwtfcsdS1u3UdHEzbd3WrXNRgaqR0suQDdxfSzes3QXsG5PjRvr+qWljaq/htHKpihjLOmZDsAwz54RQEUEi7EqLgazwV+e3pQSrmscpkikBs0Yb6l8EEH1H9yD7acqLqf5islZ4709XTiKWnLXBw9KsGxFiLn29/2s+y4unqg7Tha+596e6xlrNvrKpqWlE0LQxxGKDkA8EXuWsFAA54Gva42rpRYtuq6VZDZ6kMHIHASwAI9zz5uP217WllMGcYNNc/ozs1i4cppp8j/9k="/>
          <p:cNvSpPr>
            <a:spLocks noChangeAspect="1" noChangeArrowheads="1"/>
          </p:cNvSpPr>
          <p:nvPr/>
        </p:nvSpPr>
        <p:spPr bwMode="auto">
          <a:xfrm>
            <a:off x="63500" y="-1162050"/>
            <a:ext cx="1895475" cy="2409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4" name="AutoShape 10" descr="data:image/jpeg;base64,/9j/4AAQSkZJRgABAQAAAQABAAD/2wCEAAkGBhQSERUUExQVFRUVGB8YGBgYGR8cHhggHyAiIh8iHiEfISchHx4jISAdHy8hJCcpLCwtICAyNzAqNycrLCkBCQoKDgwOGg8PGiwkHyQvKSwsLCwsLywsLCwsLCwsKiwsKSksLCwsKSksLCwsKSksLCwsKSwsLCksLCwsLCwpKf/AABEIAP0AxwMBIgACEQEDEQH/xAAcAAACAwEBAQEAAAAAAAAAAAAFBgMEBwIAAQj/xABKEAACAQMDAwIEBAMFBQUECwABAgMEERIABSEGEzEiQQcUMlEjQmFxFVKBJDORobEIF2JykjRDk7LBFlTR8RhEU2NzgoOio+Hw/8QAGgEAAwEBAQEAAAAAAAAAAAAAAAECBQMEBv/EADMRAAIBAgMFCAEDBAMAAAAAAAABAhESAwRREyExQXEUIjJhobHB0ZEFI4EzQvDxkqLh/9oADAMBAAIRAxEAPwC7R1LJBLNExaUboKeKMsXV09AaPFiRaxdrgXW1wRoluvWay0khECxienrHgdDZ0NNcAtYCxY+oWPFrG976fdp2eFER0ijVsB6lRQeQL8gX51zL0tTN3LwRnugq/ptkGOTA29mb1EDyeTfVSlK57znGKtW4Rtm3cwS1HdHdCpRRhXZQFeWMl2u3PPBIUMx9lOitH1xBKYAlHK5qIVnGEcbFVMgjOQuD6SbkgHi5+9jknRFIWy7XqzR8hJIDlGpVDcNfhSV/Y2192vo2np3R4gymOLsLeRmAjyyxsxPg8g+eBqbpalWLQpV/U9HDUinZVMmUaGyLZWlv2wfB9VvIBAutyL65puq6J0L44hWwYNDYh8+2IyACe4W4CeSOfHOiT9Mr8w9QkksbyqokCMuMmF8CwZTyoNuCARwQRoRN8N4z3MZ5gXkinBOBxmitaW2PLPb1g8Nf2sNO+WrCyOhUHXFL81iewKVqcSiUxkEP3jEVbjgBlIuQLH3+5CZaE1ncM0QeCOSNo7rgOUZy3FskGN+fSG5tfVbevh81SZi1QcpoUhY9ocBJe7wAy+SSLfa3JIuYKroCd53m+ZViwqVXKNvQJ1UC1nt+HjbgC48886TbfFhatC18pTT4yCrp3WnmWYmMRhQpRlCOQx4YPcE/YWGhg6AjeBESqRj8saZXCg5tmrq5s/LLYggG5yPPtqjuvR09NGpXCQ2ooUKq9ojTEnuPYEhSb84vYkXBBJHG1dDSSiJ2gwi7TQmIzOjKy1BkEyt2wxWQhXtZG4X28SFq0Du6/DwziT8ZYzM7NIEjutjEI1xGQIKWEgJuMiTbxYnQ9Ox0zzTzSIVkWPLNFRFKKFuLnjL3582/rT3vpY1O5RyyR5QLTlcg+LdwSrIl7ENiMbe/1Hi1zpPqOlK56epR4JLywxEIJFYGRahmk5MrFm7Z4ZjdhxxYKF/I7VoPu2dDU8JjsZH7atGochhixuQwsMrWABNyLefN8xl6nEbdqn2juRrNjEzySvkVZwhW4NgcXIF8eGt4Onbaqeq+fYyPOiLKGiWxZGhMQAVyZLBg973UuW5BIvYSfh1uBMJaSjcwhVsxmwkCElM4x6CwufVb7e/Om66kuK0F3/eBWIrFNtoo1SzElfT+IpZSGzUNmoJGN7j+mrVV1TuTylIIqMLeFQXjiU5TIGjH964IY3CkE397c2LnoHdQSyz0akxCEkGc5KqlBmGuH9J/MDzz5vesPhruwtjPRC3Ztw/mn/ujyh5X/P3vpVkibFoLVV1RuwgM7SU8aAA27MWXqdkFvw2F8kYWvcAXNgRrinq9zmeCNq2OOSoVXRCqhsXV2VvRF4ITmx4yW/nhrq/htXNTGKQ0NsGu5BYhmkMjSL+CHRuSLK+P/DoHsPw/3CeigqI6srZbwRgHNUyNrPcFeCWC+Bf28iZYjXFsNn5ASaGqaHuncgUfIRHN1EjIqMy+xU+vEeki6tcgWJLx9LcxQsS8q1FTTPIyuQzLAHXjugkA5YtcexKnxoHXbYtPJU03fqXSOTGXF0hjkYg8AMSCxCsLW/KR+/00ov6xUELwS9cLRlSi4sFgJDDuILC/n9DZqbLWA3voQ1+yoJqBVaoSOpghd35c3b68B7kEH0i9uBb2JJunYEjZSzyOJ6Yl0nNxDKrZGzItrEAkMgIJW/H1Ul2yMsE+VgNyFBkqZ2GTOyY+gLzmpBP0+DexvrlEWwK0u32cfhEiofuEqWsM5ODwR6gBcj2uQ7palLLPRBCi2OiaeaNpXjSOQw5vVJduJcZF4UFCRFzdgLkWOWSxNPSlFaSSN3FJT2VqhuJBLjKnpkBt2vVa/H31NBLYhe3RqwkaOQpRxnAq8CnHuK2RHdbm4BsD7Wb0G61ZUMlTHCpsoK00CksZJlFwqggWi5C5HngHnTulqNZboRyChxlWF2LrJIYnVmkzQyegexRlj5vcqQTf1EW9ox03vdX81Cs1XNPFKjqQ1lUMqq9sb3BAP5lH6Xvx81q5JtwfX4Rk5/CsxEvL5ZodKJyXRe5hUAIG5/BKxoGYfYMtyD4zQfzakg3WbClcK+EccXzAsb3kGJ4IuTGfWbeOb6DVqbqubwGTCzdpR2mFgkAj4a5F277Efbji413uW+bmDUKqOoVmCP2CbA1KIhUjhrQFpD59j7HWZNd5mrB91F+SsnVKkkzC6VIiIya7rI+FuLowQLiBw4P3XmWorpSkQYyJJ3vxhdwmPaktiyj+6JCWI5vw1muNUh8QpUkmSSJAIyygnNP/AKwIUve/1LeS3A+nkBriz0/1q9QKiYgCOOkgnEdx6WkSR2Ba38oTyNTQqoYpYT844ylwEUbqC745M0obgm3jD0+3p4GqlbVSd6YKz2WelAAvwCVzHHgFeT+mqGy/ENe2oqgRKUDtgllW9OagjlyTigIvxyV+99Wqn4hUkdPJMmRKh3MeDK7FERjf08el4/UePUouNFAqXKKjJmqFZ5sUZMLySDgopNjfn1X8fqP00Op5JAlCWeX1x5S5NIPVhH5tcg3vZTYXuLabTJ4486Ft1VADwzMMsMljkZQSbcuqFBzwTew99Fo6gZKmYPNlJLGrGdEchnVWzGBK2ugVb2sbMCeQQtysE0rURKqVlswAyz5DEXUuVLKfK5EHEjxrn/2vhzZTmuDiNmaNgqsfALEWF7jnxyOdd7n1C0UsUQheRpiQpDIB6VLG+TXFgPsdO0AFT1Vc0jor/iRqmSt28FyR/NhlckIR5t7m19WLV3oI7vCglT2PPcW4Nib/AIefN/FvB1aqN/mWSFBTqGmLj1SWxMYJN7RtfxwR5v7amp96kaR4HQRThM05zSRfF1PpPBIBBsRceebOggONtqmmEjxkteIM34JBCTOxxBNwAhBU2yv+t7xVNbXQxoHL5MEFyIic8JTJbHjEERN45swBFyRf26uq6inEvcjjJQmyx5eoMwI9T8ABR9+Sf21Z6baWWGGaWUydyIMy4oFDHE+nFQePUOSfbRQKEG6T1H4CwPIzPA7A4oAzjt4GTJfSPU11Fja/Fxr5JFXnMhrFTcAFAHtIbKpsSqmKwJbkNY/zXs7nO0lTHTBmRSjSyFDizBSFCgjkXLXJFjYWuNU+o9iVaSqKNLcxEgGSR8WUEgqWYlSb2NrX40UHQ7WKuURZOT6iJCvb8KVCtZsRi4DuwFyMwAPTqBNuaaOCWoqbNTytKwJjH3CKzx2Cx2sxHNz58W1NsMqfNSLTkNT9pWYK2SJIT4HsCyclf+U255l6UpwsU8YFgtTKtgLeSG9v0bQ4pqgJCBXdEGXC9bSBp1c8qZFmmM0rKy3AHAmKX55sLNcHVqq+FZyWOWukvK35KYDP6Gcu17dwmNTkT4Xwbm7HRbak9BSxSC6iRk4PgjvICP1BtbVug3F+7DBOfx4ZbFvHdRo5Asg/UmwYDw32DLpKCKU2KK/DaISMonrqh43zYxCCNVfLMC72GWRLWBNr+3jVnaOhqQSJT4Vdngz/ABJwLKDiUIjH1AyMODazN6rGxbOjGvDID9YqJQ/75XF//wApXXO8BxXUpjZFZo5ku6lhb0t4DLz6fvp2oLpU4gyPpWl+aFM9KGRYS6s80r3GSrbFja9wt+T9K/YWI/7uKAuzmJ8nvke/NyCbkWDj03JOPjXQjkTcIjI6NnBKoxQpazRt7s1/B5vqDqmrmpWNQkhEb9mFgwLJDlKQ0xH6I1vsTjfgajEqo1QVep1W9D0MEfcigUPGAEYs7FASAQMmNhYkWGvaU4d8MSVMx/ESqqXDT4GypDjHHksY47jLJZuASD7kDXtaeQm9m93P4Rj57+ounyx03XeZoVp1iVDnHe7+GYBAqDkAFsib8mwNgebd0/VxLBezfuE9oI4JcZuFJyChbojSeTwG97XN7cw7cYvzgpt/QaCdSb9Qwt2qkjudszBAjF8I8jkMBcW9fuPze19eGfiZow8KJtu6whkQM9473PIOKjEuAzWxD9oCQrfgf0vdp5qabNUMMma+tRiclIsMh5Kkcc8aVBVbZIsKiVkFRGjRxC/5osV9IDASNEpQKTci9gTzqDbo49yEs9LKzI7BirwvEr+tbjJwyHiPA4J6gAJA1hqChrqukKSQktBHcoUJAxOJTtkem35PR+1h7DVOs+HtJIrDF1yyyxkYZB8Mgbk8HtR8f8P6m9fY9unjqFGTNEi4t+KGVTjfEKMfdrYmMWAUhwPRqp/H6lT+IxRO7cl4sRgElcoL4kNZEU/Xybh2BsoAV6r3pFhqIo5V+YSBpO2Dd1U8ZEDkDkau7ZCgp4lUDDtqAPYjEf6+dLFHHC1Ss0sTLIKd4XlMtwVQRmQSAgcK74BvN18AeLNMZadBBFPAUuUid1cugDiPEqvpbFyEBJX9eAdUmUnQHdSSsrV0fbJjkELSyAg9pWBVmx+piAl7DRvqQt3KJ42UHvkBmBYWeNx7Mt73+49td/JkSy1IYTRyxIvajXJmUXxIOYBuGJ8AW8apbtsQgpReWft0gaoQoI8lEYyVLuCCALgXW1hYngaTklxGWK9XSShMjBnE7qWAsDkkgHFzbgrxc2+513ufO4UYX6gJWb9Ewt/hmV/rbSj1D1LArpGe/OVj+dZhKsbIRGCg/DjHOIWwFh6rm+he0/FK8oCUyo0htLNLLJIVjWxvfhvSMjiCBe1uTqdrEqjZovSTA0xX+WaZP/5XP+hGvdFS5UMNvy5p/wBEjL/6azjaet6gGSNYqWH8dYXXtu4Z3zBLky3sO2bmxNufbU2x/EedXiQRUi/MhWRERo1UlmSxKZXuVLZG/BGp2qHax/3uN4qiGqVWdUVopVUXYIxByA8nFgCQPYHXdXu8c8UyRiR/wmuRG9rngKLr6mPPC3tbm1xdF/3yTFZHSmidI41JYSPwzMAv1IpIueRb9b6j/wB8kyr+NCimUI8bR84oSVclWf1MCrY8qD7gDzO3WgWsbdtoJIlpp44mBMSRVMVsCQFHqs1hlG1/3UsBe+ppK75SWY/hOkz91SZo48WKqCGzI9JxBBFz541nMXXsiUyQqsrRymqZiFQFlMhYGxy9CoXDKCpX2YgaBLunBdUe/YEOQTgFEQFsgLmxUNz9NxqZY9OR6stlo4tbpUoaom+U8NNHH83StIsvdb8X0i8hkYDFWJ4JUcD76+br1dt0kkEnfBkgfNSscjcWIYcL4IJ1nib53CzDtqS7ujNLEuF3RwAHIFrobj3yJ+4JHbKSVzfuQCywqoWqgJBjABcWYi/pBxIsbi59I1O2m+C9D1LKZdLvS/7L6GCq66o1maWnkqVaS2YWAMr24Bs5Fm9rjz41WHX1MWhkPzztAXOWMPqLghi3sBibACwAtqmvSFe4YRxoFZAgtPH6bdv1DG5FxEvFza/njlSm6mVitQY2CM8sJVeRIWLEoRwQWErKG8HEkC4Olfiv/R02GTjxa/5I0So+INK8kdQYKovGxRACosSt29IbkFT73/y1aT4uxe1JUnnHwvnk28+eDx+h+2snbfihqoWjLsmbTEEcA2UlTf72Nxfi/FrnVl+sXCibsizsrkgjyXkxJGVxyWW5/lXx7l2K/wDQnh5Jc1/yHveOu6acMG29w1hdmCiwJDc8cg3B5+4Pvr5pDpd2leRaXtDIgoFLKf7oWLC7WBOJGQtkLjkWt7WvkFPZvdz+EYX6ksosVWtcNXqxt3/aZKeKrqo9yVqv5PGRAqoyqJI2GOBupWMrHzc+oG4yGiVP0daSnLV0IaNpplhlYu0cM8Shoxk4YqoDnJjb3+9+ty+HNVMlUYXjUVURBQyNgzMyEOVwPbcIuLYk5mx9I41M/QE3zIeSSJUNbFV5FznjHEVMQGIBFyFBvbH29teSbpJij4UTbT8NKUJTNJWyTCmCdtldEQFHJUi1yDzibNzYe4FnLp7YYKGLtU6sqFi9mdm5Pk+om1/sLDWe7T8PflpYmmq6c06GRGjZhYxCXvQAZADISXLk+3Av50a6i6Njm3D5ppoUdqYR012IYTqxZJAARnjcWHPgcam5FD2lhew8m548+3P9ABqo+8RioWmIfuNGZR6DjiCFN28XufH/APWkmH4V4QR4zn5hJIJizi8ZaIWb0qFNpB9RYksQpJJF9Wqj4bsfSlVJGvyhgGJe4lLh+9w4F7i2ItwbXtxpXxCg4T0UT/Uin9x+oY/4sAT9yNL9LQUc088Mby92Er3F9QEefcZccxa13ZxiTyE9gBqvVdDzPCUWumjkPlkLgA4qqkKJARjiTbLEl2JB4sU2bprsVVVUGQu1T2rgqBj2kw+/OVyf00r4hQH1PRUhKEPGxDLyyWCqqooAX1AiyMfysC11dbG/e7yVXfleKOZljxCgMAjhUZnGJ+pnLqgIB5H/AAkFqz17LSviKhni06vIBUQQZuWQSzRlGlTGJDGCqRnnNwCU4Cj0nlgtp0zRfLNIhqKdmB9SOuWNhKbLIwbEIYhfK5v7A3bXdy3GOCJ5ZWCRxqWdj4AH+v7e+lbpzqTb947vZQsYrK+SmMsr8DkH1KcPB/lHHA0na9402uYk7/0WWaZYqhLySdx2kEkSkoDG4viQxMjm4BPqNra+QfDitEtNMsaSJFEoBjlU5EBiGXLEWLNl58a06LpCnDFiGYl+4ciLlvXzcAH87G17A2sBbQDqv4o0W0FabF3kVRaKMfQD4yZjYX8+5/x1NsWyr2IlH0FXQp2mpWKPHIJGBRiGZbJjjJyqlYz4v9XH3Fb10fV4xEU85wiRCohkJBFy3OONgxPIPN9foLb64TRRyqCBIiuAfIDAEX/XnVi+ocY8Cr2fnNIpoFhYJIjxU8h9SMLO0rm1mAucGBtzcXH3Go4qqFZqfAhI5mkEiE27ImVYmU3/ACryyn+XG/N9fpC+o5olYepQ37gH/XSoh3n5y2qZsZwhkYRRJEphJyuZkZmW1/qYO37EaqTykUqOCUaNgHVgCr55yJItxbK11P6BCOCQNE6L6qG6V0kTbTClOga8jRAshHgOSuNz4xHI582OtF/9maWwHy0Fh4HaSw/bjjQ4U3BeYKsMb1ZikEaIsSKSqohV3jjjDEqATaVxIb/Y6hodnUGlSQHN6rCVSSMQBGQvBuGAdiT5GX6a0Hqveq5d0FNSbZE8ZKF5nguJAbEkuLKqr45ubr+w1pTU8a8lUF2vcgC5P6/c/wCOm4UFefm3b6FZjLiyrI4RI8GJWR3V/SxYk+tMoxc8MwHAJtxFQRuEhkEmKwGXhlGJRJZLcoTYk2sTxc+eLb31jQQS0EyyOIoiBlIgBxs45+3BFj9udJI+HiTSvIu4RtJJGYz3IcT6kwJ4cXa3JNuSSdNRlyE8TDTpKlRM2DaamoqTXwxdwRMVdnkRCSy2GQAGR9Q9QtwBca9rVenOjm26gnjaRZC8gfJQRx6AByT9j/jr2t39Prst+v0Y2fUXi/x9jjt391H/AMi/6DWU/wC0RsqNRxVPPcikEY54xcMTx4vdRzrVtu/uo/8AkX/Qaz34+Afwhv8A8aO3+esrE8f5NSHhRmXTXQ+31FDS9yaRK2seSOLFlKIyE45rbIKbKL+bsPbU+8bRRUVVTfP1c81RCkKvTwqCEKAYr3WYALYA2AvyfFwdXPhf8Ou8lBXwk5x1Td8FhYKnK2Hm/AFufqv4Gof9oelRNwgdVAZ4LsQLZFWYAn7m3F/sB9tKu+gzT+qPi9RUVQKZi0kuSq+IGMVyLlmJA4BvYX/W2qvTfxnpayu+URHXIsIpSRjIVufHlbgEi978eL6zP44RR/xeBgFtJBE7kfm9TC5+/pAF/sBqfqWnjpuq4REqxp36c2UBVGQQHgcC97/1OptVB1H3qj4yinknWmpXqVpSFqJcsEjJbG18WJOXpvxyD586t1vxjpo9tjrhHI3dYxiIWuHXyGbwAPN+SQRYebZb1J1c9U25wwfL0lOMpHTAZ1LLIq8secyTlxa3ix5Ootp3GNul6uHIdyOqRsT5s5SxH74v/gdFiCo0Vf8AtFkRQtHSqXYt3QzNitm9Kq1uWK2JNrC44+zZ1l8XI6Shp6iJO5JVpnEjHhRYEl7fYkLYeT78ayWpkQ9LxeM1ryP15Qk/5Ef5ao9UQs227XUqclRHga3ODpKzAH7EqQQPsNO1BU0TbvirPOamh3KgDSGFmEKBlL2TPBlYsRdfUGBuLeCbaj+EfXK4V2FJDDDTw98RwBi743vkzMS5tYAnxq5058SdvrKsTtSMlUKZzNUG2MaotzaxNweVysDyq831nXws6jNG1c0f981I5hBF7slmP/SoZ7Hj0nRTdwAbt6+Km706U1ZIkCU9UWKQYm+KkfUx9QLA3BB/W3tqv/tARRyLQVaIAaiNrm3JFkZL/cgMRrPN33MVFMsks881V3nzEjMyrGVXEi/AJbIcH28eNNXxJ6hSo2zaEsyyLCSQwtwoWIMD4IYxsR72/cadKMR+gul2vRUp/wDuIv8AyLrKusOs9wrd2bbdtlEAjyUtfEuyLdrtYkAH0gDyeT540X4d7mlRtdI6EkCFIzcW9UYCN/8AuU86xbr6lqtn3tq6JbpJIZY2IJRsx60a3g8sLXvYgjXOPFjLsfxG3VtnnfPF6adYpJioDlWBGI4tkrWBNr2Zf1OhvT3VG9TyUBV6h4+6QrXZll9d5O6b8hQbeqwCjj76N9VdW1lbsc0k1J20nqEEXbRuFHrZ2vckFlADcXJP20w/7P25yGjkpnhkQROWWQghWz/KL+4IJ9+D7e9vcgFvpTqSvbqRIKupeTCSaMorERcRvbFBYW4BFxfxfnSnWbq9XuNUtbWTUzsXSM3btoweypIBysVgVuBwbE350aoErB1H80KGpsaliVMbCytdCS1seFOV72/X31U6z6crqiTGTb53qlldGqo4zhUID6CQFxyH84Iutr886YiX4wS10L0qVFUZFenjbFGITNQFc8cPkwyzI/NbwNW/jhWMdzpxUB2pRFGwRTbJST3MSeA58X/5dcdf9D7k60MC0ssop6VYy6esFjyw48BeFF/Nr+Do31lsG61EYElH8wktNH6MxekmUYkxm9xkAGKi4OVjfHQAX6NoUXYq0Us/zUUhkMKsMWjyUDCQHgMDybcG9x50DXc5I41PpZbSqqkWJECt6i3n1MnItxmvuOWj4TdIybdt85rhh3WzaP6sEVberG/J5NhfgD34BXe+nttjZxmIpJAylU9bN6SzDEXa5Hqtxc28m2iMkqnlx8vPFacVUUYep3xdBmLMEIRslJxVzwbWC3C3t5tr2uItsC/MdhZM4zGro63ZFKgKcVY+cRlyWva4+3zWzkZJ4b6/RjZrL4uHO1xa3IEb5ts0TGKjmeI0y0zzP3ZldmqCq42BKEZMGtYWHAvbl8+IWw027qkYrjD2JpIyqrkGkVcmUrcXdFBPF7At99LUfTu8Caac0UE4qDTuQs4T/s5Bj+pr8gC4+/P6arQ0m5Qtk+2VGXeqpyY3SS71KFPA/kB+/P6ayZqsmfQw8KD/AMOaCh2uCada6WaJo+6co2RAgbHMJYsSW9Ib3sbXsbTbv8OaLfXXcEqZ8JFxFgApCEr6Q63XkH9Cbn30qNtFVPRyoKGrSZqKnpPxESONey4LHN5FOLgA/Twb+fOnenqZdq23b6YYLMSscgI7gUsCzcKwv6mHIP8Ajrm0lvO2FhyxJKEeIG6z+F21QhJqqpqECRLGqd1C0giW1lDLcmwuQth9gL67rOidlrKiKoeeTu1KRyJAZgGdcBgMSM7lQOMr/bVHq6aWumAEsRqKZZ48Y0dGdWUpKFEmSscQSLENa9r+yxt88UckblJGEZgYr3FAd6dSsTE9skWU8qDY++ue0iuLPav03MS8Kr/P3QaaOg2OrrEqGp5lNUs0v4tkgHbyEjN6vSbgnzYXB40YTpfYI6PsmSDsySlsmnsxeMEH1ZA+hWIx9svF2uUajqIFSJMqte1HNGpVor2nJLG+A5uf/lq5QPQK0ZZ6xglQ9QVeOB1dpFVXDX5IIX/P786e0hqS/wBOzK/s9vseqvozY4oIqaVYVjkYzRhpmyc4i7BssiMbe9vGrlCNmSkNPG1J8sw7hTIMrXbAMSSSSXXEG97iw8aC9SdT7VuESRTd5BG6uhVLFbeQCt7Blupt9/uBocu17KaZ4I6mSLKoFQjFGJjK3wUBkKmNcmsrX+om+ndB8/U5PJ5hcYP8Mb9mpdoph2aYUoNQl8FKu0ykEgcklgReyk2PPGqnRlbs7qJ6WKnp3ZHchkRJBGrMjMeTil1Pva2qm3fD+kllhlgrnYQNG6JGYcVKA3IRVCrkTcgKPf8ApzQfBSngjkRZ6krLE0cyAoO9ckqeRYMptY3Hix4LXuiPO04ujQZWs2aOJgG29IpiSy2iAkKcm6+5X9Rxf9dEzW0E0iU5emkcKGSP0MQpXIYjmwKjIW9ufGszptj296YzyzzwR0zTUru8MIykmQRNcQhrlRj6j5PNzzqShqKCiIroKmpmaFVo8OyyguIwkfeUIrFbC4Nr3uATawLUSazWkQwOUMceCHEtwi2HGVrWUHza3GlWTrKU0gdolScVcNLIjetMndAxRgfUpV8gfIPBHB1zs/XkrPWLUQlvllpyFgjcuxmjya6PYgA/zWxF8vGh+7/EuEwQNBSNKDWLTSRPGoMTefSMse4bjHmx9XItpWoApuXVU0abnIMFFDbtqy8v6BIcufD5BFtbxfnwLeyb3PWGd0wiWGoMHbdSWOGOZYhhYm5xAFhYE3vwFq+sIFmrHqYTI0DUyRxGBBIGlXJEyzYOwbm5xCkG1/OoqvrKlVnkehlWrWpippYskDZSAmJiwftvwLKxNxxyAAdFEAX6B6xfcIwx7SlFvKgVwbsSUK5N9GI+rm5uBa2rlf1cIa00zx+loTJG4PLutrxWP5iGVhzzf9NCui5aR1km+WajkoM6V1MhbBF9ZF1NnQXuLg2I49tdtvVFLJBIyz5SzhomZeEdkWJSt+LFXXgZAHkgEGxagLkXXafKUdS8RUVbRjENl2hIQuTEgekMyKTbyw1NXdbxRVL07RvdGhQsMTzOSEst8jyDewNvPIvZPnqNu+QWJlq+w8BjidkQtGkRBZ0PkEFhc2N8BYGwv1O9Kal5Znn+YNSoWWNV/D+WlWnB5A4cyqHFiCHNuBw7UA0dP7we/VRl5ZyKpkAxUdoYhiPr/u1DL6rA3a1idDdpqUNZNWWOLo0EuEUhtJC9iVOPgKACTa5W4vofQ1dDFWNVRvUrLJOcyVQLIJclWNr2soaBiuRDhiB+cAsNF0m0EdSiNH+KJyrtkDeZiwyH02Uta4FzYePdWo6LEkq+e4F7Z03R/Ld6F5Zvw1CvKGUNGzZL6Sqq/knIgm5PN/HtHo9vNPtscBIJhhijJHg4YrcfvbXta+QSWG+v0ZOfxJTxE5Pl9g+DrQhECxr6UOQLHI9tkVgqhb3KOrgnn2t764d6iaUOyvGY2kjEwjwxjZGBb8S4IWREb3urKdXOpeol23azUrGrFEjCp9IYsVX2H63/AKazWP8A2lm/NQKf2nt/rGdZs/EzQh4UaAdhqKuJS8oxliYOCxZbtliUW3jlGF2tx48HSz1Vtnb3KjjLAmSVJGC3xBaQeAzHi4bxYfp51Y6i+NbUDxpU0VjLEsq4ThvSxIF7xrzweNLVd8Z9unlE0lLVpKFxDxzYkDngYsv3OuU4uSoj2ZTFjhYl8tH6qhz0+S+5iW9ljmeaRvZUVizEn2FuP3IGp6VEV6KNYo3Wps0uShiweVkxBIumCjjEg3udU6r4lbVMpSRt2CnnEyI4/qGc3/rqOn632xVCx1VbGFviXp4nZMvqwYepL++JGvPspI2n+oYM99acufKunmwxttDA3YvHE0cdRLFM5BBZAAUYlSOSCQLeSBqtQ7ZF8xBTzQrm8z54s62UMVA+oi11c/ewXnySJj33bhE8Sbk6pIVLK1I/JW+PKk+L+36fbR7YW+cqmqaeqp6qQEKc4p0VSykLf0i3pVrXNv6kamyS4o6dswXWmJrqunq3+EBpooWpTMkbIY5UQ3kv3FZXbniysMPYW58G2im50FPJWSRBJIxHEfEgIHbgDDgpe3pxPNyTe48aJz/D6sFO0CwwENIJMlla4IBAFm4sFYj7+976qJR1Ek7VK0pYOj94LMpurho2K35QXV7cN49xbUqL005HftGG23Ga/up3l5U4vqLqUKfLLPk6sJhG3AIAxLXXkG4FuCR++myjrJ4KkUsW4yF+727PGXUC3/ETzfgjgD7m19DjtTtTIi0VWI+4Jg62kLqyAc2UC9vFgAL83POuRKV3BqqSGqRC7SWMPqBa/HJAsCfN/Ycc8Jbi5yWKnz3S3d16U1K9QzfITRpLHIk1YsshCspjlZhJ6b2DowQgcAj9QdaDuvw277Vrd/H5uaCYfh37fZtx9Qyyt54t+usyWojSkaLNu53lksUsCqqyjnI2Pqytb9LnW7bhuwhVWZSQ0kcfFuDI6oDzbgFhf3tr0YU68TE/UsvDCcXBUq38ffIWd++Gi1L1jmdk+bMDEBAQpgHFwTZ1b3U29tSVFBT0z0tKKSCRpm7gYKka92FL5lVUhTYcFQbXtx50XquqERahijn5ZlVrW9Waqwx58AOPNvB0J6pkB3HbRngcp7kWuLxED6gRyeBccnjXdMyC1tNNSVyyyNTKJO9hOrgFu5AcVuRw2P5WHsf6atbvsdIiTTvAjEEVDm3LNEpKG/3UXA+2gu6wNT1NJS01Q0CTmZpWsjsz3DZEup9TsWH29gOBYRVb7VSQ2d2DSx1gqYsV/s4TIR29Nxf0oMr5hyw8AhgHulKqFYnMpjElTGK2b8PBAko/Mx9LY2Kkk3IFyNFU6Oo/wj2FvDYRm5ugVgygc+AVUge1reNZxuNVKaCSmEzun8ISQJZDZxwyiy34UWKm5A+3nTTSb/I+4wxRymWDG5KvGCbxsQZEMYZlJsRJG2N8QR76AO+stihipqdUijwWeOAKwJHbnlRZFHPGQPnnxo4/SFIxJMKklmY8t5Z1kY+fJdEb91GlDqzemapkilcosFXRGOPHho+5GzyE4kkBrrcGwwA8nmzS7xWTPGglaOWWWpjlTBT8siZ9p+Vv5EXLXD9w/piAM46TprMpRmVmyZWkkZSSST6WYixvyLWPF/A1HvVLIZ6dwhkiQSB0Fr5MFwezEBsQHW3kZ3twbK/Su7100oSoeWNcBKzlYwB2w0UyXwt/fgOpPlNddF9SzvLTd+oLiWjklkDKihXSVQPCqQcC9wT+W9hY6TAJ16zohjWJUp1xAtYlUxU+zfV3Lpja2PN/bXtA+oetJZ5Gjpge3GbOFwZpgQrKyBrWxOJ9wVbkgjHXtamSX7b6/CMvO+NdPsp/GCu/s220wTumeojJjvbuBABhc8DIuoudVOuqdp9uq5E7tJFEij5WppI41HiwhkUA5XHBDMLm3gizZ1N8OqXckp3qZJl7UYChHVRyASeVPPA/w0Cq/gvQSAK1TXyW8AyhgP2vHbWfLxM0IySiqkeCHf8Ab1cKQ22gAMAbn1Hwffg6TqzpeWk6crRUw9uU1albhScbxjgi9gSD/wD46a5vgfSZK3drQwsFZ5kBH2tdL/4a6m+AsL5ZVFYcjdspUOR+59HJ8edTQd6Cb1Y/jiUJhg+Xmos5F7K3c+ry1rkcWt45OkHda75zp1pZY4Q8FaI4+3GqBE9PACjx6iP14v40xT/AMXV0qJw/hi8wuq/oViN/8h++pv8A6PMAIArKgR8lkspueLHwALe9wb8eNIqodq6WYbs8bU0I2xqa8ztCgUkA+Xtc24Fr2Av++s2+DFbGs1fEsxhSZVSN/wA9yzJHiSeHu4I9ydaj1P8ACyCvnM089QMlVWSJwiNj4JBDc/1192T4Q7fSklEkJbG5aRvyurr4sLhlU/8AzOluB+QGi3mKVppEmq8aXJ3tDIqelopcUykF7ojAKeSJHPAIGviTU8REJre2nZSb1gJGyu81vMwuWzvYf/ZITf6dNWyUypTvPXRQQTSX+Y9QwspKISWYjlMRyff+miMlLSRRicpAqRRjGTFbIgHFmtwoHi39NG4nvCDSbkvZR42rqiPuKgMMDNYQ4AjFZuY5AnpYAizsCTfRfYaCSogGM9UpXtpeeGSN1MYQMGBkF0kC3Nrm7v6/YB9m39JIZHkr5gkW6jCSzM0q2TGFgAMVbIgggAEeNOw6uiM0kQSUiMuplCgpnGoZ0FjkWAP8tiQQDcaKD3nG7dKd4RWnkQxKFuCWztiRkGJubr5NyQzD31DUdHs3HzD4h1YKwLfTMkqhvVziE7akWIVmvc86ot8SVwlygeGaKaKHtzsqAd7+7ZnXIKlrk+bWtoe2/VC7rDI8JCNQuZF7t1TCa7vHx6zbG3C5ArzYaVpQUHQLYsDUuclUMSpJfFI09frs393l97nzxzDv6Nt8HzUk9TMsUmZVCBkGYBe5kxGIvYlADyOLXBXpfinUtTzyRfLOVpkq1wVmEQZsXhkOdjKoKtlwPq9P2ZeqaSd9jq1qWR5exK5MYsvGToBcDwoUf0vp0AcQdfb6yrfd6nm+dkSaWJqSip6mnCOVUlgzyF1BtJcAJZri366pbnuDOKyuuwqaWrpWj9R9MMixARgXtgwdiRbk8nRQDXJq1ENndVNibMwHCi7Hk+AOSfbQWq3PKqo3irIBDIJLx5KTUXUFDGR5wxYkji3+WaT9PwJOxaMExb0sZLXb8GZB6Dcm6XbkHg+976s0U8NMtMMkQUm9TQC5Awjfucc+F9QP206AaFRdfUM1QlPFUpJJJlgFuQ2N7gNbG/BNr8gXHtekvxKp2cJHFUOWDNGwj9MqoxV2Vr8KpHl8fIte40kwVUaPdbE02+OzYDIiOUNdvTc4+Rf/AICPbXXTe5wU1WIJUq8IpZqKnJgAjjE0v55cvWWsoHAsD4PnQkA/x9dQkLksiZNgAwAOXPFifPpJ+3GlOurXmrJYxWPHC+JszOXVvqsiKQtsSwKtkpUIxViGvDvGyVTXYQyAw2ZFxDZsHDHkXAuEVb/8be3OuVoGEk0jpIAsgdAVIvjCqg+LnnMWHvr07OL4E1YxLVbfDTFKd4wWGQN/UwZ8jYnnG9yAOPtr2kx4AIaJGFsQuVx4xhZeftybc69rTyeGlB9fhGVnX310+WHNw36pgpZGeKNWVYhFKrF4z3HWO7BgGDJcMV8HjnV7bp5qWvp4ZJ3qI6kSKrSKgZJI1y8oqgoy5cEXBHnnQPc9zUYR7k8cEEsDRLEjSSd4nC7sRGMCotiOSCxN+NW9krqQVEby7kk8kIKxiZo4imVgxIspaQgBcm9r8cnWRPiz04a3J0KdJR0UO6V8UsAL/MUzQFYixj7mNyHCkRgOcuSL+NNNZ11IvzMqwK9LTLOpfM5tLALsLWsqE3QMTe4JtYi9KtiqINzq5Y6N5454IlByiUdyO9v7xxcC45API17aul6xTVUsscbUlaXleTuWeJpktIoTEhvXyDcAC558a5HuKe59d1sMVQrCnMyUaVsbKj4lCcZFILn1KfDXsfdfbUFf1bWwx10c0yF1alaKWNAvbjqXxawN74WIVmub8n7AhD0BUyROs8kIcUH8PRlyYMpPMjghSGsFsgJF78820M3eipEmkp6yrLu9HHTyxRwMC2BLRujEsBJyCE9RJBsPbTSrwFWhHvW5VUbVNOaqfGkraW0gZQ7Q1BHpZsecTex/xvqnRUrQTxuZp3am3b5Nc5Wb8CZbhSL8m7j1HngfYASVW7UElLIZZayoareEu8axJI+BZYVxv6FDRk3sLk+ebasPulAaioienqnLNHUO0k2IZgVCOoDriVv+UAkLYA2Gna9BXIrUrpDJFDOFNIm7VMTrJ6ku0ZaHPK9wC97tfkA+RfTZ1yiw7WjQXeKlkp3IU5ZRwyJl482C3P8AynSPP8QaNacsu3Rt84+UiSSh8yHYZMDdybgkEJbwL3FtS7j8ZZKYiGClpxEFGFrhceR6Qpxx4I4P6EAggVspMl4kUfd33mKePeewSwkelqILKwMpHbuUFrn1Jbx73976MNtr/wASM9A1VG8rs8sbK4p3RoCVluyhQxfBcSS2V+AAdC4vitXmBZUipFQ2UDF+GMmAX+84Fhllb2tbVmn+KVa8wjAprFSwbtMDcS9kjFpwPqufquRbi/p0bOQXo42Pp+pkSc1O3yyLUwU3dWWRS0skTkSklpAyOQS6eAAFF1uBorsvQtRTmiMaoI43qUeKRyTHBOwKqGW4ZlC+AbXPk8nS6PjZVdkvhTlhII7CN8TcE3y71/A8Y/bVqu+LVdEzKUozikj3AYj8N2S1xKQCcb/pex0bKQbRDHRdFVq0M23vPTmn7bQwvg5kxY8F+Qt0W4AXybXPHLPLs7yURppJRk0RiaRUsLEYkhWY82+5PP8AhrLP99dWKbvGOmuXZFSx5xCknmYN+b2Qjjki+j+wfEueWqwlWAU6wvPJKqsLBODa8jfmsLEBvIKg6Tw5Lexqak6ION8N4WSNWmnJSD5V2UqpmhvxHJZbWHjJcWsTzzonU9HUrzCYxkMMLhXZUftm8eaA4vgfpyBtx9hpKi683StZnoKVeypsC4BJ/cs6i/8Awre33OmLpbqGbcIqmCohNPLGO2/Bt61axCnkEWva5B455151iKToj24mUnhxulTdxVd66ovVHTG35O8kNOxkbuOZLNk3NicyfFyB9vA1Ia3b42LF6NGJuTlECT9yfJP66V6X4XPFAkPcjlvG1LI5XE9hmke6j1etXdSOQLJ50v8AU3QjkTTSUd8u7ygZ5Qwa1OEEZI7faC5XH89+cdU6nOMIN8TSH63oF81tMP8A9Vf/AEOlGGvpARE+50ZpVqTVKuQ7hJkMoVmL44iQ3yAuQAOOTpINTSZzwNHFFGtWxiQrKFZVinETyXu2Jdow3jj2tfXUpopXUyoH7UMKgRLLi107circXtESJRfzYjnSuZ12EfM2Idfbf/77Tf8Air/8dePX+3f++03/AIq//HWM09FSsrIiZ9pplTNZu0XWKBVeQD6Q5WVvbkrlwNXa7b6adpysBlkxXgJMCE+WjWIxektbuK45FzYX4udFwtjHzNj3eRJKUuhVlYKysLEEEggg+4I17QnZ0Zdmp1dSrrBErKwIIIxBBB5B17W1kX+2+vwjBzypiU8vliD8R6hxX0fbj7vYoWlZFJVir3RyhAJWRR6wQOMb82tpSWOJxAzNLPSrFVyxrMQssZjjBKs1mWSPILiQALluBYrrc6joqjq1ikngV5BGgD3ZWAAuLMpB4PI/XQ+q+FNE8hlDVCyYlC3fdziRYqe6XBUgkYm451lTXeZowXdRgR6cRgo7j956d6pVIDKEUO4VmuCXZELXC2BKj3JF3btvlgqo4RVnuLPFFLCskicuwBCsrDPA+lrY2PjIc61ut+DUXaZUrJ0XAoWZInYISWZMwivgST6QfcjwbaHL8LWMkVclTTSEFZ+5JDJH3CBcO5EpC+zHFVueSDqKDoIbdRbosl4ayUCRpGjiebJljXJsmEt7RhBfInkC/OqNX1tXRzFphBJK6Ld2iiYyIQMfVGBkpFrc6fJfhbW5QyjtSyRoVE8dU6yMOTG1zF9aAhQxY5KMT7EKXVvw43B5wRSqpkUKoWSEGVlW7MEVgMjYuVVbDk/ck3oGiWq6oqKVgs+10foCNcQyIFuMl9QbEEFiOPDZW99d0nxNolsH2iEWAAwlK2schYFeLN6rX4POvu59OVBlriYKmNalFCM9PLioWSNsG7avzig5AIuP11Tr6ox/MMJULCjpoY+6AGZ1MWZCzC4ZbSftcHTulqFBipfiPszII5NtlVL3Criyg/cDNfc/b30ZqOodgeYrUU8iTCwYSxSMw44BxLHwRxrP+oKZZEq8UgYLJTpG8Sx3LOp7j5JywY2vziCy8A21e3PahNVys0PZb+IRRQSLmO8rOwa12IYBVRwyAAXHsw0Xy1CiH+GTpt/RenW3BVzJHbnwQ+Nub/10zx9CbbOBKsSyB1FpBK7ZLwRZs+RcAj9QDrAt0oaZgaiaZlkqjPOlsrC0kgQWEbZFnUgkuuIIPNjfRN+6knotuo1p52SWKgjmMSxxsCBgpaRpDwlzgFQFiT9tNTlqCS0Hd/hhttjemHJyPrk5P3+vzyedDKTp/ajMQKeZJFkaHI/MAZG7EZhrWa973sb+bnQyv6rrFrpYxKqrJC5ox+E0DMsOREjfWjq3q9RxI4tY30Mi64rXWmp1kqO9JNNHMSlOJUaKNGEaFsYWBLFsrAleBz5d0tR2odK3oDbkifKnkZOXZFedyx4ucFcljwPAJ40E6l2Gl+QrHo0fuoiRyFzKWCApKVHdJ4wIbjQ+j3Osl3KAzVSQOKDMx3jaN3E2Lpldh62RSShyA9I8aKdG9Q1UtLVrKXkrISucbRxkZMvGBisJI3A4ubgDliOdTJtpps6YbUJqaXB1/AU+GG8wNt8MaugeJSsiEgEG5JNvs173/XUXxI6pampEkpZFEkkoQOuL8LkWHgg2Ixt+p0s7Z8PYaqVe9Tz016eKVyisid1r91FEiMFC8cBvfjxwS3DZoRPSQqzQw7cxdllRz3Bw+auoKstxY3tYkjgkA8e/bae67LvF2lXxbaa6v3ClD1FuSmVpqPJMU7KKR3GZjb1EEqLAFmuBjwPfV3p3rj5iokppqd6aeNcyrMGBHHOQt9wfFre+qHxBqaiQQLSmV4RIRU/Km8oHHHHI4z/ra+lPpeaCKq3FqgTQJ2+0O4GZ0RmCsWb1eq+HufPFwNJycZULjgwxcJzoq8qVrxS4V+P5NK23rOjqJTFDURvJz6QTzb+W4s39L6HdIdTy1dTWq2HZgkwjIBBPLA3N7EekHx76Sej65aWaWBjBVR0sMlTBOliUsORceMsiCpvY/fiwhNqeDZ1rRUTpK810RGxW9ypJA5LEKTe/gAW83W0b39anTscE3FPjak3v47/Lkv4NE3eoi2uKOFJGDVNQ7AvH3QTI+T5gMhxBcC4N/H1c6r7nJJR1jMZI4xVycykXEMMEF1WxsM2bM+SLFvJ8cbttj1W5baJP+5gM8v2yBX/Vwv8AQHROq61QvPG1LUSLTsyu6ojpdQjD83BIcEXAtY/Y6didTPxYxhGNONHX87hYqOpqiULOYyAlFE80QkKKHnkupxa4uFTgHkCTk8DXtWN23qlqJI8KXuGp7qyP6fNMwXlciklibBj4BFj5A9rXyEEsN9fhGHnX+4un2aJt5/Cj/wCRf9BrNIfhtVNO7y/L4SSxNIqGwkCVBkYlRGpuUOPqZ28jKxADNBstT6XjdbEhgrM3AMci2uALqC8bBCCRiwDWxt1T7NVpHcyO0qyRFVMpxZVSJZAfb1FZG5Hv+pv4peJmjDwoWaPoGsjNObR4woUZRK1nJMxjb7fgZqFBHNz4wXVf/d9XsGWRi16TtBu96f8Asoj7bD6iO9d/YH6r39Jb49uq0kOLsUZipJKXI7UNpOffKOVQDf8AvBcWAtztiVMlRE9QjKFLOOB6coUBW48gOZAL/wAv7akoBdG7ZMK4RBpUp6eJJHjZ2bCcx9vt5XKsoUGWwJALLqDfentyeskkiWXNGnaCUyr2lV6fCFUQv6XDlgWwHJBJIPDHtFfWXhWRTiTGrZI2XqiZnNyeMWCi5vzcaibf5vmEYqyp64yrBgqXnVAzc2JCqWuLfWBexvoAWqjbd2EMYR6sAvKVHBkRiI+1leoJMYYSn1yMOfUtsbRrVbnL821O1RJZqpDmFMYxnVYxAD+cKJeD9gP5dMdb1rL8u/o7cuDW83X+zPMHsw8FlCgH9b8qRott+/u9SIO2igdy7ZXyw7JutlAJvMQ36qedAGd1nT1XIoLQGTFMlzpYyXvUqoD5xlyRCWJ+lsbEgG+iHS/RdMZKp6uAxLC57cvqplRSz3CYiMqAuNzk6m4IfkgatbVevp0eNllVWjYEOGAKke9weLfvoAQ4fhztlVE4pqmZoyzB+zU9wBmALctnYsLZC/PF76P7hte39ympqiKKSVo2jgEsYZiqKMwDjYWWxPj9NZTsFXjtdBDDO8JO5fLzmBwrlZGcAtb7gcE38ceNVp6aL+ztXPJJDR7hUUcju7kiO2SZFTfyTyOSOPAA0AbQnTNArsRTUyuY8G9CAmO2NiLfRiAv2txqhVwbTHSlJFolpkIcqe3gC18Wt/M1jY+TY/bWY7TQltxDTM6zmtLrhSO7zxSkAEzZBRB225BHpAPB8am2zoWZNroZoaeVKiKoL1CoAszqrOqsolBUsqn0gjwxtoAfN13rZokppJflSoUmmKx9zFR5KBFOKg+eAAQfcHVfoLqakeoqqSnplgEUrWMUTBHAH1OcQAx8AH2HHGlCTomp7SPR0tfDMDII5WqoY5FzKt+KgAHbLFjivIsb3uLOnTPT1dS180jiGSKqSFppAxVlkjiwbFMbEM/PsAP8NAFuf4gx/MzUsVPUzTQXzwjGPCZj1XsMvpF7c6UuofitM1LMaeIwzUs8ImHdikXByRw65KbkBDblb/vpoqeg5JJN1vKEj3CONVxvlGVjKEsOAQT7A8i/jSjv3QcdBQVUtXNkksMMBSmgWMhkdcCoLWY3AJva/q8cDQBf6h+LE9PO0PYhEkKxtNEXkd3MnOMJRMfSliWewubAcas7X15LPubUlQYoYmkeNKeWGTKZMSVcSH0XY2OBAFr+Ta6xt1S09WVlO50s3yrvPUZRwmaOMmxZAhAZb9sMpuLc831V2P4j7T8xHPONwDRktGkkneiiYixZVBBB8+3ve2gZsTdHUnaliSFI1mFpO2MCw/cc2/TQ3eugUmp6anWRkipnVsbZZgcWJuOSCef18aii+JFFVwzCkqVaUQyMq2ZXGKk3AZRe3n31NW9TPF3B6LgvjmTZiojsotbk5k+54Pnm0OK4UO0cbEi6p/5wLO2bTVrX1E0s4andQIo+fT49rWFufBOV7nxruq6Lp5I54yHxqJBNJZ2uXUqQwuTb6V4HHpHGoZepCXwXG4cKbHlbVCRc3+6nL+o/fUEHUDvKCGFm7IwH/dlnkDq17+oWUMOP6e4txE5OTqyHceiYoYxJG8oaJpWU5Bv791aQHJTcZAMPe/vbjXzUdZ1I7U0asUMjpFl7ElkLswH2uoX98h7DXta+R/pvr8Ix87410+yrB1oXehISpjieTtLcIFqLxNzY3awZTa1rmx8EaDbn8SGqI6aYBoOzXwrNEjuZMHEgKyx9tDfgekZAnwbjT3SdMwvT0asGIpcJIjlyGVbC9rXFiePGvlP0LRpf8IsS6OWkkkka8dzH6nYkBbmwvbWbPxM04+FCxUfEGrklgjpKZJGmpVqiHlCYq5sFuRYkXH+P6ahPxMqJIqTsUwaepeaNonkCiNoR6xlax+48ao9WbPLUbuyU88lPINvJRojjciYgK3/ASR4tbg+2lx5KZ4NovJJRxhqlZXEmLxyBRndyCbs/+TAa6KK3HKo/1nWlZBTqZqZRVTTdmCBJQwckXBLWsoHqv+w8X4pT/Emohp6oz04Sppe3eMPdHWVgqMrWPHm4/T97Cayop4f4fUJVvU09PVSLLM8ndKGWOy5MBwqm3txf9dcdddSx1VHXrDi0UPyymdTcMzSglQfBCCxuCbEnSS8hVYxydYV0EFRPW0qRJDHkvbmDl2uAF8ekG/1e32Oo4es54u989TLE1PAalDE2ast7FQSPS97D7G9/HkOamhipawpVzbknbBlheo7hEeQDMtgCtg2RI+w8edDqCrjpXqoKeZ9xoRRNM0LOH7fIGAcDgMhJxtcD2uNFqAa6DrerBcVVOsZNK1VEY5M1ZVAJRjbhuV5HHOoKzrmeaKmigp1nnq6YTvG74xxxsADkT5BJKgaWaCSOCSSChq3qKSWhnlaJnD/L2T0WI+m98cTY/e/GrHTW4x0k9FJUMscdRtcUaSObKHjIYqSeBcEHn9NO1ATDqympKHvCghheOrWCohCJ+G65HIEL6iFuVP6nn7uVP1BlWmmQLg1MKnuD8xaQr4tY3Fmv51nshSpZpwMqep3iBUuOJFRGRiP0bkf46v8AQcUkW6TU0lz8rS9lGP54+9nGf+hwv9NJxVBMPVXWNe1VUQUtKkq05RWZ58CS6BvBH6n7+NfN165q+9OlHS/MJS277NLjdrZFIx+ZgPPnni3i4yg2A1G6bg4qamHtywemGTFX/CB9Ysb+LfsTrraepIKCfco6qRY2+ZepUNwZUkVSuH8x4xsPv++ii5BUIVXxAnkalWhhE5qYGnHcl7eIUgEfa4JIPPtqA/EeoaCEx016mSpeleF5bKjxglrPbkWt/npV2bp6ZztsImlpZTQzyBozYrlLkob3xswuODxqImE0W3LJI9KUrZEqpBIQ6ShTm2ZvYtwb+wNvbTtQx9qesaunpTJU0wWd5Vighjmz7rP9Pq/Lze/6DXWy75JVSvS19Okc0ISdRkJY2UkhXUm9mVuP0Pj30tV81PFDSzxVclXDTVyPNI8vdMYdStyQOFU2Nre51d6i67Roq0U2Egip1UTob/izNgkYI4Ngc+D5B1NvkLeWekupaerjq5TTxx9ovlZQTJDIC+R4F+5Ziw8Ei+h211nd7IfaaQJUxSS0mIRuVXMLIcLJmLeocA/1tT2U1FFVolRSqiy0LQJGkgk7zUy5C9hwzKWWxv51z0rPDDV0Q2+pdoasO01IX7ggATK/3Qq3p55NvJB1TigCXSm5TtWmMbVSU5hZUmkjeMNGJFuLYqC119lP6aX6bdNwrKeoqP4qtPCKmSEJMi4kAFwFYgk+njG1z+unbpi/8S3W3nuU9v8AwdJW4dG7jBR00AoGk+WqhUu0cySLMfe6WV1+w4PF765ypU6YZGd66kXACdXd37ZjxhzR+33QjhkADGP1WBPgjyLaI9LfFjcFqI49xSOKBs7ztC4uYwbgFDgTkMeB/wCmqG99TFN4pZmkr46c1CyvHVo0ccFxicbk3sC3IAABsL+dUNk3oNHu9VEcYkpWpqZMgGxd7lsRze5MjG3Bc/bUUOoci+OsFT6ZaSRJLekrJmotzexxsbXF7E8217Vff/x3oxCkUs9TRwyNkiExKqsWYllNnkdlF/NlP3Fva1slTZvr9GVnfGun2c7lvzIsgj3SoBRXx/tMZAKxQutlC3N3eWPEG/ot5B1X3Tql4lnZd0qZe2hZEWpjBf8AtHbU3wN84rTYgXH7EW6qfiFSLHkNlpGUMYzI/bN2A5uBFcE+eTzzqnXdXKL32rao1CoxJgzt3BdRYY3bzceBY3PGsuclczUiu6hjl6xmKzTwWlMUSqsipHIT+AsnqYDIjuFi4NsQLjm4HX8Y7rlFWCpRfxGSKKCWztNKrEWBvIyrGw4AYsxJAsNJ7dRSshVYtuiDKGjC0iBZMiVIu98WuCpyFjwCbWOh8VQ9pAcY2VEcqscEHOeBue3wVJ49/PjU3DsRp/QO7rUzikIgeJ6bvSLHHEqMxENwVUkgqzSIVdR9K+bHWhJ03TLF2hFGsXvGEUJ9+Vtb/LX5dgqBDE00Hcjcu0RZZWU4lQw+jH3F7G44HGrrwZSwMxaVRIkUys5k9RPk8mwf1WHsVOleFiP0QKPbqYkg0sJIsxHaS4+x8XH6HQyHqDZqUER1FJHkbsImTk/qEHJ1g3yiLJGuKGOT8GVgqqVcMQSAf7tlGJ+zAH7sAKlqyJw1wpRgB6vpCmw5/YeffzpObDZxN8h602SHJYSoMn1LDTN6/wB8YwCPPnjzqjuHxH2po2jamnljiCkoYECoOAvpkIsOQBYe4++soqazumeFbsrM3bkUNJe8mdjYE4MAOAOCPHJ1cpNhqHj7YpatgITGHWnc3JkEgHOPpW1rnm5PGi5hZEfpPitSlIhHQuUF3jyeJVTt+WsMsMf2B+3nVH/e9m7PBSQGXt+8jl3CknEfgqTblsb/AHtc8aA0HQO4YKq0UuIEiv3WjiySQL4u5KkFSw4Nv1sbxUXw5qo5YXUQqwZGVZJ+XyuyEYoBiQjc35xbkeAXMLI6DBt/xePeaP5elSWRrtK0nZj9KgWZyGLMDdQeBYD76O73v2T7S0tJSs1XUGIlitQEUOoDRSLYcg5e9vtcHQDZ+gpo6GX+1QFLvJ2TTpULYC2SmQBo2IRhza+I9xwx0/QtJFHQItU9tvnaZiUJLtmmWXjBLleeRZgbkXOqUhWLQuQ9Xq7bq5pxntYZVbIEyD1Ei+N0BMYuBf8Ay0jSfGilkUD+GCS7NJMpKMMrWyH4ZyJ8FmAIFvOmXetkpY03CpSorEWrjeSaNRGFYLcH6kZwubFTaxF29hfWY/BvqT5Tck/CMrVFqcerHDN1u3g3tbxxppisWg0UPxmhFPII9vgRr3ePuIiOvjgYXd/IK28D3vbTK/WVOooYKKjhlFavc7KvGgikXFgGAQrkDzkbH08Dxpr67r9tpY0kr4I3WRsATCshBte54uBx5H6aDzfCzadwpRNSxCLuplFLGXWx9iUJta/kEffx50VCxFah62MiVDVFKsNRQTxxuC2aqJWwLIwAIOOXjyLeb21ch36kjZXgpGznTusY40DmMuVDHAEsTYviTwBzzxr86Qb7UwmQJPIuZUuA5s5Q3Un72PIJ0aofiTUx2DpBMAWIEkf8xuw9BU4k84/Tf21Er67menCWXUaTi6/H5P0P07uiT1MiLDg6i85uLh1cxqrWHquqlg1+Ft99CU+IEyRA4K+CNJI0j2YhahoiBggW44Pgf19882D49mGSaSWjV3nYM7JJjbFQoABU8AD3N7k86bds+Om1Nw8EkNwQbxIy2JyP0m9i3J4886m2b5lxngQbpCq3c/yWd76umkeazqAkVUBCjuGUxMljJZgQzAMRa3BI51PVbu6/MGOKBZEcqkApruIwy/jZC9/SS3028ebEE7tvxN2qY+irgUn+e8ZP/WF50zUlbHKMo3Rx90YMP8jpWS1L7Th7lZw/zT/3zMz3Pfq0xLyXSxB7UTAtZ/SSzwYkBbAhcOeeQba9rQ9+/wCzv/T/AMw17WvkYPZvfz+EY+fx4PEVILh8swrbfhjuRH/ZlKOzMVeVArK2JQ8MSCCobx+nudFE+De4OgWQ0wBQK95HJYhmYMMY+CMyvuCNOG5bI9XWxx1UTvQCi9JBIUTMR6jY3zCCym3BPHJ1n3W0AiG8XDxhpqRoMslLCzZlcrE8McvtfnWdOKuZ6ovuoOJ8CJ2XGSqhVcQgCxO2IDZcEutyWuST9zwOLFab4Hj/ALytke6CM/gx8qDkB68/Bt+vA+2q22bFDV7/AFpaWTCD5eeMJKcWJS5v5uvqJ4t5P30nUNM0WzTV0csxkMxppD3CypCZVZjYHK5NlJvyGP3vpURVTR4PghRAWaWqYFsyM1UFvY+lBY8m320Qh+EW2qD+C73NzlNKbn7n1gE6QK7b4VWgSKrWoil3QcQlo44lkCs0SWcnEGx83Um3BvqDp7qM0cUCGRo6RN3mjkYMbIiqpjQnzgSWYj3xOk47gqGNr6Q235erqKmIR4VEsIKhz8sEbFPSL3J9LksDlkPa2jm3zQ01ZUoIVYGWCngjSONfWYTK58KFGJya/wBuB7aCdS7mj1yrSiOqSShmmXJFkM0sRk7dza8lmUBRyCALffV2goaiSlWcKvzcrrOsfaqImSbHBy7s7Kt0ug9AT6eLcji8NjqGP94iCWJwXWlNM8sg7RZoysoju2F8VX13Pj03BOmCt6piTuqGDSRRNNgbqGVBc2bGxA4Bxva4vpY6V6VFVTK80M1Ge0aWWmJurxq7N9TLnZyxJYNdrnn31arvh5K5qGFSGaaGeEF0JKLMwPBD84KMAAALAeObqyS1CqDn8djemgM4KfOBECC7HKVL43A9hl6iAONeh2AXjZnLPGI1DBQLiPK1xc8tkbn/AAA1U33pt5TRfhxSJTyZSI54I7TIMbqQbEg2Nr2HItpUHRFTHBToI3XITCq7DqWzYntOuTqCqZPjYjElTbjhK8Y6v0xCy4tkfS63FgbSZ5C4FyvrPpJtwptcX1M+2UxlORHce5KluWFkB9N+V/DT2twfubrUW11wqQ4eoKLVqLNIMWhWnszFSbeuYfbgm4AGoV2zcjJHVFM51omARzGqRzSSRlkS3PCIbFiRcC55OhXgffjAIqfaJyqgMR2kNzf8WQFxe/g2Jt44H21mfwS6BmnqIa+8fYhmYMCTmSqXBAtYjJl9/Y61vqLott1oI4al5IGD9w2VL3GQUMFZlNg3OLWJ548BU2/4fbjt/wCBQ7vCouD2ZY1HL3twczdsWtYc4n7a7xrTeSx16x6oqKRoxDt8tZGynMxnlPsMcWyvydfOvpZhtFQ9Mew6wFuRyqgXZRY2VsbgEXsf8QufP9SQfVT0VWB7o2JP+LJ/5dLHxC693SWkamfbJaYS2R5PVIGBP0rZbAt48ni9tUIaFroajpxqqWlhUrSuEVlV7YAxoQWW/JAP6aFbF0ftFXs4qvlCOzCwZyWjZmiT1t6HsbkHk6p9K/E3bRtaUG4LJHjH2pFKMQwB4IK+oE8H2sdM+2b9tNRthoqeqipY5ImjCM6h0DXvcOeWNyTyeSedAGZdFfCOGp2819XUmCH1EYreyqSpZj+4PAH9edc7l8Gl+Varpa6KohyVY7KQWLMEANiQGya1v9NaP0bttZt1BH8q8dfG4EgpyRFIgcXbB8mVgCQSpUeTz7Ef8adup12xKkwrTVZeMrjir5HllYpw+IF782KgjTAh2D4Qy0W2VwkjiqKueMpGqgME4IBUuBZrtlfi2K++gfwR6FgqRWGriJaJ0jUh2RkIyzsUYH+X39taPv6V0e10cVGz/MsaeJpbZlQR63fK91uOSfvpH6Q3N9u2vcPwqiYNJUFKqNFMbYr2wx9eSjIE3K258nSAHfDHfqiorKte/O9LHGzJHJIzgXlQIPUT4Un/AA17U3wJ2/8AstfMfcxRj+hLH/Vde1r5Jftvr9GVnfGun2HPjDUTmOgp1CGKYp6bkM8i2FifAT1r+t+eLakh+Ise2KlAtO0jQR3mzqEAViM2RWYfiY5WAFr2sAdMG9/DimrDHUSTTxSCNMSkiqFxAsQGU2PvcHQ3fOjYRVPVU+5RU0ki4yiXtSq/gEkO3viCbg888ayJp3Nm9hThs4xenqWouvttIhmSmZ5KlH4ip1eQAGzh7ckfoCbjnwdFNo6i2s0ck8XYjpiwjl/CCC5sArrjz9Q9iLHSFvewRZ0wi3WjZIkIkWScJdyWLPjCwve6i1xwigki+gOzbhJBRz0KGkqWqWKIkcqSOzuoAcewww4HBJcHjHU1Y7MNrczadv8A4bOIliWjkCKWiVRGcRlyUW1wMhyQPI1fXp6lwaMU0GD2zURJi1vGQtY29r6Sfhf0XHFDDUS00kFVF3I2L3BfL81vcWOI/Y/ppF6z3YSbnWXqQhU9qISvOnaICgtH2gVsCGsG83vbTuoqsSwlKTSN0XZqYOsgghDoAFbtrkoAsADa4AHAt4Gk3fd6q0mnMbSxoYpsMrNZo2iVWVe2Aqm72uzZjmwtwo7vus9Nt4qYt5M8hMahFYMCy3DgZc2CshN1ubAn6gQSrOudy2+mWapMFQs6RiDEWs5Ul88bE2A58Aki1gCNFwtg+TGCWWpM7UwqpwqyTASAJmQIIZFBOFuHkaxt4FjqDb+pKiR4WMzCd2pwtMFAV4pIUaWS2OXpZpTneymML7kNWpPiPWxzy0lTSRvVLEJY1hchX4DFSWJsQuRv91tbkHUFJ8eITGsktLMoZigwZX5AUnzj/Mui5E7CfIuU3U806wqlQ9zFRJKyhbrI8jrODdbB7AAi3pNuBq3t+8ymVI56l0CGRYb4Iap46mSMIzFbEhEi9K2Ldwn2FrdN8V6EiQu7xdpsGEkZByJIsAuRJ9Jvbxrqq6rkq7DaZ6KVlBaRZ+5cA2C2xsV5uDkPtp1RDhJcUL0HUVT8o00lXHx22kjWZRLnjIZI1vCO05IXGIhjeNluMr6M9Y1bxzrKk0kbfIVTRrcANIoRgMSOXAu1vPo+wa6duXxkqYZZIpHp43hkKSK1NJc2ViGQfMXYFlVRfE+tW8au7l8V6qnigkkNGRUQmaJe3MhIA4B9bhWPgckXPnTIC+5b9UQ1IihleWRFZSkjKTKxp5JVZY1jFlzCLnkLm6Aaq0NfeqDxVDVKsaUGVlU84VRYAhABY2PHKklbjxqTavilOauClqoaaCabG8fefNA3IuO2UDkchC4PIHBI1NV/E2okmqk2+i+aSjNpXMmGTc3Ea2Ja1j45NvHIuAcQbzUpHEJamXCWGklmmKpeHu90SFbJZVLJGvIOORNx5F1a55aGncu0zfP2VmAUsqVLqlwAAPSFHgaubv1nTJRQS1kr0ZqEVwilhKpsGIAUFrL4Nxa3nzqGl6/2+nalpYnkf5ixhZVdw+bHku31MXJyPJBvexvoAATbm00ByqElHYjkn74jURS5+uFWZCImZc1CMCVxXxlkfm19EbdVVciS00bB4llRUtGYRjHdJkjClJizFgbkMC3Axtr7vPxlcPRCmo5ilVJYNKFUyAMFKxesjIkj1MQBxwb3GmU8zMisylGZQSpsSpI5BI4JHjjjQKpntR8BqDLOB6mnYeDHL4/6gT/noDv3wBmnOX8SklIFl+YVmIH2yzP+moKDdqj+OVi/2t54WmkjUuVhaLD0LIhvigOOLrfIsLgeRe2v4t1cx2wmOnVK2Z4nAD3DK4UWJY2FnQ35N7/poAkqtl6kipjTxzUsy4dsOpxkC2twzBRe3GRufe9+dKW+73XUGzfwyooOyHGCTd0HImTNvSL3J5HB99EG+LG5hPmHanWKKtFPLGqckFb2u1yFARubhrn7ADQX4hb7NWfxAzz4/KVaRwU9lHpvIpIuMy3pUkg+/P5bAx/+FG0PT7I/cRkeSZnKsCpFmVOQeR9Ovukvq3qmU7g7GplkglxMXZqMe1aMMQYzcEEMDlax4IY2Ya9rWyX9N9foys6u+un2UN8+HstZuG4GOSKNYDFI/cJACyqGLXtYKouxJ9h76+SdHB6FIo6ijeIbisHzCxkMe5GpyMmX92uVsbeR540d6o3Xtz1wC3+cpIojz9JVcQ3jngeOP30o7duLQ0bUeMciNOlRd1J5SwxIDC6sBY8+CdeOWVxavd7HrjmcKi3+45dKdFjb91EH9o/Hp6iMmWJUV7KDeNkdwwNr2NmHFxzpeXpmPbKzaAxkapkkimlNx2lVnACpYeoj8zZEcceeLFJ1dU92l7AggWmLmNFjdlBkUqxOchJ4JsAQBph23oyaWCCOasLxQSCSJeygZCDeyuSWC/8AD48fYWnsuLp6ortWFr7mxbxuC08EkzKWWJGkYLa5Ci5tcgXsD76QYdsoKnut3ail/F9SPJGyF5QshxDiROcxcC1ibG3GmDd95FRBLCyFVlRoyVYXAYEG11IvY+40IrKSKT5fJD/Z0ZOcGWRWxyDq0ZW5KKbgDka5yy2NXh7FRzeGuEvci2bofZ4onhZ4agqxdmkkUutyEt6LYjIBbD83Hm2iG4bXts1K1G4RKaHAowlX0lwzKUORYGxP1D1Am1xobJtETE5B2v3LhihH4s4nb8l+HXgggge9wDrqHbkVkdWmzQxFGZ1YgxRvGCbp6slka9/ci1ralZbFXL2Kedg3Vy9y10r0xt1JVZx1XfqZFCqZZ0d8SoYYgWvdACDz6RxxpQrvhJT41EcVZAanvrgHbHtA3IjIBJyYMPbnEWA50x0G0wxNGyCS0RhZAXU/3MTRqD6Lm6uxP62tbxqzVxK5la8imWeKouGX0PEEC2uhBBCLcNf30+zYr/t9vspZ+Kdbvf6B/U3RDNR0lNTQiojjJkeVJlSXM8l0LEqxcljzcfTyLX1z0j0/WJBuHzbtD3k7cM02DTC4ZQzshJNrpYFvPi3vPSbRHGECtL6FiQepPEMxmW9o+bsSp9iPt51Iu3goYzLUPGVxCSSKygB8x+QMWB4yvlYDnjT7NiV4eqF27Dcba+jAnxC6J7+3RzVdVA1RACy1Cpi08QQnEjIBnvYg3t+1zfjc+h4ppdsArqYNRRwxNExBZ3UhiLBrgt4xPOmLcqZJ44kymXtwPT5CRWZ45FVWDFozdjirZCxuD99Q18KdmVPxLzTxS5hgGjde0gKEKLelB/ifvbSWXxtPY59pwtfcDbp8PQ+7JuZrqZYnmWoQMbZJGFZrG9iAq3v4A517beimhkrqeDcIAK1i8apMUmjYXdPpBJGLepRYstiCNM2+9uqSNMXiEYYDtsv0vG0bL6kI+ljY+RYaGbUFFVKzBnWKSFkW4HrSnEYYkLc8EmwsL240dnxqcPb7DtOFr7gXcfhvuEDUc6EVrxwSRVCSzWuJMw1mk/Ji5H6Yg2N9fa/4bRrscEMlXTx1EUjSRzNKFjVmN3jD/awvxzkt9NX8PosmcUmDP9bJM6Fr+citr/11Rm6ZoTAacQSrCTcxLUy4Xve+JJAN/cC+u3ZcXT1RPasLX0YK6zpqCeno1pdypom23Fla4kAUFFuQt+cgh97k/wBdMWy40+5OZdxeoknpUkEOBC4oBeQY+gZYsQosfU3nzpcT4eUCpJHGk6JMArgSo1wDccvExFiAeCOQNT7Z0UkE3fhnqO52hCDL2pLIFChQO0LDEAff/E6HlsVcvYO04WvoyttO57fPuv8AEI6upymkEIRhFEjXUDH1kM6D0XCgtyvnVHZNj2r+JNRCGtD0kkkoMk1o1wsfSFNwpspB4Y8XJtqDcvhWuMIWfAQXKgRnm7ZHIhwSb+4sbWHsLU913+SCvlrGSFppojC+KuikEAFgO41msAL3t+ml2XF09h9pwtfcsdS1u3UdHEzbd3WrXNRgaqR0suQDdxfSzes3QXsG5PjRvr+qWljaq/htHKpihjLOmZDsAwz54RQEUEi7EqLgazwV+e3pQSrmscpkikBs0Yb6l8EEH1H9yD7acqLqf5islZ4709XTiKWnLXBw9KsGxFiLn29/2s+y4unqg7Tha+596e6xlrNvrKpqWlE0LQxxGKDkA8EXuWsFAA54Gva42rpRYtuq6VZDZ6kMHIHASwAI9zz5uP217WllMGcYNNc/ozs1i4cppp8j/9k="/>
          <p:cNvSpPr>
            <a:spLocks noChangeAspect="1" noChangeArrowheads="1"/>
          </p:cNvSpPr>
          <p:nvPr/>
        </p:nvSpPr>
        <p:spPr bwMode="auto">
          <a:xfrm>
            <a:off x="63500" y="-1162050"/>
            <a:ext cx="1895475" cy="2409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8" name="Picture 2" descr="http://t1.gstatic.com/images?q=tbn:ANd9GcQMadnEVKf6c75htp6dDaaWe8dbKxKKsSFDIGPUVHXsPWEnBhwxx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987" y="1468848"/>
            <a:ext cx="28479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6581" y="1490576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967" y="4154259"/>
            <a:ext cx="28194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8341" y="4446087"/>
            <a:ext cx="2590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 descr="http://upload.wikimedia.org/wikipedia/commons/thumb/4/4d/Paul_Keating_-_2007.jpg/220px-Paul_Keating_-_2007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12481" y="1422267"/>
            <a:ext cx="2095500" cy="2562225"/>
          </a:xfrm>
          <a:prstGeom prst="rect">
            <a:avLst/>
          </a:prstGeom>
          <a:noFill/>
        </p:spPr>
      </p:pic>
      <p:pic>
        <p:nvPicPr>
          <p:cNvPr id="4" name="Picture 2" descr="C:\Users\martins\Desktop\imagesCA8XOM4Z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632" y="366490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martins\Desktop\imagesCA8XOM4Z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631" y="361019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655" y="782320"/>
            <a:ext cx="8386763" cy="1219200"/>
          </a:xfrm>
        </p:spPr>
        <p:txBody>
          <a:bodyPr/>
          <a:lstStyle/>
          <a:p>
            <a:r>
              <a:rPr lang="en-AU" dirty="0"/>
              <a:t>Competitiveness</a:t>
            </a:r>
          </a:p>
        </p:txBody>
      </p:sp>
      <p:pic>
        <p:nvPicPr>
          <p:cNvPr id="5122" name="Picture 2" descr="http://t3.gstatic.com/images?q=tbn:ANd9GcRtHtRh0IOlAnOZ9DGZWs_tj-t1uhopLFv6zKhXhUzQb-ivZT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460" y="193929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1.gstatic.com/images?q=tbn:ANd9GcQBKOCmDrd7NiCCWCcwjhZ1AF_arGHytGD_XhpBCNNXJK2hfna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0" y="2290127"/>
            <a:ext cx="2609850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2.gstatic.com/images?q=tbn:ANd9GcTPrgHILG9J-fUv6HmhW9DpOqO6hQMYv0v-sPRwhDEDvjiqcpxc1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235" y="3960495"/>
            <a:ext cx="1800225" cy="254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5698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World Economic Forum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 smtClean="0"/>
              <a:t>Competitiveness defined as the </a:t>
            </a:r>
            <a:r>
              <a:rPr lang="en-AU" dirty="0"/>
              <a:t>set of institutions, policies, and factors that determine the level of productivity of a country</a:t>
            </a:r>
            <a:r>
              <a:rPr lang="en-AU" dirty="0" smtClean="0"/>
              <a:t>.</a:t>
            </a:r>
          </a:p>
          <a:p>
            <a:pPr lvl="1"/>
            <a:r>
              <a:rPr lang="en-AU" dirty="0"/>
              <a:t>M</a:t>
            </a:r>
            <a:r>
              <a:rPr lang="en-AU" dirty="0" smtClean="0"/>
              <a:t>any </a:t>
            </a:r>
            <a:r>
              <a:rPr lang="en-AU" dirty="0"/>
              <a:t>determinants driving productivity and competitiveness- including education and training, technological progress, macroeconomic stability, good governance, firm sophistication, and market </a:t>
            </a:r>
            <a:r>
              <a:rPr lang="en-AU" dirty="0" smtClean="0"/>
              <a:t>efficiency</a:t>
            </a:r>
          </a:p>
          <a:p>
            <a:pPr lvl="1"/>
            <a:r>
              <a:rPr lang="en-AU" dirty="0" smtClean="0"/>
              <a:t>Ranked 20/133</a:t>
            </a:r>
          </a:p>
          <a:p>
            <a:pPr lvl="1"/>
            <a:r>
              <a:rPr lang="en-AU" dirty="0" smtClean="0"/>
              <a:t>Advantages included  financial system and banking sector; low government debt; macro-economy; institutional transparency</a:t>
            </a:r>
          </a:p>
          <a:p>
            <a:pPr lvl="1"/>
            <a:r>
              <a:rPr lang="en-AU" dirty="0" smtClean="0"/>
              <a:t>Disadvantages included burden of government regulation; lack of innovation; business sophistication</a:t>
            </a:r>
          </a:p>
          <a:p>
            <a:pPr lvl="1"/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05299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WEF Assessment of Australia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/>
              <a:t>Australia’s Advantages </a:t>
            </a:r>
            <a:r>
              <a:rPr lang="en-AU" dirty="0"/>
              <a:t>are:</a:t>
            </a:r>
          </a:p>
          <a:p>
            <a:pPr marL="649287" lvl="1" indent="-285750">
              <a:buFont typeface="Arial" pitchFamily="34" charset="0"/>
              <a:buChar char="•"/>
            </a:pPr>
            <a:r>
              <a:rPr lang="en-AU" sz="1800" dirty="0"/>
              <a:t>efficient financial system, supported by a banking sector that counts among the most stable and sound in the world performance in education</a:t>
            </a:r>
          </a:p>
          <a:p>
            <a:pPr marL="649287" lvl="1" indent="-285750">
              <a:buFont typeface="Arial" pitchFamily="34" charset="0"/>
              <a:buChar char="•"/>
            </a:pPr>
            <a:r>
              <a:rPr lang="en-AU" sz="1800" dirty="0"/>
              <a:t>macroeconomic situation</a:t>
            </a:r>
          </a:p>
          <a:p>
            <a:pPr marL="649287" lvl="1" indent="-285750">
              <a:buFont typeface="Arial" pitchFamily="34" charset="0"/>
              <a:buChar char="•"/>
            </a:pPr>
            <a:r>
              <a:rPr lang="en-AU" sz="1800" dirty="0"/>
              <a:t>low government debt </a:t>
            </a:r>
          </a:p>
          <a:p>
            <a:pPr marL="649287" lvl="1" indent="-285750">
              <a:buFont typeface="Arial" pitchFamily="34" charset="0"/>
              <a:buChar char="•"/>
            </a:pPr>
            <a:r>
              <a:rPr lang="en-AU" sz="1800" dirty="0"/>
              <a:t>transparent and efficient public and private institutions, physical security </a:t>
            </a:r>
          </a:p>
          <a:p>
            <a:r>
              <a:rPr lang="en-AU" sz="2400" dirty="0"/>
              <a:t>Australia’s disadvantages </a:t>
            </a:r>
            <a:r>
              <a:rPr lang="en-AU" dirty="0"/>
              <a:t>are:</a:t>
            </a:r>
          </a:p>
          <a:p>
            <a:pPr marL="649287" lvl="1" indent="-285750">
              <a:buFont typeface="Arial" pitchFamily="34" charset="0"/>
              <a:buChar char="•"/>
            </a:pPr>
            <a:r>
              <a:rPr lang="en-AU" sz="1800" dirty="0"/>
              <a:t>burden of government regulation </a:t>
            </a:r>
          </a:p>
          <a:p>
            <a:pPr marL="649287" lvl="1" indent="-285750">
              <a:buFont typeface="Arial" pitchFamily="34" charset="0"/>
              <a:buChar char="•"/>
            </a:pPr>
            <a:r>
              <a:rPr lang="en-AU" sz="1800" dirty="0"/>
              <a:t>innovation </a:t>
            </a:r>
          </a:p>
          <a:p>
            <a:pPr marL="649287" lvl="1" indent="-285750">
              <a:buFont typeface="Arial" pitchFamily="34" charset="0"/>
              <a:buChar char="•"/>
            </a:pPr>
            <a:r>
              <a:rPr lang="en-AU" sz="1800" dirty="0"/>
              <a:t>business sophistication</a:t>
            </a:r>
          </a:p>
          <a:p>
            <a:pPr marL="649287" lvl="1" indent="-285750">
              <a:buFont typeface="Arial" pitchFamily="34" charset="0"/>
              <a:buChar char="•"/>
            </a:pPr>
            <a:r>
              <a:rPr lang="en-AU" sz="1800" dirty="0"/>
              <a:t>infrastructure.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34297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864588"/>
              </p:ext>
            </p:extLst>
          </p:nvPr>
        </p:nvGraphicFramePr>
        <p:xfrm>
          <a:off x="1306286" y="611323"/>
          <a:ext cx="6571873" cy="54396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"/>
                <a:gridCol w="819619"/>
                <a:gridCol w="2317985"/>
                <a:gridCol w="1408721"/>
                <a:gridCol w="947684"/>
                <a:gridCol w="1024524"/>
              </a:tblGrid>
              <a:tr h="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AU" sz="1100" b="1" u="none" strike="noStrike" dirty="0" smtClean="0">
                          <a:effectLst/>
                        </a:rPr>
                        <a:t>                                         Global </a:t>
                      </a:r>
                      <a:r>
                        <a:rPr lang="en-AU" sz="1100" b="1" u="none" strike="noStrike" dirty="0">
                          <a:effectLst/>
                        </a:rPr>
                        <a:t>Competitiveness Index</a:t>
                      </a:r>
                      <a:endParaRPr lang="en-AU" sz="1100" b="1" i="0" u="none" strike="noStrike" dirty="0">
                        <a:solidFill>
                          <a:srgbClr val="366092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442842"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Rank (out of 142)</a:t>
                      </a:r>
                      <a:endParaRPr lang="en-AU" sz="1100" b="1" i="0" u="none" strike="noStrike">
                        <a:solidFill>
                          <a:srgbClr val="366092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Score (1-7)</a:t>
                      </a:r>
                      <a:endParaRPr lang="en-AU" sz="1100" b="1" i="0" u="none" strike="noStrike">
                        <a:solidFill>
                          <a:srgbClr val="366092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2634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AU" sz="1100" b="1" u="none" strike="noStrike" dirty="0">
                          <a:effectLst/>
                        </a:rPr>
                        <a:t>GCI 2011-12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1" i="0" u="none" strike="noStrike">
                        <a:solidFill>
                          <a:srgbClr val="366092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u="none" strike="noStrike">
                          <a:effectLst/>
                        </a:rPr>
                        <a:t>20</a:t>
                      </a:r>
                      <a:endParaRPr lang="en-AU" sz="1100" b="1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u="none" strike="noStrike" dirty="0">
                          <a:effectLst/>
                        </a:rPr>
                        <a:t>5.1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22634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GCI 2010-2011 (out of 139)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16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5.1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22634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GCI 2010-2011 (out of 133)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15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5.2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22634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AU" sz="1100" b="1" u="none" strike="noStrike" dirty="0">
                          <a:effectLst/>
                        </a:rPr>
                        <a:t>Basic requirements (20.0%)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u="none" strike="noStrike">
                          <a:effectLst/>
                        </a:rPr>
                        <a:t>14</a:t>
                      </a:r>
                      <a:endParaRPr lang="en-AU" sz="1100" b="1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u="none" strike="noStrike" dirty="0">
                          <a:effectLst/>
                        </a:rPr>
                        <a:t>57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22634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Institutions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13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5.4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22634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Infrastructure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24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5.4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22634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Macroeconomic environment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26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5.6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22634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Health and primary education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10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6.5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22634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AU" sz="1100" b="1" u="none" strike="noStrike" dirty="0">
                          <a:effectLst/>
                        </a:rPr>
                        <a:t>Efficiency enhancers (50.0%)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u="none" strike="noStrike">
                          <a:effectLst/>
                        </a:rPr>
                        <a:t>12</a:t>
                      </a:r>
                      <a:endParaRPr lang="en-AU" sz="1100" b="1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u="none" strike="noStrike" dirty="0">
                          <a:effectLst/>
                        </a:rPr>
                        <a:t>5.2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22634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Higher education and training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11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5.6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22634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Good market efficiency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22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4.8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22634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 smtClean="0">
                          <a:effectLst/>
                        </a:rPr>
                        <a:t>Labour </a:t>
                      </a:r>
                      <a:r>
                        <a:rPr lang="en-AU" sz="1100" u="none" strike="noStrike" dirty="0">
                          <a:effectLst/>
                        </a:rPr>
                        <a:t>market efficiency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13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22634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Financial market development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5.4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22634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Technological readiness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22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5.1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22634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Market size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19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5.1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22634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AU" sz="1100" b="1" u="none" strike="noStrike" dirty="0">
                          <a:effectLst/>
                        </a:rPr>
                        <a:t>Innovation and sophistication factors (30.0)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u="none" strike="noStrike">
                          <a:effectLst/>
                        </a:rPr>
                        <a:t>26</a:t>
                      </a:r>
                      <a:endParaRPr lang="en-AU" sz="1100" b="1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u="none" strike="noStrike" dirty="0">
                          <a:effectLst/>
                        </a:rPr>
                        <a:t>4.6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22634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Business sophistication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29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4.7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22634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Innovation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22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4.5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226342"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294660"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22634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AU" sz="600" u="none" strike="noStrike" dirty="0">
                          <a:effectLst/>
                        </a:rPr>
                        <a:t>The Global Competitiveness Report 2011-2012 © World Economic Forum</a:t>
                      </a:r>
                      <a:endParaRPr lang="en-AU" sz="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Neue LT 45 Ligh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806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E31937"/>
      </a:dk2>
      <a:lt2>
        <a:srgbClr val="5F6062"/>
      </a:lt2>
      <a:accent1>
        <a:srgbClr val="D7D7D7"/>
      </a:accent1>
      <a:accent2>
        <a:srgbClr val="F3702B"/>
      </a:accent2>
      <a:accent3>
        <a:srgbClr val="FFFFFF"/>
      </a:accent3>
      <a:accent4>
        <a:srgbClr val="000000"/>
      </a:accent4>
      <a:accent5>
        <a:srgbClr val="E8E8E8"/>
      </a:accent5>
      <a:accent6>
        <a:srgbClr val="DC6526"/>
      </a:accent6>
      <a:hlink>
        <a:srgbClr val="75CD25"/>
      </a:hlink>
      <a:folHlink>
        <a:srgbClr val="00B0F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E31937"/>
        </a:dk2>
        <a:lt2>
          <a:srgbClr val="5F6062"/>
        </a:lt2>
        <a:accent1>
          <a:srgbClr val="D7D7D7"/>
        </a:accent1>
        <a:accent2>
          <a:srgbClr val="F3702B"/>
        </a:accent2>
        <a:accent3>
          <a:srgbClr val="FFFFFF"/>
        </a:accent3>
        <a:accent4>
          <a:srgbClr val="000000"/>
        </a:accent4>
        <a:accent5>
          <a:srgbClr val="E8E8E8"/>
        </a:accent5>
        <a:accent6>
          <a:srgbClr val="DC6526"/>
        </a:accent6>
        <a:hlink>
          <a:srgbClr val="75CD25"/>
        </a:hlink>
        <a:folHlink>
          <a:srgbClr val="00B0F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7E143825D1D844919F336913EC15EA" ma:contentTypeVersion="0" ma:contentTypeDescription="Create a new document." ma:contentTypeScope="" ma:versionID="2da7c0729fed13d7b09c17a32f1de445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25FC17D-9E59-4C2A-B172-3C1DBB9012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112309-34BF-4AD2-AD42-E8EC8EA6AB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1F9C8F45-1629-4507-9EBB-539BF1EF1704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1186</Words>
  <Application>Microsoft Office PowerPoint</Application>
  <PresentationFormat>On-screen Show (4:3)</PresentationFormat>
  <Paragraphs>157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Custom Design</vt:lpstr>
      <vt:lpstr>AUSTRALIA’S INTERNATIONAL RANKING ON COMPETITIVENESS </vt:lpstr>
      <vt:lpstr>Australia August 2012</vt:lpstr>
      <vt:lpstr>PowerPoint Presentation</vt:lpstr>
      <vt:lpstr>PowerPoint Presentation</vt:lpstr>
      <vt:lpstr>Drivers of Productivity and Competitiveness</vt:lpstr>
      <vt:lpstr>Competitiveness</vt:lpstr>
      <vt:lpstr>World Economic Forum</vt:lpstr>
      <vt:lpstr>WEF Assessment of Australia</vt:lpstr>
      <vt:lpstr>PowerPoint Presentation</vt:lpstr>
      <vt:lpstr>IMD World Competitiveness Yearbook</vt:lpstr>
      <vt:lpstr>EIU Global Index of Workplace Performance and Flexibility</vt:lpstr>
      <vt:lpstr>PowerPoint Presentation</vt:lpstr>
      <vt:lpstr>Productivity</vt:lpstr>
      <vt:lpstr>Productivity</vt:lpstr>
      <vt:lpstr>PowerPoint Presentation</vt:lpstr>
      <vt:lpstr>PowerPoint Presentation</vt:lpstr>
      <vt:lpstr>McKinsey Global Institute Report</vt:lpstr>
      <vt:lpstr>Manufacturing Taskforce Report Recommendations</vt:lpstr>
      <vt:lpstr>Innovation, Skilling and Education- Drivers of Competitiveness and Productivity</vt:lpstr>
      <vt:lpstr>Innovation</vt:lpstr>
      <vt:lpstr>Skilling and Education</vt:lpstr>
      <vt:lpstr>Australia’s Future</vt:lpstr>
      <vt:lpstr>Conclusion</vt:lpstr>
      <vt:lpstr>THANK YOU</vt:lpstr>
    </vt:vector>
  </TitlesOfParts>
  <Company>CEDA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SharonB</dc:creator>
  <cp:lastModifiedBy>Sharyn Flood</cp:lastModifiedBy>
  <cp:revision>112</cp:revision>
  <dcterms:created xsi:type="dcterms:W3CDTF">2008-08-06T01:54:39Z</dcterms:created>
  <dcterms:modified xsi:type="dcterms:W3CDTF">2012-08-23T03:03:08Z</dcterms:modified>
</cp:coreProperties>
</file>