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8" r:id="rId2"/>
    <p:sldId id="335" r:id="rId3"/>
    <p:sldId id="336" r:id="rId4"/>
    <p:sldId id="349" r:id="rId5"/>
    <p:sldId id="350" r:id="rId6"/>
    <p:sldId id="346" r:id="rId7"/>
    <p:sldId id="279" r:id="rId8"/>
    <p:sldId id="322" r:id="rId9"/>
    <p:sldId id="345" r:id="rId10"/>
    <p:sldId id="316" r:id="rId11"/>
    <p:sldId id="340" r:id="rId12"/>
    <p:sldId id="343" r:id="rId13"/>
    <p:sldId id="342" r:id="rId14"/>
    <p:sldId id="341" r:id="rId15"/>
    <p:sldId id="334" r:id="rId16"/>
    <p:sldId id="286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1" d="100"/>
          <a:sy n="121" d="100"/>
        </p:scale>
        <p:origin x="-213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346BB-1C0D-45E8-A399-98809965AA3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69F22CF-5B9C-4CED-9F9F-FF8D01E11A24}">
      <dgm:prSet phldrT="[Text]"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AU" sz="2800" dirty="0" smtClean="0"/>
            <a:t> </a:t>
          </a:r>
          <a:endParaRPr lang="en-AU" sz="2800" dirty="0"/>
        </a:p>
      </dgm:t>
    </dgm:pt>
    <dgm:pt modelId="{9257CC26-EE65-4F93-B824-FE08F145E381}" type="parTrans" cxnId="{7F90B8D9-666A-4939-BBCD-814F0125EE0F}">
      <dgm:prSet/>
      <dgm:spPr/>
      <dgm:t>
        <a:bodyPr/>
        <a:lstStyle/>
        <a:p>
          <a:endParaRPr lang="en-AU" sz="2800"/>
        </a:p>
      </dgm:t>
    </dgm:pt>
    <dgm:pt modelId="{958AF8DE-8CA6-48B5-89FB-3AAAAB63C159}" type="sibTrans" cxnId="{7F90B8D9-666A-4939-BBCD-814F0125EE0F}">
      <dgm:prSet/>
      <dgm:spPr/>
      <dgm:t>
        <a:bodyPr/>
        <a:lstStyle/>
        <a:p>
          <a:endParaRPr lang="en-AU" sz="2800"/>
        </a:p>
      </dgm:t>
    </dgm:pt>
    <dgm:pt modelId="{48B9AB92-329F-4E69-941E-2566169334FD}">
      <dgm:prSet phldrT="[Text]"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AU" sz="2800" dirty="0" smtClean="0"/>
            <a:t> </a:t>
          </a:r>
          <a:endParaRPr lang="en-AU" sz="2800" dirty="0"/>
        </a:p>
      </dgm:t>
    </dgm:pt>
    <dgm:pt modelId="{3DBD3DE7-373B-45E5-80EF-D6B9B149B7E0}" type="parTrans" cxnId="{C4B2E76A-67E8-41B7-84F1-FF0EE06AE826}">
      <dgm:prSet/>
      <dgm:spPr/>
      <dgm:t>
        <a:bodyPr/>
        <a:lstStyle/>
        <a:p>
          <a:endParaRPr lang="en-AU" sz="2800"/>
        </a:p>
      </dgm:t>
    </dgm:pt>
    <dgm:pt modelId="{2583E99D-AB65-493B-8F5A-65CBA35B7019}" type="sibTrans" cxnId="{C4B2E76A-67E8-41B7-84F1-FF0EE06AE826}">
      <dgm:prSet/>
      <dgm:spPr/>
      <dgm:t>
        <a:bodyPr/>
        <a:lstStyle/>
        <a:p>
          <a:endParaRPr lang="en-AU" sz="2800"/>
        </a:p>
      </dgm:t>
    </dgm:pt>
    <dgm:pt modelId="{7F195CB0-4612-4DE9-92FB-25E7D9C57443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AU" sz="2800" dirty="0" smtClean="0"/>
            <a:t>Protection of Domestic Industry</a:t>
          </a:r>
          <a:endParaRPr lang="en-AU" sz="2800" dirty="0"/>
        </a:p>
      </dgm:t>
    </dgm:pt>
    <dgm:pt modelId="{5CDBB16B-4653-438D-8308-47912B4460C0}" type="parTrans" cxnId="{4A990AE9-812F-4E7F-A9AC-F4F51A5AA1F1}">
      <dgm:prSet/>
      <dgm:spPr/>
      <dgm:t>
        <a:bodyPr/>
        <a:lstStyle/>
        <a:p>
          <a:endParaRPr lang="en-AU" sz="2800"/>
        </a:p>
      </dgm:t>
    </dgm:pt>
    <dgm:pt modelId="{8502A68F-CB64-4F21-97FE-EAB9D69732DD}" type="sibTrans" cxnId="{4A990AE9-812F-4E7F-A9AC-F4F51A5AA1F1}">
      <dgm:prSet/>
      <dgm:spPr/>
      <dgm:t>
        <a:bodyPr/>
        <a:lstStyle/>
        <a:p>
          <a:endParaRPr lang="en-AU" sz="2800"/>
        </a:p>
      </dgm:t>
    </dgm:pt>
    <dgm:pt modelId="{F0A8760D-FE51-47F1-AE40-026DAFCA8EE1}">
      <dgm:prSet phldrT="[Text]"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AU" sz="2800" dirty="0" smtClean="0"/>
            <a:t> </a:t>
          </a:r>
          <a:endParaRPr lang="en-AU" sz="2800" dirty="0"/>
        </a:p>
      </dgm:t>
    </dgm:pt>
    <dgm:pt modelId="{129B28F0-5104-49CF-8832-0877180AA931}" type="parTrans" cxnId="{379B909C-F716-44DC-BBA3-2F9B1F0F9709}">
      <dgm:prSet/>
      <dgm:spPr/>
      <dgm:t>
        <a:bodyPr/>
        <a:lstStyle/>
        <a:p>
          <a:endParaRPr lang="en-AU" sz="2800"/>
        </a:p>
      </dgm:t>
    </dgm:pt>
    <dgm:pt modelId="{E7AC2001-A499-4AB4-8010-B854479A5A79}" type="sibTrans" cxnId="{379B909C-F716-44DC-BBA3-2F9B1F0F9709}">
      <dgm:prSet/>
      <dgm:spPr/>
      <dgm:t>
        <a:bodyPr/>
        <a:lstStyle/>
        <a:p>
          <a:endParaRPr lang="en-AU" sz="2800"/>
        </a:p>
      </dgm:t>
    </dgm:pt>
    <dgm:pt modelId="{60116341-53EC-443A-8A28-BA7D332792F8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AU" sz="2800" dirty="0" smtClean="0"/>
            <a:t>Community Protection</a:t>
          </a:r>
          <a:endParaRPr lang="en-AU" sz="2800" dirty="0"/>
        </a:p>
      </dgm:t>
    </dgm:pt>
    <dgm:pt modelId="{CDC7D521-B8A8-47EA-9FC1-CE766D1E2196}" type="parTrans" cxnId="{22DF348C-47C6-4DEF-8A08-F5E3065DD9FC}">
      <dgm:prSet/>
      <dgm:spPr/>
      <dgm:t>
        <a:bodyPr/>
        <a:lstStyle/>
        <a:p>
          <a:endParaRPr lang="en-AU" sz="2800"/>
        </a:p>
      </dgm:t>
    </dgm:pt>
    <dgm:pt modelId="{D75B04BA-7ED0-4DF4-9C61-67FF4E8E81F1}" type="sibTrans" cxnId="{22DF348C-47C6-4DEF-8A08-F5E3065DD9FC}">
      <dgm:prSet/>
      <dgm:spPr/>
      <dgm:t>
        <a:bodyPr/>
        <a:lstStyle/>
        <a:p>
          <a:endParaRPr lang="en-AU" sz="2800"/>
        </a:p>
      </dgm:t>
    </dgm:pt>
    <dgm:pt modelId="{D5483794-F5E3-4E5E-806A-81EF99A1B295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AU" sz="2800" dirty="0" smtClean="0"/>
            <a:t>Trade Facilitation</a:t>
          </a:r>
          <a:endParaRPr lang="en-AU" sz="2800" dirty="0"/>
        </a:p>
      </dgm:t>
    </dgm:pt>
    <dgm:pt modelId="{9F88591F-7064-4495-959B-5A2594AB267A}" type="parTrans" cxnId="{7279140B-EF60-4591-B403-D5C19F2B6C59}">
      <dgm:prSet/>
      <dgm:spPr/>
      <dgm:t>
        <a:bodyPr/>
        <a:lstStyle/>
        <a:p>
          <a:endParaRPr lang="en-AU" sz="2800"/>
        </a:p>
      </dgm:t>
    </dgm:pt>
    <dgm:pt modelId="{F9B7EAEB-C880-4E5B-8E0B-0FE05D11FBC7}" type="sibTrans" cxnId="{7279140B-EF60-4591-B403-D5C19F2B6C59}">
      <dgm:prSet/>
      <dgm:spPr/>
      <dgm:t>
        <a:bodyPr/>
        <a:lstStyle/>
        <a:p>
          <a:endParaRPr lang="en-AU" sz="2800"/>
        </a:p>
      </dgm:t>
    </dgm:pt>
    <dgm:pt modelId="{981C5407-8E0A-4638-BF9F-2093FFD920BB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AU" sz="2800" dirty="0" smtClean="0"/>
            <a:t>Revenue Collection</a:t>
          </a:r>
          <a:endParaRPr lang="en-AU" sz="2800" dirty="0"/>
        </a:p>
      </dgm:t>
    </dgm:pt>
    <dgm:pt modelId="{BFD21C85-5222-4B2F-8E68-DD8288EAA1F1}" type="sibTrans" cxnId="{129C7AD2-E4B4-46B6-B6C4-7B9A0E53722E}">
      <dgm:prSet/>
      <dgm:spPr/>
      <dgm:t>
        <a:bodyPr/>
        <a:lstStyle/>
        <a:p>
          <a:endParaRPr lang="en-AU" sz="2800"/>
        </a:p>
      </dgm:t>
    </dgm:pt>
    <dgm:pt modelId="{90F10A8E-5BFC-443B-BF8C-C3BA93D73D31}" type="parTrans" cxnId="{129C7AD2-E4B4-46B6-B6C4-7B9A0E53722E}">
      <dgm:prSet/>
      <dgm:spPr/>
      <dgm:t>
        <a:bodyPr/>
        <a:lstStyle/>
        <a:p>
          <a:endParaRPr lang="en-AU" sz="2800"/>
        </a:p>
      </dgm:t>
    </dgm:pt>
    <dgm:pt modelId="{6C6D9C15-063E-4375-8A22-8FBCFF318BFA}">
      <dgm:prSet phldrT="[Text]"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AU" sz="2800" dirty="0"/>
        </a:p>
      </dgm:t>
    </dgm:pt>
    <dgm:pt modelId="{41508A58-8ACE-45F7-8909-E9DD21516340}" type="parTrans" cxnId="{7F5F3089-DF1E-4A32-AE75-C15C2A6EF378}">
      <dgm:prSet/>
      <dgm:spPr/>
      <dgm:t>
        <a:bodyPr/>
        <a:lstStyle/>
        <a:p>
          <a:endParaRPr lang="en-AU" sz="2800"/>
        </a:p>
      </dgm:t>
    </dgm:pt>
    <dgm:pt modelId="{064EB481-59E1-4705-92EE-EB9926E92FFB}" type="sibTrans" cxnId="{7F5F3089-DF1E-4A32-AE75-C15C2A6EF378}">
      <dgm:prSet/>
      <dgm:spPr/>
      <dgm:t>
        <a:bodyPr/>
        <a:lstStyle/>
        <a:p>
          <a:endParaRPr lang="en-AU" sz="2800"/>
        </a:p>
      </dgm:t>
    </dgm:pt>
    <dgm:pt modelId="{B8B07259-4AD2-4F6B-9A2D-A4549587A0BE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AU" sz="2800" dirty="0" smtClean="0"/>
            <a:t>Supply Chain Security</a:t>
          </a:r>
          <a:endParaRPr lang="en-AU" sz="2800" dirty="0"/>
        </a:p>
      </dgm:t>
    </dgm:pt>
    <dgm:pt modelId="{F0293B33-2B64-439A-8C02-73982DCD2116}" type="parTrans" cxnId="{EE45FCFE-BC67-44E1-A994-4941A1E7C310}">
      <dgm:prSet/>
      <dgm:spPr/>
      <dgm:t>
        <a:bodyPr/>
        <a:lstStyle/>
        <a:p>
          <a:endParaRPr lang="en-AU" sz="2800"/>
        </a:p>
      </dgm:t>
    </dgm:pt>
    <dgm:pt modelId="{25ABD733-ED37-4F48-B61A-2B6D487ABFA8}" type="sibTrans" cxnId="{EE45FCFE-BC67-44E1-A994-4941A1E7C310}">
      <dgm:prSet/>
      <dgm:spPr/>
      <dgm:t>
        <a:bodyPr/>
        <a:lstStyle/>
        <a:p>
          <a:endParaRPr lang="en-AU" sz="2800"/>
        </a:p>
      </dgm:t>
    </dgm:pt>
    <dgm:pt modelId="{5149F881-AAFF-4E6B-95F2-9C9E7910969E}">
      <dgm:prSet phldrT="[Text]" custT="1"/>
      <dgm:spPr>
        <a:solidFill>
          <a:srgbClr val="0070C0"/>
        </a:solidFill>
        <a:ln>
          <a:solidFill>
            <a:schemeClr val="accent2"/>
          </a:solidFill>
        </a:ln>
      </dgm:spPr>
      <dgm:t>
        <a:bodyPr/>
        <a:lstStyle/>
        <a:p>
          <a:endParaRPr lang="en-AU" sz="2800" dirty="0"/>
        </a:p>
      </dgm:t>
    </dgm:pt>
    <dgm:pt modelId="{C29FC1D2-EE7C-4E27-A004-9A2656FCB2FE}" type="parTrans" cxnId="{FAB86FB1-ADF2-476B-A725-F372DC73FEBC}">
      <dgm:prSet/>
      <dgm:spPr/>
      <dgm:t>
        <a:bodyPr/>
        <a:lstStyle/>
        <a:p>
          <a:endParaRPr lang="en-AU" sz="2800"/>
        </a:p>
      </dgm:t>
    </dgm:pt>
    <dgm:pt modelId="{6E9BA548-75E2-4488-8698-B0B4E6A4AE81}" type="sibTrans" cxnId="{FAB86FB1-ADF2-476B-A725-F372DC73FEBC}">
      <dgm:prSet/>
      <dgm:spPr/>
      <dgm:t>
        <a:bodyPr/>
        <a:lstStyle/>
        <a:p>
          <a:endParaRPr lang="en-AU" sz="2800"/>
        </a:p>
      </dgm:t>
    </dgm:pt>
    <dgm:pt modelId="{EA3DD26A-C82A-4A70-B616-45F4F4137002}" type="pres">
      <dgm:prSet presAssocID="{73B346BB-1C0D-45E8-A399-98809965AA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09B2947-66F3-4C2B-96E4-4E1C2FBF86EC}" type="pres">
      <dgm:prSet presAssocID="{969F22CF-5B9C-4CED-9F9F-FF8D01E11A24}" presName="composite" presStyleCnt="0"/>
      <dgm:spPr/>
    </dgm:pt>
    <dgm:pt modelId="{924F5904-AACC-44C1-BCD0-BC744E676684}" type="pres">
      <dgm:prSet presAssocID="{969F22CF-5B9C-4CED-9F9F-FF8D01E11A2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B9EDC12-7EBB-4698-BFAA-B04AAA27E43C}" type="pres">
      <dgm:prSet presAssocID="{969F22CF-5B9C-4CED-9F9F-FF8D01E11A2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CA3C60E-135C-4B55-8398-C0D0328F4619}" type="pres">
      <dgm:prSet presAssocID="{958AF8DE-8CA6-48B5-89FB-3AAAAB63C159}" presName="sp" presStyleCnt="0"/>
      <dgm:spPr/>
    </dgm:pt>
    <dgm:pt modelId="{13DD8BB9-B0B1-4CC2-B962-B6D8DBAC0918}" type="pres">
      <dgm:prSet presAssocID="{48B9AB92-329F-4E69-941E-2566169334FD}" presName="composite" presStyleCnt="0"/>
      <dgm:spPr/>
    </dgm:pt>
    <dgm:pt modelId="{13085C14-25F0-4D95-B1AF-1A15ECD25842}" type="pres">
      <dgm:prSet presAssocID="{48B9AB92-329F-4E69-941E-2566169334F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4FA43FC-ED9B-4FA9-9838-899E9C220028}" type="pres">
      <dgm:prSet presAssocID="{48B9AB92-329F-4E69-941E-2566169334F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3C68ED7-BE0D-4204-A618-E180244DFCF3}" type="pres">
      <dgm:prSet presAssocID="{2583E99D-AB65-493B-8F5A-65CBA35B7019}" presName="sp" presStyleCnt="0"/>
      <dgm:spPr/>
    </dgm:pt>
    <dgm:pt modelId="{827DC7BA-C6A8-4D29-913F-08428A1845E1}" type="pres">
      <dgm:prSet presAssocID="{F0A8760D-FE51-47F1-AE40-026DAFCA8EE1}" presName="composite" presStyleCnt="0"/>
      <dgm:spPr/>
    </dgm:pt>
    <dgm:pt modelId="{56B14A32-5F65-46EB-AD6B-0945A65A3DE1}" type="pres">
      <dgm:prSet presAssocID="{F0A8760D-FE51-47F1-AE40-026DAFCA8EE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9B00F07-DCA1-470B-8194-E13CA9200A6E}" type="pres">
      <dgm:prSet presAssocID="{F0A8760D-FE51-47F1-AE40-026DAFCA8EE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6AB1727-0226-4F85-B723-435262319A41}" type="pres">
      <dgm:prSet presAssocID="{E7AC2001-A499-4AB4-8010-B854479A5A79}" presName="sp" presStyleCnt="0"/>
      <dgm:spPr/>
    </dgm:pt>
    <dgm:pt modelId="{0BF50FE3-C8BC-448F-BD66-CABE1BD00A50}" type="pres">
      <dgm:prSet presAssocID="{6C6D9C15-063E-4375-8A22-8FBCFF318BFA}" presName="composite" presStyleCnt="0"/>
      <dgm:spPr/>
    </dgm:pt>
    <dgm:pt modelId="{A71143FB-8136-43BF-AB76-B03F3F1F763F}" type="pres">
      <dgm:prSet presAssocID="{6C6D9C15-063E-4375-8A22-8FBCFF318BF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8475375-8992-404B-BC97-A2BED2D9754A}" type="pres">
      <dgm:prSet presAssocID="{6C6D9C15-063E-4375-8A22-8FBCFF318BF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00B815C-C862-419F-A043-8B5113AC9F19}" type="pres">
      <dgm:prSet presAssocID="{064EB481-59E1-4705-92EE-EB9926E92FFB}" presName="sp" presStyleCnt="0"/>
      <dgm:spPr/>
    </dgm:pt>
    <dgm:pt modelId="{DF3F8198-1ADC-47A4-BFF6-0E6AE35A9100}" type="pres">
      <dgm:prSet presAssocID="{5149F881-AAFF-4E6B-95F2-9C9E7910969E}" presName="composite" presStyleCnt="0"/>
      <dgm:spPr/>
    </dgm:pt>
    <dgm:pt modelId="{B9BFD338-C53D-417C-A123-9799FB5AE961}" type="pres">
      <dgm:prSet presAssocID="{5149F881-AAFF-4E6B-95F2-9C9E7910969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02A9E1-496E-42E1-993F-4301ADAC0BD1}" type="pres">
      <dgm:prSet presAssocID="{5149F881-AAFF-4E6B-95F2-9C9E7910969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D721321-6083-4847-A89A-3E78073054D7}" type="presOf" srcId="{5149F881-AAFF-4E6B-95F2-9C9E7910969E}" destId="{B9BFD338-C53D-417C-A123-9799FB5AE961}" srcOrd="0" destOrd="0" presId="urn:microsoft.com/office/officeart/2005/8/layout/chevron2"/>
    <dgm:cxn modelId="{379B909C-F716-44DC-BBA3-2F9B1F0F9709}" srcId="{73B346BB-1C0D-45E8-A399-98809965AA38}" destId="{F0A8760D-FE51-47F1-AE40-026DAFCA8EE1}" srcOrd="2" destOrd="0" parTransId="{129B28F0-5104-49CF-8832-0877180AA931}" sibTransId="{E7AC2001-A499-4AB4-8010-B854479A5A79}"/>
    <dgm:cxn modelId="{D5BE73BE-E9F6-4991-9C75-DAD364E9AFB3}" type="presOf" srcId="{F0A8760D-FE51-47F1-AE40-026DAFCA8EE1}" destId="{56B14A32-5F65-46EB-AD6B-0945A65A3DE1}" srcOrd="0" destOrd="0" presId="urn:microsoft.com/office/officeart/2005/8/layout/chevron2"/>
    <dgm:cxn modelId="{3568823B-F1F0-4A75-9499-AB7CA91EBC75}" type="presOf" srcId="{6C6D9C15-063E-4375-8A22-8FBCFF318BFA}" destId="{A71143FB-8136-43BF-AB76-B03F3F1F763F}" srcOrd="0" destOrd="0" presId="urn:microsoft.com/office/officeart/2005/8/layout/chevron2"/>
    <dgm:cxn modelId="{7F5F3089-DF1E-4A32-AE75-C15C2A6EF378}" srcId="{73B346BB-1C0D-45E8-A399-98809965AA38}" destId="{6C6D9C15-063E-4375-8A22-8FBCFF318BFA}" srcOrd="3" destOrd="0" parTransId="{41508A58-8ACE-45F7-8909-E9DD21516340}" sibTransId="{064EB481-59E1-4705-92EE-EB9926E92FFB}"/>
    <dgm:cxn modelId="{13D179FE-2B9D-451E-A698-899AA9AF1768}" type="presOf" srcId="{73B346BB-1C0D-45E8-A399-98809965AA38}" destId="{EA3DD26A-C82A-4A70-B616-45F4F4137002}" srcOrd="0" destOrd="0" presId="urn:microsoft.com/office/officeart/2005/8/layout/chevron2"/>
    <dgm:cxn modelId="{AC97448E-405D-4006-A3C6-AA5ACA1EDF7B}" type="presOf" srcId="{D5483794-F5E3-4E5E-806A-81EF99A1B295}" destId="{C8475375-8992-404B-BC97-A2BED2D9754A}" srcOrd="0" destOrd="0" presId="urn:microsoft.com/office/officeart/2005/8/layout/chevron2"/>
    <dgm:cxn modelId="{38006FA5-A12F-4ED3-A367-6995C85D45BF}" type="presOf" srcId="{981C5407-8E0A-4638-BF9F-2093FFD920BB}" destId="{1B9EDC12-7EBB-4698-BFAA-B04AAA27E43C}" srcOrd="0" destOrd="0" presId="urn:microsoft.com/office/officeart/2005/8/layout/chevron2"/>
    <dgm:cxn modelId="{22DF348C-47C6-4DEF-8A08-F5E3065DD9FC}" srcId="{F0A8760D-FE51-47F1-AE40-026DAFCA8EE1}" destId="{60116341-53EC-443A-8A28-BA7D332792F8}" srcOrd="0" destOrd="0" parTransId="{CDC7D521-B8A8-47EA-9FC1-CE766D1E2196}" sibTransId="{D75B04BA-7ED0-4DF4-9C61-67FF4E8E81F1}"/>
    <dgm:cxn modelId="{5DC826CB-8678-42AB-9ED1-8DFC528FE0F2}" type="presOf" srcId="{B8B07259-4AD2-4F6B-9A2D-A4549587A0BE}" destId="{3B02A9E1-496E-42E1-993F-4301ADAC0BD1}" srcOrd="0" destOrd="0" presId="urn:microsoft.com/office/officeart/2005/8/layout/chevron2"/>
    <dgm:cxn modelId="{7F90B8D9-666A-4939-BBCD-814F0125EE0F}" srcId="{73B346BB-1C0D-45E8-A399-98809965AA38}" destId="{969F22CF-5B9C-4CED-9F9F-FF8D01E11A24}" srcOrd="0" destOrd="0" parTransId="{9257CC26-EE65-4F93-B824-FE08F145E381}" sibTransId="{958AF8DE-8CA6-48B5-89FB-3AAAAB63C159}"/>
    <dgm:cxn modelId="{EE45FCFE-BC67-44E1-A994-4941A1E7C310}" srcId="{5149F881-AAFF-4E6B-95F2-9C9E7910969E}" destId="{B8B07259-4AD2-4F6B-9A2D-A4549587A0BE}" srcOrd="0" destOrd="0" parTransId="{F0293B33-2B64-439A-8C02-73982DCD2116}" sibTransId="{25ABD733-ED37-4F48-B61A-2B6D487ABFA8}"/>
    <dgm:cxn modelId="{129C7AD2-E4B4-46B6-B6C4-7B9A0E53722E}" srcId="{969F22CF-5B9C-4CED-9F9F-FF8D01E11A24}" destId="{981C5407-8E0A-4638-BF9F-2093FFD920BB}" srcOrd="0" destOrd="0" parTransId="{90F10A8E-5BFC-443B-BF8C-C3BA93D73D31}" sibTransId="{BFD21C85-5222-4B2F-8E68-DD8288EAA1F1}"/>
    <dgm:cxn modelId="{7279140B-EF60-4591-B403-D5C19F2B6C59}" srcId="{6C6D9C15-063E-4375-8A22-8FBCFF318BFA}" destId="{D5483794-F5E3-4E5E-806A-81EF99A1B295}" srcOrd="0" destOrd="0" parTransId="{9F88591F-7064-4495-959B-5A2594AB267A}" sibTransId="{F9B7EAEB-C880-4E5B-8E0B-0FE05D11FBC7}"/>
    <dgm:cxn modelId="{4A990AE9-812F-4E7F-A9AC-F4F51A5AA1F1}" srcId="{48B9AB92-329F-4E69-941E-2566169334FD}" destId="{7F195CB0-4612-4DE9-92FB-25E7D9C57443}" srcOrd="0" destOrd="0" parTransId="{5CDBB16B-4653-438D-8308-47912B4460C0}" sibTransId="{8502A68F-CB64-4F21-97FE-EAB9D69732DD}"/>
    <dgm:cxn modelId="{342AA047-3753-410D-8865-3D2AE5488882}" type="presOf" srcId="{969F22CF-5B9C-4CED-9F9F-FF8D01E11A24}" destId="{924F5904-AACC-44C1-BCD0-BC744E676684}" srcOrd="0" destOrd="0" presId="urn:microsoft.com/office/officeart/2005/8/layout/chevron2"/>
    <dgm:cxn modelId="{FAB86FB1-ADF2-476B-A725-F372DC73FEBC}" srcId="{73B346BB-1C0D-45E8-A399-98809965AA38}" destId="{5149F881-AAFF-4E6B-95F2-9C9E7910969E}" srcOrd="4" destOrd="0" parTransId="{C29FC1D2-EE7C-4E27-A004-9A2656FCB2FE}" sibTransId="{6E9BA548-75E2-4488-8698-B0B4E6A4AE81}"/>
    <dgm:cxn modelId="{2596C7F9-D937-4090-97C2-F7AB129140D6}" type="presOf" srcId="{60116341-53EC-443A-8A28-BA7D332792F8}" destId="{E9B00F07-DCA1-470B-8194-E13CA9200A6E}" srcOrd="0" destOrd="0" presId="urn:microsoft.com/office/officeart/2005/8/layout/chevron2"/>
    <dgm:cxn modelId="{6A359565-406F-49A9-9251-5D50207893F6}" type="presOf" srcId="{7F195CB0-4612-4DE9-92FB-25E7D9C57443}" destId="{64FA43FC-ED9B-4FA9-9838-899E9C220028}" srcOrd="0" destOrd="0" presId="urn:microsoft.com/office/officeart/2005/8/layout/chevron2"/>
    <dgm:cxn modelId="{1C1EE6FC-06BA-4E15-A3A2-146FB0FB2DCC}" type="presOf" srcId="{48B9AB92-329F-4E69-941E-2566169334FD}" destId="{13085C14-25F0-4D95-B1AF-1A15ECD25842}" srcOrd="0" destOrd="0" presId="urn:microsoft.com/office/officeart/2005/8/layout/chevron2"/>
    <dgm:cxn modelId="{C4B2E76A-67E8-41B7-84F1-FF0EE06AE826}" srcId="{73B346BB-1C0D-45E8-A399-98809965AA38}" destId="{48B9AB92-329F-4E69-941E-2566169334FD}" srcOrd="1" destOrd="0" parTransId="{3DBD3DE7-373B-45E5-80EF-D6B9B149B7E0}" sibTransId="{2583E99D-AB65-493B-8F5A-65CBA35B7019}"/>
    <dgm:cxn modelId="{D32183E4-50B1-4A25-8A82-97B04A85760F}" type="presParOf" srcId="{EA3DD26A-C82A-4A70-B616-45F4F4137002}" destId="{D09B2947-66F3-4C2B-96E4-4E1C2FBF86EC}" srcOrd="0" destOrd="0" presId="urn:microsoft.com/office/officeart/2005/8/layout/chevron2"/>
    <dgm:cxn modelId="{A53D1A68-3434-4CE9-8796-06AE6BA8321F}" type="presParOf" srcId="{D09B2947-66F3-4C2B-96E4-4E1C2FBF86EC}" destId="{924F5904-AACC-44C1-BCD0-BC744E676684}" srcOrd="0" destOrd="0" presId="urn:microsoft.com/office/officeart/2005/8/layout/chevron2"/>
    <dgm:cxn modelId="{E7F32465-BBDA-4A49-9582-37AAC0886835}" type="presParOf" srcId="{D09B2947-66F3-4C2B-96E4-4E1C2FBF86EC}" destId="{1B9EDC12-7EBB-4698-BFAA-B04AAA27E43C}" srcOrd="1" destOrd="0" presId="urn:microsoft.com/office/officeart/2005/8/layout/chevron2"/>
    <dgm:cxn modelId="{816DBE77-DB00-4639-A4FB-6AAEB6E417E0}" type="presParOf" srcId="{EA3DD26A-C82A-4A70-B616-45F4F4137002}" destId="{3CA3C60E-135C-4B55-8398-C0D0328F4619}" srcOrd="1" destOrd="0" presId="urn:microsoft.com/office/officeart/2005/8/layout/chevron2"/>
    <dgm:cxn modelId="{1EE606ED-30C4-4E9B-BA10-2B27E056AB4D}" type="presParOf" srcId="{EA3DD26A-C82A-4A70-B616-45F4F4137002}" destId="{13DD8BB9-B0B1-4CC2-B962-B6D8DBAC0918}" srcOrd="2" destOrd="0" presId="urn:microsoft.com/office/officeart/2005/8/layout/chevron2"/>
    <dgm:cxn modelId="{C24E98ED-A807-4D92-BB48-1BBADF8A731B}" type="presParOf" srcId="{13DD8BB9-B0B1-4CC2-B962-B6D8DBAC0918}" destId="{13085C14-25F0-4D95-B1AF-1A15ECD25842}" srcOrd="0" destOrd="0" presId="urn:microsoft.com/office/officeart/2005/8/layout/chevron2"/>
    <dgm:cxn modelId="{24E10FEA-21C1-41F0-ABB3-B94E1388F910}" type="presParOf" srcId="{13DD8BB9-B0B1-4CC2-B962-B6D8DBAC0918}" destId="{64FA43FC-ED9B-4FA9-9838-899E9C220028}" srcOrd="1" destOrd="0" presId="urn:microsoft.com/office/officeart/2005/8/layout/chevron2"/>
    <dgm:cxn modelId="{1E8AEB6A-EB72-4384-BE9B-548F912E984D}" type="presParOf" srcId="{EA3DD26A-C82A-4A70-B616-45F4F4137002}" destId="{53C68ED7-BE0D-4204-A618-E180244DFCF3}" srcOrd="3" destOrd="0" presId="urn:microsoft.com/office/officeart/2005/8/layout/chevron2"/>
    <dgm:cxn modelId="{084FD442-B966-4734-878D-00A553D08B6F}" type="presParOf" srcId="{EA3DD26A-C82A-4A70-B616-45F4F4137002}" destId="{827DC7BA-C6A8-4D29-913F-08428A1845E1}" srcOrd="4" destOrd="0" presId="urn:microsoft.com/office/officeart/2005/8/layout/chevron2"/>
    <dgm:cxn modelId="{4A57E654-59AD-4DE6-BCB7-CF4D5855496D}" type="presParOf" srcId="{827DC7BA-C6A8-4D29-913F-08428A1845E1}" destId="{56B14A32-5F65-46EB-AD6B-0945A65A3DE1}" srcOrd="0" destOrd="0" presId="urn:microsoft.com/office/officeart/2005/8/layout/chevron2"/>
    <dgm:cxn modelId="{AF6AF78F-B635-4169-92AC-9468B315DCEB}" type="presParOf" srcId="{827DC7BA-C6A8-4D29-913F-08428A1845E1}" destId="{E9B00F07-DCA1-470B-8194-E13CA9200A6E}" srcOrd="1" destOrd="0" presId="urn:microsoft.com/office/officeart/2005/8/layout/chevron2"/>
    <dgm:cxn modelId="{10CBD69C-79AA-4731-B0BA-5A6D2DC2B85C}" type="presParOf" srcId="{EA3DD26A-C82A-4A70-B616-45F4F4137002}" destId="{26AB1727-0226-4F85-B723-435262319A41}" srcOrd="5" destOrd="0" presId="urn:microsoft.com/office/officeart/2005/8/layout/chevron2"/>
    <dgm:cxn modelId="{251D530D-156F-4ABE-A571-D400EC7EBC1F}" type="presParOf" srcId="{EA3DD26A-C82A-4A70-B616-45F4F4137002}" destId="{0BF50FE3-C8BC-448F-BD66-CABE1BD00A50}" srcOrd="6" destOrd="0" presId="urn:microsoft.com/office/officeart/2005/8/layout/chevron2"/>
    <dgm:cxn modelId="{9624134F-2E3C-44E5-A72E-399F0EC99D06}" type="presParOf" srcId="{0BF50FE3-C8BC-448F-BD66-CABE1BD00A50}" destId="{A71143FB-8136-43BF-AB76-B03F3F1F763F}" srcOrd="0" destOrd="0" presId="urn:microsoft.com/office/officeart/2005/8/layout/chevron2"/>
    <dgm:cxn modelId="{B88D8BE3-FF3A-437D-8E21-512907DB6BB7}" type="presParOf" srcId="{0BF50FE3-C8BC-448F-BD66-CABE1BD00A50}" destId="{C8475375-8992-404B-BC97-A2BED2D9754A}" srcOrd="1" destOrd="0" presId="urn:microsoft.com/office/officeart/2005/8/layout/chevron2"/>
    <dgm:cxn modelId="{31C6CF6A-130E-49B0-9649-BF9D6FF7C238}" type="presParOf" srcId="{EA3DD26A-C82A-4A70-B616-45F4F4137002}" destId="{B00B815C-C862-419F-A043-8B5113AC9F19}" srcOrd="7" destOrd="0" presId="urn:microsoft.com/office/officeart/2005/8/layout/chevron2"/>
    <dgm:cxn modelId="{A07FC5F9-6DB4-4EED-9211-70F7E61602BC}" type="presParOf" srcId="{EA3DD26A-C82A-4A70-B616-45F4F4137002}" destId="{DF3F8198-1ADC-47A4-BFF6-0E6AE35A9100}" srcOrd="8" destOrd="0" presId="urn:microsoft.com/office/officeart/2005/8/layout/chevron2"/>
    <dgm:cxn modelId="{4C9805E1-AECC-4D67-B005-9899C9BDF4FB}" type="presParOf" srcId="{DF3F8198-1ADC-47A4-BFF6-0E6AE35A9100}" destId="{B9BFD338-C53D-417C-A123-9799FB5AE961}" srcOrd="0" destOrd="0" presId="urn:microsoft.com/office/officeart/2005/8/layout/chevron2"/>
    <dgm:cxn modelId="{7C7658CC-CA87-409B-B263-279F1554ECC4}" type="presParOf" srcId="{DF3F8198-1ADC-47A4-BFF6-0E6AE35A9100}" destId="{3B02A9E1-496E-42E1-993F-4301ADAC0BD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25B80-D713-4E25-9149-3D5A49DE7686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FD55-193C-43B1-BD57-6504554031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099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C80CD-52C8-4572-B9CE-7CE440616232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DBB3B-16D3-4065-98E8-60B27E1E56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79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E9C01-3212-4319-8C48-4B1CDC27C1A2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lang="en-AU" sz="40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29613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72EC-1C8F-4DF5-B443-C93CE13EADE5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BBE3-6BBD-4474-9170-17F446021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60398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72EC-1C8F-4DF5-B443-C93CE13EADE5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BBE3-6BBD-4474-9170-17F446021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159655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28881-47FD-4325-B9FD-D27570949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215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A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72EC-1C8F-4DF5-B443-C93CE13EADE5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BBE3-6BBD-4474-9170-17F446021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604289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72EC-1C8F-4DF5-B443-C93CE13EADE5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BBE3-6BBD-4474-9170-17F446021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52057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72EC-1C8F-4DF5-B443-C93CE13EADE5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BBE3-6BBD-4474-9170-17F446021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16634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72EC-1C8F-4DF5-B443-C93CE13EADE5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BBE3-6BBD-4474-9170-17F446021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2887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72EC-1C8F-4DF5-B443-C93CE13EADE5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BBE3-6BBD-4474-9170-17F446021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0585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72EC-1C8F-4DF5-B443-C93CE13EADE5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BBE3-6BBD-4474-9170-17F446021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89095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72EC-1C8F-4DF5-B443-C93CE13EADE5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BBE3-6BBD-4474-9170-17F446021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91743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72EC-1C8F-4DF5-B443-C93CE13EADE5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BBE3-6BBD-4474-9170-17F446021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8594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72EC-1C8F-4DF5-B443-C93CE13EADE5}" type="datetimeFigureOut">
              <a:rPr lang="en-AU" smtClean="0"/>
              <a:t>23/08/2012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BBBE3-6BBD-4474-9170-17F446021575}" type="slidenum">
              <a:rPr lang="en-AU" smtClean="0"/>
              <a:t>‹#›</a:t>
            </a:fld>
            <a:endParaRPr lang="en-AU"/>
          </a:p>
        </p:txBody>
      </p:sp>
      <p:pic>
        <p:nvPicPr>
          <p:cNvPr id="12" name="Picture 3" descr="cces_b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CES_Seal_transparen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5288" y="5805488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744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eo2012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220072" y="4005064"/>
            <a:ext cx="377991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Professor David </a:t>
            </a:r>
            <a:r>
              <a:rPr lang="en-GB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Widdowson</a:t>
            </a:r>
          </a:p>
          <a:p>
            <a:pPr algn="ctr"/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Centre for Customs &amp; Excise Studies, University of Canberra</a:t>
            </a:r>
            <a:endParaRPr lang="en-GB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183560" y="2295422"/>
            <a:ext cx="3816424" cy="76944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A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AU" dirty="0"/>
              <a:t>Customs Policy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-27384"/>
            <a:ext cx="505524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184576" y="332656"/>
            <a:ext cx="3779912" cy="101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ECA-SAL Conference</a:t>
            </a:r>
          </a:p>
          <a:p>
            <a:pPr algn="ctr"/>
            <a:r>
              <a:rPr lang="en-GB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Sydney, 24 August 2012</a:t>
            </a:r>
          </a:p>
        </p:txBody>
      </p:sp>
    </p:spTree>
    <p:extLst>
      <p:ext uri="{BB962C8B-B14F-4D97-AF65-F5344CB8AC3E}">
        <p14:creationId xmlns:p14="http://schemas.microsoft.com/office/powerpoint/2010/main" val="3183801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7" y="1341438"/>
            <a:ext cx="8281045" cy="4168775"/>
          </a:xfrm>
          <a:ln/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GB" altLang="ja-JP" sz="2800" dirty="0">
                <a:ea typeface="ＭＳ Ｐゴシック" charset="-128"/>
              </a:rPr>
              <a:t>A party involved in the international movement of goods that is deemed to comply with WCO or equivalent supply chain security standards</a:t>
            </a:r>
          </a:p>
          <a:p>
            <a:r>
              <a:rPr lang="en-GB" altLang="ja-JP" sz="2800" dirty="0">
                <a:ea typeface="ＭＳ Ｐゴシック" charset="-128"/>
              </a:rPr>
              <a:t>“…companies that demonstrate a verifiable willingness to enhance supply chain security will benefit.  Minimizing risk in this way helps Customs in performing their security functions, and in facilitating legitimate trade”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atin typeface="Calibri" pitchFamily="34" charset="0"/>
              </a:rPr>
              <a:t>Authorised </a:t>
            </a:r>
            <a:r>
              <a:rPr lang="en-US" dirty="0">
                <a:latin typeface="Calibri" pitchFamily="34" charset="0"/>
              </a:rPr>
              <a:t>Economic Operator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5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atin typeface="Calibri" pitchFamily="34" charset="0"/>
              </a:rPr>
              <a:t>Authorised Economic Operator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776864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ja-JP" sz="2800" dirty="0" smtClean="0">
                <a:ea typeface="ＭＳ Ｐゴシック" charset="-128"/>
              </a:rPr>
              <a:t>“Australia’s border management agency has a responsibility to support legitimate trade and travel which it will do through:</a:t>
            </a:r>
          </a:p>
          <a:p>
            <a:r>
              <a:rPr lang="en-GB" altLang="ja-JP" sz="2800" dirty="0" smtClean="0">
                <a:ea typeface="ＭＳ Ｐゴシック" charset="-128"/>
              </a:rPr>
              <a:t>Promoting measures that allow Australia to be seen internationally as a secure trading partner</a:t>
            </a:r>
          </a:p>
          <a:p>
            <a:r>
              <a:rPr lang="en-GB" altLang="ja-JP" sz="2800" dirty="0" smtClean="0">
                <a:ea typeface="ＭＳ Ｐゴシック" charset="-128"/>
              </a:rPr>
              <a:t>Assisting Australian industry to meet the requirements of overseas authorised economic operator and like arrangements”</a:t>
            </a:r>
          </a:p>
          <a:p>
            <a:endParaRPr lang="en-GB" altLang="ja-JP" sz="1900" dirty="0" smtClean="0">
              <a:ea typeface="ＭＳ Ｐゴシック" charset="-128"/>
            </a:endParaRPr>
          </a:p>
          <a:p>
            <a:pPr lvl="3"/>
            <a:r>
              <a:rPr lang="en-GB" altLang="ja-JP" sz="2200" i="1" dirty="0" smtClean="0">
                <a:ea typeface="ＭＳ Ｐゴシック" charset="-128"/>
              </a:rPr>
              <a:t>ACBPS December 2007</a:t>
            </a:r>
          </a:p>
        </p:txBody>
      </p:sp>
    </p:spTree>
    <p:extLst>
      <p:ext uri="{BB962C8B-B14F-4D97-AF65-F5344CB8AC3E}">
        <p14:creationId xmlns:p14="http://schemas.microsoft.com/office/powerpoint/2010/main" val="3827092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atin typeface="Calibri" pitchFamily="34" charset="0"/>
              </a:rPr>
              <a:t>Authorised Economic Operator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84887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ja-JP" sz="2800" b="1" dirty="0" smtClean="0">
                <a:ea typeface="ＭＳ Ｐゴシック" charset="-128"/>
              </a:rPr>
              <a:t>Australian survey  conducted</a:t>
            </a:r>
          </a:p>
          <a:p>
            <a:pPr marL="0" indent="0">
              <a:buNone/>
            </a:pPr>
            <a:r>
              <a:rPr lang="en-GB" altLang="ja-JP" sz="2800" b="1" dirty="0" smtClean="0">
                <a:ea typeface="ＭＳ Ｐゴシック" charset="-128"/>
              </a:rPr>
              <a:t>Key information missing:</a:t>
            </a:r>
          </a:p>
          <a:p>
            <a:r>
              <a:rPr lang="en-GB" altLang="ja-JP" sz="2800" dirty="0" smtClean="0">
                <a:ea typeface="ＭＳ Ｐゴシック" charset="-128"/>
              </a:rPr>
              <a:t>What is an AEO program?</a:t>
            </a:r>
          </a:p>
          <a:p>
            <a:r>
              <a:rPr lang="en-GB" altLang="ja-JP" sz="2800" dirty="0" smtClean="0">
                <a:ea typeface="ＭＳ Ｐゴシック" charset="-128"/>
              </a:rPr>
              <a:t>What would an Australian AEO program look like?</a:t>
            </a:r>
          </a:p>
          <a:p>
            <a:r>
              <a:rPr lang="en-GB" altLang="ja-JP" sz="2800" dirty="0" smtClean="0">
                <a:ea typeface="ＭＳ Ｐゴシック" charset="-128"/>
              </a:rPr>
              <a:t>What costs would be involved?</a:t>
            </a:r>
          </a:p>
          <a:p>
            <a:r>
              <a:rPr lang="en-GB" altLang="ja-JP" sz="2800" dirty="0" smtClean="0">
                <a:ea typeface="ＭＳ Ｐゴシック" charset="-128"/>
              </a:rPr>
              <a:t>What benefits would be involved?</a:t>
            </a:r>
          </a:p>
        </p:txBody>
      </p:sp>
    </p:spTree>
    <p:extLst>
      <p:ext uri="{BB962C8B-B14F-4D97-AF65-F5344CB8AC3E}">
        <p14:creationId xmlns:p14="http://schemas.microsoft.com/office/powerpoint/2010/main" val="465477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atin typeface="Calibri" pitchFamily="34" charset="0"/>
              </a:rPr>
              <a:t>Authorised Economic Operator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48883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ja-JP" sz="2800" b="1" dirty="0" smtClean="0">
                <a:ea typeface="ＭＳ Ｐゴシック" charset="-128"/>
              </a:rPr>
              <a:t>What Customs concluded from the survey:</a:t>
            </a:r>
          </a:p>
          <a:p>
            <a:pPr marL="0" indent="0">
              <a:buNone/>
            </a:pPr>
            <a:endParaRPr lang="en-GB" altLang="ja-JP" sz="2800" dirty="0" smtClean="0">
              <a:ea typeface="ＭＳ Ｐゴシック" charset="-128"/>
            </a:endParaRPr>
          </a:p>
          <a:p>
            <a:pPr marL="0" indent="0">
              <a:buNone/>
            </a:pPr>
            <a:r>
              <a:rPr lang="en-GB" altLang="ja-JP" sz="2800" dirty="0" smtClean="0">
                <a:ea typeface="ＭＳ Ｐゴシック" charset="-128"/>
              </a:rPr>
              <a:t>“The results of the survey indicate that industry believes the cost of implementing an AEO program will outweigh the associated benefits. For this reason a cost-benefit analysis would be of little value at this time.”</a:t>
            </a:r>
          </a:p>
        </p:txBody>
      </p:sp>
    </p:spTree>
    <p:extLst>
      <p:ext uri="{BB962C8B-B14F-4D97-AF65-F5344CB8AC3E}">
        <p14:creationId xmlns:p14="http://schemas.microsoft.com/office/powerpoint/2010/main" val="2399217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atin typeface="Calibri" pitchFamily="34" charset="0"/>
              </a:rPr>
              <a:t>Authorised Economic Operator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ja-JP" sz="2800" b="1" dirty="0" smtClean="0">
                <a:ea typeface="ＭＳ Ｐゴシック" charset="-128"/>
              </a:rPr>
              <a:t>To sum up:</a:t>
            </a:r>
          </a:p>
          <a:p>
            <a:pPr marL="0" indent="0">
              <a:buNone/>
            </a:pPr>
            <a:r>
              <a:rPr lang="en-GB" altLang="ja-JP" sz="2800" dirty="0" smtClean="0">
                <a:ea typeface="ＭＳ Ｐゴシック" charset="-128"/>
              </a:rPr>
              <a:t>Why Customs wanted it:</a:t>
            </a:r>
          </a:p>
          <a:p>
            <a:r>
              <a:rPr lang="en-GB" altLang="ja-JP" sz="2400" dirty="0" smtClean="0">
                <a:ea typeface="ＭＳ Ｐゴシック" charset="-128"/>
              </a:rPr>
              <a:t>“It provides Customs with the ability to re-focus resources on higher risk activities, clients and commodities by recognizing the low risk and high levels of compliance by a Customs-identified Accredited Client group”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1450" y="4149080"/>
            <a:ext cx="8568952" cy="147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altLang="ja-JP" sz="2800" dirty="0" smtClean="0">
                <a:ea typeface="ＭＳ Ｐゴシック" charset="-128"/>
              </a:rPr>
              <a:t>Why Customs rejected it:</a:t>
            </a:r>
          </a:p>
          <a:p>
            <a:r>
              <a:rPr lang="en-GB" altLang="ja-JP" sz="2400" dirty="0" smtClean="0">
                <a:ea typeface="ＭＳ Ｐゴシック" charset="-128"/>
              </a:rPr>
              <a:t>“It’s not attractive to traders”</a:t>
            </a:r>
          </a:p>
        </p:txBody>
      </p:sp>
      <p:pic>
        <p:nvPicPr>
          <p:cNvPr id="5" name="Picture 4" descr="Blue Pie Chart"/>
          <p:cNvPicPr/>
          <p:nvPr/>
        </p:nvPicPr>
        <p:blipFill rotWithShape="1">
          <a:blip r:embed="rId2" cstate="screen"/>
          <a:srcRect l="20089" r="4128"/>
          <a:stretch/>
        </p:blipFill>
        <p:spPr bwMode="auto">
          <a:xfrm>
            <a:off x="6876256" y="3717032"/>
            <a:ext cx="216023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34108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atin typeface="Calibri" pitchFamily="34" charset="0"/>
              </a:rPr>
              <a:t>Authorised Economic Operator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5576" y="1772817"/>
            <a:ext cx="6984776" cy="2808311"/>
          </a:xfrm>
        </p:spPr>
        <p:txBody>
          <a:bodyPr>
            <a:normAutofit/>
          </a:bodyPr>
          <a:lstStyle/>
          <a:p>
            <a:r>
              <a:rPr lang="en-GB" altLang="ja-JP" sz="2800" dirty="0">
                <a:ea typeface="ＭＳ Ｐゴシック" charset="-128"/>
              </a:rPr>
              <a:t>International enabler</a:t>
            </a:r>
          </a:p>
          <a:p>
            <a:r>
              <a:rPr lang="en-GB" altLang="ja-JP" sz="2800" dirty="0" smtClean="0">
                <a:ea typeface="ＭＳ Ｐゴシック" charset="-128"/>
              </a:rPr>
              <a:t>Mutual Recognition is critical</a:t>
            </a:r>
          </a:p>
          <a:p>
            <a:r>
              <a:rPr lang="en-GB" altLang="ja-JP" sz="2800" dirty="0" smtClean="0">
                <a:ea typeface="ＭＳ Ｐゴシック" charset="-128"/>
              </a:rPr>
              <a:t>Element of future FTA negotiations</a:t>
            </a:r>
          </a:p>
          <a:p>
            <a:r>
              <a:rPr lang="en-GB" altLang="ja-JP" sz="2800" dirty="0" smtClean="0">
                <a:ea typeface="ＭＳ Ｐゴシック" charset="-128"/>
              </a:rPr>
              <a:t>Commercial prerequisite</a:t>
            </a:r>
          </a:p>
          <a:p>
            <a:pPr marL="0" indent="0">
              <a:buNone/>
            </a:pPr>
            <a:endParaRPr lang="en-GB" altLang="ja-JP" sz="2800" dirty="0" smtClean="0">
              <a:ea typeface="ＭＳ Ｐゴシック" charset="-128"/>
            </a:endParaRPr>
          </a:p>
        </p:txBody>
      </p:sp>
      <p:pic>
        <p:nvPicPr>
          <p:cNvPr id="1026" name="Picture 2" descr="WCO Global AEO Conference April 17 ~ 19, 2012, Seoul, Korea 'AEO, The Way Towards Secure and competitive growth'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4194191" cy="10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51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82499" y="1772816"/>
            <a:ext cx="82804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AU" sz="3200" dirty="0">
                <a:solidFill>
                  <a:schemeClr val="tx2"/>
                </a:solidFill>
                <a:effectLst/>
              </a:rPr>
              <a:t>d</a:t>
            </a:r>
            <a:r>
              <a:rPr lang="en-AU" sz="3200" dirty="0" smtClean="0">
                <a:solidFill>
                  <a:schemeClr val="tx2"/>
                </a:solidFill>
                <a:effectLst/>
              </a:rPr>
              <a:t>avid.widdowson@canberra.edu.au</a:t>
            </a:r>
          </a:p>
          <a:p>
            <a:endParaRPr lang="en-AU" sz="3200" dirty="0" smtClean="0">
              <a:solidFill>
                <a:schemeClr val="tx2"/>
              </a:solidFill>
              <a:effectLst/>
            </a:endParaRPr>
          </a:p>
          <a:p>
            <a:r>
              <a:rPr lang="en-AU" sz="3200" dirty="0" smtClean="0">
                <a:solidFill>
                  <a:schemeClr val="tx2"/>
                </a:solidFill>
                <a:effectLst/>
              </a:rPr>
              <a:t>www.customscentre.canberra.edu.au</a:t>
            </a:r>
            <a:endParaRPr lang="en-GB" sz="3200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1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992888" cy="4104456"/>
          </a:xfrm>
          <a:ln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dirty="0" smtClean="0"/>
              <a:t>Government Policy:</a:t>
            </a:r>
          </a:p>
          <a:p>
            <a:r>
              <a:rPr lang="en-AU" sz="2800" dirty="0" smtClean="0"/>
              <a:t>Laws relating to international trade</a:t>
            </a:r>
          </a:p>
          <a:p>
            <a:pPr marL="0" indent="0">
              <a:buNone/>
            </a:pPr>
            <a:endParaRPr lang="en-AU" sz="2800" dirty="0" smtClean="0"/>
          </a:p>
          <a:p>
            <a:pPr marL="0" indent="0">
              <a:buNone/>
            </a:pPr>
            <a:r>
              <a:rPr lang="en-AU" sz="2800" dirty="0" smtClean="0"/>
              <a:t>Administrative Policy:</a:t>
            </a:r>
          </a:p>
          <a:p>
            <a:r>
              <a:rPr lang="en-AU" sz="2800" dirty="0" smtClean="0"/>
              <a:t>The way in which those laws are administered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dirty="0" smtClean="0"/>
              <a:t>Levels of Policy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71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8064896" cy="4104456"/>
          </a:xfrm>
          <a:ln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dirty="0" smtClean="0"/>
              <a:t>Preferential Rules of Origin:</a:t>
            </a:r>
          </a:p>
          <a:p>
            <a:r>
              <a:rPr lang="en-AU" sz="2800" dirty="0" smtClean="0"/>
              <a:t>Giving effect to Free Trade Agreements</a:t>
            </a:r>
          </a:p>
          <a:p>
            <a:pPr marL="0" indent="0">
              <a:buNone/>
            </a:pPr>
            <a:endParaRPr lang="en-AU" sz="2800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dirty="0" smtClean="0"/>
              <a:t>Legislative Issues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4171278" cy="302433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3816424" cy="27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23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8064896" cy="4104456"/>
          </a:xfrm>
          <a:ln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dirty="0" smtClean="0"/>
              <a:t>Prohibited and Restricted Goods:</a:t>
            </a:r>
            <a:endParaRPr lang="en-AU" sz="2800" dirty="0"/>
          </a:p>
          <a:p>
            <a:r>
              <a:rPr lang="en-AU" sz="2800" dirty="0" smtClean="0"/>
              <a:t>That may threaten </a:t>
            </a:r>
            <a:r>
              <a:rPr lang="en-AU" sz="2800" dirty="0"/>
              <a:t>community health, public </a:t>
            </a:r>
            <a:r>
              <a:rPr lang="en-AU" sz="2800" dirty="0" smtClean="0"/>
              <a:t>safety and </a:t>
            </a:r>
            <a:r>
              <a:rPr lang="en-AU" sz="2800" dirty="0"/>
              <a:t>national </a:t>
            </a:r>
            <a:r>
              <a:rPr lang="en-AU" sz="2800" dirty="0" smtClean="0"/>
              <a:t>interests</a:t>
            </a:r>
          </a:p>
          <a:p>
            <a:endParaRPr lang="en-AU" sz="2800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dirty="0" smtClean="0"/>
              <a:t>Legislative Issues</a:t>
            </a:r>
            <a:endParaRPr lang="en-GB" dirty="0"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8777" y="3475220"/>
            <a:ext cx="4896544" cy="1681732"/>
            <a:chOff x="323528" y="2890309"/>
            <a:chExt cx="8597495" cy="29198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714" y="3759841"/>
              <a:ext cx="2026915" cy="1789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 descr="https://upload.wikimedia.org/wikipedia/commons/thumb/4/47/No_guns.svg/336px-No_guns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932310"/>
              <a:ext cx="1800200" cy="180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3529521"/>
              <a:ext cx="1443236" cy="1443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234" y="2890309"/>
              <a:ext cx="2143125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7" b="93778" l="2667" r="92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675" y="3823864"/>
              <a:ext cx="1606261" cy="1606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286" b="95000" l="0" r="94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35237" y="4149080"/>
              <a:ext cx="1585786" cy="1400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852" y="3114743"/>
              <a:ext cx="1588420" cy="2272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44" b="94141" l="3906" r="955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532" y="3443798"/>
              <a:ext cx="2366392" cy="2366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49412"/>
            <a:ext cx="2952328" cy="299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877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taffFiles.win.canberra.edu.au\Homes$\s621394\My Documents\Presentations\Under Review Stam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16781" r="7204" b="15299"/>
          <a:stretch/>
        </p:blipFill>
        <p:spPr bwMode="auto">
          <a:xfrm>
            <a:off x="5289172" y="2402328"/>
            <a:ext cx="3819332" cy="31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8064896" cy="2664296"/>
          </a:xfrm>
          <a:ln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dirty="0" smtClean="0"/>
              <a:t>Trade Measures:</a:t>
            </a:r>
          </a:p>
          <a:p>
            <a:r>
              <a:rPr lang="en-AU" sz="2800" dirty="0" smtClean="0"/>
              <a:t>WTO Anti-Dumping Agreement</a:t>
            </a:r>
          </a:p>
          <a:p>
            <a:r>
              <a:rPr lang="en-AU" sz="2800" dirty="0" smtClean="0"/>
              <a:t>Protecting domestic manufacturers from</a:t>
            </a:r>
          </a:p>
          <a:p>
            <a:pPr lvl="1"/>
            <a:r>
              <a:rPr lang="en-AU" sz="2400" dirty="0" smtClean="0"/>
              <a:t>unfair import competition</a:t>
            </a:r>
          </a:p>
          <a:p>
            <a:pPr lvl="1"/>
            <a:r>
              <a:rPr lang="en-AU" sz="2400" dirty="0"/>
              <a:t>o</a:t>
            </a:r>
            <a:r>
              <a:rPr lang="en-AU" sz="2400" dirty="0" smtClean="0"/>
              <a:t>r simply import competition?</a:t>
            </a:r>
          </a:p>
          <a:p>
            <a:endParaRPr lang="en-AU" sz="2800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dirty="0" smtClean="0"/>
              <a:t>Administrative Issues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18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8064896" cy="4104456"/>
          </a:xfrm>
          <a:ln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dirty="0" smtClean="0"/>
              <a:t>Trade Facilitation:</a:t>
            </a:r>
          </a:p>
          <a:p>
            <a:r>
              <a:rPr lang="en-AU" sz="2800" dirty="0" smtClean="0"/>
              <a:t>Facilitating legitimate trade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dirty="0" smtClean="0"/>
              <a:t>Administrative Issues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5"/>
          <a:stretch/>
        </p:blipFill>
        <p:spPr bwMode="auto">
          <a:xfrm>
            <a:off x="5108319" y="2174458"/>
            <a:ext cx="3928177" cy="32049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715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atin typeface="Calibri" pitchFamily="34" charset="0"/>
              </a:rPr>
              <a:t>Evolutionary Trends</a:t>
            </a:r>
            <a:endParaRPr lang="en-GB" dirty="0"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59793" y="1628800"/>
            <a:ext cx="5947163" cy="1624013"/>
            <a:chOff x="1759793" y="1628800"/>
            <a:chExt cx="5947163" cy="1624013"/>
          </a:xfrm>
        </p:grpSpPr>
        <p:pic>
          <p:nvPicPr>
            <p:cNvPr id="20" name="Picture 19" descr="http://scm-l3.technorati.com/11/01/31/26105/evolution-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3" b="8245"/>
            <a:stretch/>
          </p:blipFill>
          <p:spPr bwMode="auto">
            <a:xfrm>
              <a:off x="1759793" y="1628800"/>
              <a:ext cx="4782414" cy="1624013"/>
            </a:xfrm>
            <a:prstGeom prst="rect">
              <a:avLst/>
            </a:prstGeom>
            <a:noFill/>
            <a:extLst/>
          </p:spPr>
        </p:pic>
        <p:grpSp>
          <p:nvGrpSpPr>
            <p:cNvPr id="21" name="Group 20"/>
            <p:cNvGrpSpPr/>
            <p:nvPr/>
          </p:nvGrpSpPr>
          <p:grpSpPr>
            <a:xfrm>
              <a:off x="6495925" y="1628800"/>
              <a:ext cx="1211031" cy="1624013"/>
              <a:chOff x="0" y="0"/>
              <a:chExt cx="1714500" cy="2228850"/>
            </a:xfrm>
          </p:grpSpPr>
          <p:pic>
            <p:nvPicPr>
              <p:cNvPr id="22" name="Picture 21" descr="http://scm-l3.technorati.com/11/01/31/26105/evolution-1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607" t="54288" r="2661" b="8245"/>
              <a:stretch/>
            </p:blipFill>
            <p:spPr bwMode="auto">
              <a:xfrm>
                <a:off x="0" y="1209675"/>
                <a:ext cx="1495425" cy="1019175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23" name="Picture 22" descr="http://upload.wikimedia.org/wikipedia/commons/d/d5/Aiga_customs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6225" y="0"/>
                <a:ext cx="1438275" cy="1209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922938" y="3365789"/>
            <a:ext cx="5629275" cy="1619250"/>
            <a:chOff x="0" y="0"/>
            <a:chExt cx="5629275" cy="1619250"/>
          </a:xfrm>
        </p:grpSpPr>
        <p:pic>
          <p:nvPicPr>
            <p:cNvPr id="13" name="Picture 12" descr="http://scm-l3.technorati.com/11/01/31/26105/evolution-1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1066800" cy="16192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http://scm-l3.technorati.com/11/01/31/26105/evolution-1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14525" y="0"/>
              <a:ext cx="3714750" cy="16192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http://scm-l3.technorati.com/11/01/31/26105/evolution-1.jp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3950" y="1076325"/>
              <a:ext cx="609600" cy="5429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http://upload.wikimedia.org/wikipedia/commons/d/d5/Aiga_customs.gi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88921" flipH="1">
              <a:off x="1276350" y="685800"/>
              <a:ext cx="695325" cy="514350"/>
            </a:xfrm>
            <a:prstGeom prst="rect">
              <a:avLst/>
            </a:prstGeom>
            <a:noFill/>
            <a:extLst/>
          </p:spPr>
        </p:pic>
      </p:grpSp>
    </p:spTree>
    <p:extLst>
      <p:ext uri="{BB962C8B-B14F-4D97-AF65-F5344CB8AC3E}">
        <p14:creationId xmlns:p14="http://schemas.microsoft.com/office/powerpoint/2010/main" val="3398031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0512343"/>
              </p:ext>
            </p:extLst>
          </p:nvPr>
        </p:nvGraphicFramePr>
        <p:xfrm>
          <a:off x="285720" y="1500174"/>
          <a:ext cx="8715436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A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Evolutionary Trends</a:t>
            </a:r>
          </a:p>
        </p:txBody>
      </p:sp>
    </p:spTree>
    <p:extLst>
      <p:ext uri="{BB962C8B-B14F-4D97-AF65-F5344CB8AC3E}">
        <p14:creationId xmlns:p14="http://schemas.microsoft.com/office/powerpoint/2010/main" val="954765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2.gstatic.com/images?q=tbn:ANd9GcT-ErqhwXT2MzDuPljVtSHq3zwtaVIdG_0Y5uqgj7-hQnREWt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22" y="2276872"/>
            <a:ext cx="2976811" cy="23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7848872" cy="3881413"/>
          </a:xfrm>
          <a:ln/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GB" altLang="ja-JP" sz="2800" dirty="0">
                <a:ea typeface="ＭＳ Ｐゴシック" charset="-128"/>
              </a:rPr>
              <a:t>Designed</a:t>
            </a:r>
            <a:r>
              <a:rPr lang="en-GB" altLang="ja-JP" sz="2800" dirty="0" smtClean="0">
                <a:ea typeface="ＭＳ Ｐゴシック" charset="-128"/>
              </a:rPr>
              <a:t> to secure and facilitate trade</a:t>
            </a:r>
          </a:p>
          <a:p>
            <a:pPr>
              <a:spcAft>
                <a:spcPct val="30000"/>
              </a:spcAft>
            </a:pPr>
            <a:r>
              <a:rPr lang="en-GB" altLang="ja-JP" sz="2800" dirty="0" smtClean="0">
                <a:ea typeface="ＭＳ Ｐゴシック" charset="-128"/>
              </a:rPr>
              <a:t>Key concepts:</a:t>
            </a:r>
          </a:p>
          <a:p>
            <a:pPr marL="1009650" lvl="1" indent="-609600">
              <a:spcAft>
                <a:spcPct val="30000"/>
              </a:spcAft>
            </a:pPr>
            <a:r>
              <a:rPr lang="en-GB" altLang="ja-JP" sz="2400" dirty="0" smtClean="0">
                <a:ea typeface="ＭＳ Ｐゴシック" charset="-128"/>
              </a:rPr>
              <a:t>Authorised Economic Operator</a:t>
            </a:r>
          </a:p>
          <a:p>
            <a:pPr marL="1009650" lvl="1" indent="-609600">
              <a:spcAft>
                <a:spcPct val="30000"/>
              </a:spcAft>
            </a:pPr>
            <a:r>
              <a:rPr lang="en-GB" altLang="ja-JP" sz="2400" dirty="0" smtClean="0">
                <a:ea typeface="ＭＳ Ｐゴシック" charset="-128"/>
              </a:rPr>
              <a:t>Mutual Recognition</a:t>
            </a:r>
          </a:p>
          <a:p>
            <a:pPr marL="1009650" lvl="1" indent="-609600">
              <a:spcAft>
                <a:spcPct val="30000"/>
              </a:spcAft>
            </a:pPr>
            <a:endParaRPr lang="en-GB" altLang="ja-JP" sz="2400" dirty="0" smtClean="0">
              <a:ea typeface="ＭＳ Ｐゴシック" charset="-128"/>
            </a:endParaRPr>
          </a:p>
          <a:p>
            <a:pPr>
              <a:spcAft>
                <a:spcPct val="30000"/>
              </a:spcAft>
            </a:pPr>
            <a:r>
              <a:rPr lang="en-GB" altLang="ja-JP" sz="2800" dirty="0" smtClean="0">
                <a:ea typeface="ＭＳ Ｐゴシック" charset="-128"/>
              </a:rPr>
              <a:t>166 WCO members have agreed to implement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atin typeface="Calibri" pitchFamily="34" charset="0"/>
              </a:rPr>
              <a:t>SAFE Framework of Standards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85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426</Words>
  <Application>Microsoft Office PowerPoint</Application>
  <PresentationFormat>On-screen Show (4:3)</PresentationFormat>
  <Paragraphs>78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Levels of Policy</vt:lpstr>
      <vt:lpstr>Legislative Issues</vt:lpstr>
      <vt:lpstr>Legislative Issues</vt:lpstr>
      <vt:lpstr>Administrative Issues</vt:lpstr>
      <vt:lpstr>Administrative Issues</vt:lpstr>
      <vt:lpstr>Evolutionary Trends</vt:lpstr>
      <vt:lpstr>PowerPoint Presentation</vt:lpstr>
      <vt:lpstr>SAFE Framework of Standards</vt:lpstr>
      <vt:lpstr>Authorised Economic Operator</vt:lpstr>
      <vt:lpstr>Authorised Economic Operator</vt:lpstr>
      <vt:lpstr>Authorised Economic Operator</vt:lpstr>
      <vt:lpstr>Authorised Economic Operator</vt:lpstr>
      <vt:lpstr>Authorised Economic Operator</vt:lpstr>
      <vt:lpstr>Authorised Economic Operator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Widdowson</dc:creator>
  <cp:lastModifiedBy>Sharyn Flood</cp:lastModifiedBy>
  <cp:revision>139</cp:revision>
  <cp:lastPrinted>2012-07-31T06:24:53Z</cp:lastPrinted>
  <dcterms:created xsi:type="dcterms:W3CDTF">2010-10-04T12:43:44Z</dcterms:created>
  <dcterms:modified xsi:type="dcterms:W3CDTF">2012-08-23T03:03:30Z</dcterms:modified>
</cp:coreProperties>
</file>